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theme/themeOverride2.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 id="2147484210" r:id="rId35"/>
    <p:sldMasterId id="2147484232" r:id="rId36"/>
    <p:sldMasterId id="2147484263" r:id="rId37"/>
    <p:sldMasterId id="2147484288" r:id="rId38"/>
    <p:sldMasterId id="2147484311" r:id="rId39"/>
  </p:sldMasterIdLst>
  <p:notesMasterIdLst>
    <p:notesMasterId r:id="rId114"/>
  </p:notesMasterIdLst>
  <p:handoutMasterIdLst>
    <p:handoutMasterId r:id="rId115"/>
  </p:handoutMasterIdLst>
  <p:sldIdLst>
    <p:sldId id="283" r:id="rId40"/>
    <p:sldId id="290" r:id="rId41"/>
    <p:sldId id="263" r:id="rId42"/>
    <p:sldId id="293" r:id="rId43"/>
    <p:sldId id="261" r:id="rId44"/>
    <p:sldId id="297" r:id="rId45"/>
    <p:sldId id="296" r:id="rId46"/>
    <p:sldId id="291"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292" r:id="rId105"/>
    <p:sldId id="355" r:id="rId106"/>
    <p:sldId id="356" r:id="rId107"/>
    <p:sldId id="357" r:id="rId108"/>
    <p:sldId id="358" r:id="rId109"/>
    <p:sldId id="359" r:id="rId110"/>
    <p:sldId id="360" r:id="rId111"/>
    <p:sldId id="361" r:id="rId112"/>
    <p:sldId id="257" r:id="rId1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73C69594-0ADE-4BE2-8ADD-1BD08A5CD6F4}">
          <p14:sldIdLst>
            <p14:sldId id="283"/>
            <p14:sldId id="290"/>
            <p14:sldId id="263"/>
            <p14:sldId id="293"/>
            <p14:sldId id="261"/>
            <p14:sldId id="297"/>
            <p14:sldId id="296"/>
            <p14:sldId id="291"/>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292"/>
            <p14:sldId id="355"/>
            <p14:sldId id="356"/>
            <p14:sldId id="357"/>
            <p14:sldId id="358"/>
            <p14:sldId id="359"/>
            <p14:sldId id="360"/>
            <p14:sldId id="361"/>
          </p14:sldIdLst>
        </p14:section>
        <p14:section name="Core slides" id="{FF466C69-19BE-4E1E-8DF5-FB5312CDA77C}">
          <p14:sldIdLst>
            <p14:sldId id="257"/>
          </p14:sldIdLst>
        </p14:section>
        <p14:section name="Special slides" id="{3245921A-B4EE-4C7D-9357-4E62ECE050B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02" autoAdjust="0"/>
    <p:restoredTop sz="95742" autoAdjust="0"/>
  </p:normalViewPr>
  <p:slideViewPr>
    <p:cSldViewPr>
      <p:cViewPr varScale="1">
        <p:scale>
          <a:sx n="91" d="100"/>
          <a:sy n="91" d="100"/>
        </p:scale>
        <p:origin x="84" y="114"/>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presProps" Target="presProps.xml"/><Relationship Id="rId21" Type="http://schemas.openxmlformats.org/officeDocument/2006/relationships/customXml" Target="../customXml/item21.xml"/><Relationship Id="rId42" Type="http://schemas.openxmlformats.org/officeDocument/2006/relationships/slide" Target="slides/slide3.xml"/><Relationship Id="rId47" Type="http://schemas.openxmlformats.org/officeDocument/2006/relationships/slide" Target="slides/slide8.xml"/><Relationship Id="rId63" Type="http://schemas.openxmlformats.org/officeDocument/2006/relationships/slide" Target="slides/slide24.xml"/><Relationship Id="rId68" Type="http://schemas.openxmlformats.org/officeDocument/2006/relationships/slide" Target="slides/slide29.xml"/><Relationship Id="rId84" Type="http://schemas.openxmlformats.org/officeDocument/2006/relationships/slide" Target="slides/slide45.xml"/><Relationship Id="rId89" Type="http://schemas.openxmlformats.org/officeDocument/2006/relationships/slide" Target="slides/slide50.xml"/><Relationship Id="rId112" Type="http://schemas.openxmlformats.org/officeDocument/2006/relationships/slide" Target="slides/slide73.xml"/><Relationship Id="rId16" Type="http://schemas.openxmlformats.org/officeDocument/2006/relationships/customXml" Target="../customXml/item16.xml"/><Relationship Id="rId107" Type="http://schemas.openxmlformats.org/officeDocument/2006/relationships/slide" Target="slides/slide68.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slide" Target="slides/slide19.xml"/><Relationship Id="rId66" Type="http://schemas.openxmlformats.org/officeDocument/2006/relationships/slide" Target="slides/slide27.xml"/><Relationship Id="rId74" Type="http://schemas.openxmlformats.org/officeDocument/2006/relationships/slide" Target="slides/slide35.xml"/><Relationship Id="rId79" Type="http://schemas.openxmlformats.org/officeDocument/2006/relationships/slide" Target="slides/slide40.xml"/><Relationship Id="rId87" Type="http://schemas.openxmlformats.org/officeDocument/2006/relationships/slide" Target="slides/slide48.xml"/><Relationship Id="rId102" Type="http://schemas.openxmlformats.org/officeDocument/2006/relationships/slide" Target="slides/slide63.xml"/><Relationship Id="rId110" Type="http://schemas.openxmlformats.org/officeDocument/2006/relationships/slide" Target="slides/slide71.xml"/><Relationship Id="rId115"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slide" Target="slides/slide22.xml"/><Relationship Id="rId82" Type="http://schemas.openxmlformats.org/officeDocument/2006/relationships/slide" Target="slides/slide43.xml"/><Relationship Id="rId90" Type="http://schemas.openxmlformats.org/officeDocument/2006/relationships/slide" Target="slides/slide51.xml"/><Relationship Id="rId95" Type="http://schemas.openxmlformats.org/officeDocument/2006/relationships/slide" Target="slides/slide5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slide" Target="slides/slide17.xml"/><Relationship Id="rId64" Type="http://schemas.openxmlformats.org/officeDocument/2006/relationships/slide" Target="slides/slide25.xml"/><Relationship Id="rId69" Type="http://schemas.openxmlformats.org/officeDocument/2006/relationships/slide" Target="slides/slide30.xml"/><Relationship Id="rId77" Type="http://schemas.openxmlformats.org/officeDocument/2006/relationships/slide" Target="slides/slide38.xml"/><Relationship Id="rId100" Type="http://schemas.openxmlformats.org/officeDocument/2006/relationships/slide" Target="slides/slide61.xml"/><Relationship Id="rId105" Type="http://schemas.openxmlformats.org/officeDocument/2006/relationships/slide" Target="slides/slide66.xml"/><Relationship Id="rId113" Type="http://schemas.openxmlformats.org/officeDocument/2006/relationships/slide" Target="slides/slide74.xml"/><Relationship Id="rId118"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2.xml"/><Relationship Id="rId72" Type="http://schemas.openxmlformats.org/officeDocument/2006/relationships/slide" Target="slides/slide33.xml"/><Relationship Id="rId80" Type="http://schemas.openxmlformats.org/officeDocument/2006/relationships/slide" Target="slides/slide41.xml"/><Relationship Id="rId85" Type="http://schemas.openxmlformats.org/officeDocument/2006/relationships/slide" Target="slides/slide46.xml"/><Relationship Id="rId93" Type="http://schemas.openxmlformats.org/officeDocument/2006/relationships/slide" Target="slides/slide54.xml"/><Relationship Id="rId98" Type="http://schemas.openxmlformats.org/officeDocument/2006/relationships/slide" Target="slides/slide5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5.xml"/><Relationship Id="rId46" Type="http://schemas.openxmlformats.org/officeDocument/2006/relationships/slide" Target="slides/slide7.xml"/><Relationship Id="rId59" Type="http://schemas.openxmlformats.org/officeDocument/2006/relationships/slide" Target="slides/slide20.xml"/><Relationship Id="rId67" Type="http://schemas.openxmlformats.org/officeDocument/2006/relationships/slide" Target="slides/slide28.xml"/><Relationship Id="rId103" Type="http://schemas.openxmlformats.org/officeDocument/2006/relationships/slide" Target="slides/slide64.xml"/><Relationship Id="rId108" Type="http://schemas.openxmlformats.org/officeDocument/2006/relationships/slide" Target="slides/slide69.xml"/><Relationship Id="rId116"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openxmlformats.org/officeDocument/2006/relationships/slide" Target="slides/slide23.xml"/><Relationship Id="rId70" Type="http://schemas.openxmlformats.org/officeDocument/2006/relationships/slide" Target="slides/slide31.xml"/><Relationship Id="rId75" Type="http://schemas.openxmlformats.org/officeDocument/2006/relationships/slide" Target="slides/slide36.xml"/><Relationship Id="rId83" Type="http://schemas.openxmlformats.org/officeDocument/2006/relationships/slide" Target="slides/slide44.xml"/><Relationship Id="rId88" Type="http://schemas.openxmlformats.org/officeDocument/2006/relationships/slide" Target="slides/slide49.xml"/><Relationship Id="rId91" Type="http://schemas.openxmlformats.org/officeDocument/2006/relationships/slide" Target="slides/slide52.xml"/><Relationship Id="rId96" Type="http://schemas.openxmlformats.org/officeDocument/2006/relationships/slide" Target="slides/slide57.xml"/><Relationship Id="rId111" Type="http://schemas.openxmlformats.org/officeDocument/2006/relationships/slide" Target="slides/slide72.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10.xml"/><Relationship Id="rId57" Type="http://schemas.openxmlformats.org/officeDocument/2006/relationships/slide" Target="slides/slide18.xml"/><Relationship Id="rId106" Type="http://schemas.openxmlformats.org/officeDocument/2006/relationships/slide" Target="slides/slide67.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slide" Target="slides/slide21.xml"/><Relationship Id="rId65" Type="http://schemas.openxmlformats.org/officeDocument/2006/relationships/slide" Target="slides/slide26.xml"/><Relationship Id="rId73" Type="http://schemas.openxmlformats.org/officeDocument/2006/relationships/slide" Target="slides/slide34.xml"/><Relationship Id="rId78" Type="http://schemas.openxmlformats.org/officeDocument/2006/relationships/slide" Target="slides/slide39.xml"/><Relationship Id="rId81" Type="http://schemas.openxmlformats.org/officeDocument/2006/relationships/slide" Target="slides/slide42.xml"/><Relationship Id="rId86" Type="http://schemas.openxmlformats.org/officeDocument/2006/relationships/slide" Target="slides/slide47.xml"/><Relationship Id="rId94" Type="http://schemas.openxmlformats.org/officeDocument/2006/relationships/slide" Target="slides/slide55.xml"/><Relationship Id="rId99" Type="http://schemas.openxmlformats.org/officeDocument/2006/relationships/slide" Target="slides/slide60.xml"/><Relationship Id="rId101" Type="http://schemas.openxmlformats.org/officeDocument/2006/relationships/slide" Target="slides/slide62.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slide" Target="slides/slide70.xml"/><Relationship Id="rId34" Type="http://schemas.openxmlformats.org/officeDocument/2006/relationships/slideMaster" Target="slideMasters/slideMaster1.xml"/><Relationship Id="rId50" Type="http://schemas.openxmlformats.org/officeDocument/2006/relationships/slide" Target="slides/slide11.xml"/><Relationship Id="rId55" Type="http://schemas.openxmlformats.org/officeDocument/2006/relationships/slide" Target="slides/slide16.xml"/><Relationship Id="rId76" Type="http://schemas.openxmlformats.org/officeDocument/2006/relationships/slide" Target="slides/slide37.xml"/><Relationship Id="rId97" Type="http://schemas.openxmlformats.org/officeDocument/2006/relationships/slide" Target="slides/slide58.xml"/><Relationship Id="rId104" Type="http://schemas.openxmlformats.org/officeDocument/2006/relationships/slide" Target="slides/slide65.xml"/><Relationship Id="rId120"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32.xml"/><Relationship Id="rId92"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customXml" Target="../customXml/item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3/15/2017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3/15/2017 8:55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storage/storage-client-side-encryption"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en.wikipedia.org/wiki/Advanced_Encryption_Standar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zure.microsoft.com/documentation/articles/app-service-mobile-value-prop/"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zure.microsoft.com/documentation/articles/notification-hubs-overview/#over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microsoft.com/en-us/learning/exam-70-532.aspx#syllabus-4"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azure.microsoft.com/en-us/documentation/articles/active-directory-b2c-reference-mfa/" TargetMode="External"/><Relationship Id="rId13" Type="http://schemas.openxmlformats.org/officeDocument/2006/relationships/hyperlink" Target="https://azure.microsoft.com/en-us/documentation/articles/active-directory-b2c-reference-protocols/#openid-connect-sign-in-flow" TargetMode="External"/><Relationship Id="rId3" Type="http://schemas.openxmlformats.org/officeDocument/2006/relationships/hyperlink" Target="https://azure.microsoft.com/en-us/documentation/articles/active-directory-b2c-setup-fb-app/" TargetMode="External"/><Relationship Id="rId7" Type="http://schemas.openxmlformats.org/officeDocument/2006/relationships/hyperlink" Target="https://azure.microsoft.com/en-us/documentation/articles/active-directory-b2c-setup-li-app/" TargetMode="External"/><Relationship Id="rId12" Type="http://schemas.openxmlformats.org/officeDocument/2006/relationships/hyperlink" Target="https://azure.microsoft.com/en-us/documentation/articles/active-directory-b2c-reference-protocols/#oauth2-authorization-code-flow"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s://azure.microsoft.com/en-us/documentation/articles/active-directory-b2c-setup-amzn-app/" TargetMode="External"/><Relationship Id="rId11" Type="http://schemas.openxmlformats.org/officeDocument/2006/relationships/hyperlink" Target="https://azure.microsoft.com/en-us/documentation/articles/active-directory-b2c-devquickstarts-graph-dotnet/" TargetMode="External"/><Relationship Id="rId5" Type="http://schemas.openxmlformats.org/officeDocument/2006/relationships/hyperlink" Target="https://azure.microsoft.com/en-us/documentation/articles/active-directory-b2c-setup-msa-app/" TargetMode="External"/><Relationship Id="rId10" Type="http://schemas.openxmlformats.org/officeDocument/2006/relationships/hyperlink" Target="https://azure.microsoft.com/en-us/documentation/articles/active-directory-b2c-reference-ui-customization/" TargetMode="External"/><Relationship Id="rId4" Type="http://schemas.openxmlformats.org/officeDocument/2006/relationships/hyperlink" Target="https://azure.microsoft.com/en-us/documentation/articles/active-directory-b2c-setup-goog-app/" TargetMode="External"/><Relationship Id="rId9" Type="http://schemas.openxmlformats.org/officeDocument/2006/relationships/hyperlink" Target="https://azure.microsoft.com/en-us/documentation/articles/active-directory-b2c-reference-sspr/"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37977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795193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147703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99512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896874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17335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660415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Storage Service Encryption</a:t>
            </a:r>
            <a:r>
              <a:rPr lang="en-US" dirty="0"/>
              <a:t> - Data can be secured in transit between an application and Azure by using </a:t>
            </a:r>
          </a:p>
          <a:p>
            <a:r>
              <a:rPr lang="en-US" dirty="0">
                <a:hlinkClick r:id="rId3"/>
              </a:rPr>
              <a:t>Client-Side Encryption</a:t>
            </a:r>
            <a:r>
              <a:rPr lang="en-US" dirty="0"/>
              <a:t>, HTTPs, or SMB 3.0. Storage Service Encryption provides encryption at rest, handling encryption, decryption, and key management in a totally transparent fashion. </a:t>
            </a:r>
          </a:p>
          <a:p>
            <a:pPr marL="171450" indent="-171450">
              <a:buFont typeface="Arial" panose="020B0604020202020204" pitchFamily="34" charset="0"/>
              <a:buChar char="•"/>
            </a:pPr>
            <a:r>
              <a:rPr lang="en-US" dirty="0"/>
              <a:t>encrypted using 256-bit </a:t>
            </a:r>
            <a:r>
              <a:rPr lang="en-US" dirty="0">
                <a:hlinkClick r:id="rId4"/>
              </a:rPr>
              <a:t>AES encryption</a:t>
            </a:r>
            <a:r>
              <a:rPr lang="en-US" dirty="0"/>
              <a:t>, one of the strongest block ciphers available.+ </a:t>
            </a:r>
          </a:p>
          <a:p>
            <a:pPr marL="171450" indent="-171450">
              <a:buFont typeface="Arial" panose="020B0604020202020204" pitchFamily="34" charset="0"/>
              <a:buChar char="•"/>
            </a:pPr>
            <a:r>
              <a:rPr lang="en-US" dirty="0"/>
              <a:t>SSE works by encrypting the data when it is written to Azure Storage</a:t>
            </a:r>
          </a:p>
          <a:p>
            <a:pPr marL="171450" indent="-171450">
              <a:buFont typeface="Arial" panose="020B0604020202020204" pitchFamily="34" charset="0"/>
              <a:buChar char="•"/>
            </a:pPr>
            <a:r>
              <a:rPr lang="en-US" dirty="0"/>
              <a:t>used for block blobs, page blobs and append blobs. </a:t>
            </a:r>
          </a:p>
          <a:p>
            <a:r>
              <a:rPr lang="en-US" dirty="0"/>
              <a:t>It works for the following:+ </a:t>
            </a:r>
          </a:p>
          <a:p>
            <a:pPr marL="171450" indent="-171450">
              <a:buFont typeface="Arial" panose="020B0604020202020204" pitchFamily="34" charset="0"/>
              <a:buChar char="•"/>
            </a:pPr>
            <a:r>
              <a:rPr lang="en-US" dirty="0"/>
              <a:t>General purpose storage accounts and Blob storage accounts</a:t>
            </a:r>
          </a:p>
          <a:p>
            <a:pPr marL="171450" indent="-171450">
              <a:buFont typeface="Arial" panose="020B0604020202020204" pitchFamily="34" charset="0"/>
              <a:buChar char="•"/>
            </a:pPr>
            <a:r>
              <a:rPr lang="en-US" dirty="0"/>
              <a:t>Standard storage and Premium storage </a:t>
            </a:r>
          </a:p>
          <a:p>
            <a:pPr marL="171450" indent="-171450">
              <a:buFont typeface="Arial" panose="020B0604020202020204" pitchFamily="34" charset="0"/>
              <a:buChar char="•"/>
            </a:pPr>
            <a:r>
              <a:rPr lang="en-US" dirty="0"/>
              <a:t>All redundancy levels (LRS, ZRS, GRS, RA-GRS)</a:t>
            </a:r>
          </a:p>
          <a:p>
            <a:pPr marL="171450" indent="-171450">
              <a:buFont typeface="Arial" panose="020B0604020202020204" pitchFamily="34" charset="0"/>
              <a:buChar char="•"/>
            </a:pPr>
            <a:r>
              <a:rPr lang="en-US" dirty="0"/>
              <a:t>Azure Resource Manager storage accounts (but not classic) </a:t>
            </a:r>
          </a:p>
          <a:p>
            <a:pPr marL="171450" indent="-171450">
              <a:buFont typeface="Arial" panose="020B0604020202020204" pitchFamily="34" charset="0"/>
              <a:buChar char="•"/>
            </a:pPr>
            <a:r>
              <a:rPr lang="en-US" dirty="0"/>
              <a:t>All regions</a:t>
            </a:r>
          </a:p>
          <a:p>
            <a:pPr marL="0" indent="0">
              <a:buFont typeface="Arial" panose="020B0604020202020204" pitchFamily="34" charset="0"/>
              <a:buNone/>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096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3037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use this slide to briefly highlight the capabilities. </a:t>
            </a:r>
            <a:r>
              <a:rPr lang="en-US" i="1" baseline="0" dirty="0"/>
              <a:t>Don’t spend too much time on each of the following slides, but enough to give people the confidence they can build out apps easily on App Service.</a:t>
            </a:r>
            <a:endParaRPr lang="en-US" i="1" dirty="0"/>
          </a:p>
          <a:p>
            <a:endParaRPr lang="en-US" kern="0" dirty="0">
              <a:gradFill>
                <a:gsLst>
                  <a:gs pos="2917">
                    <a:schemeClr val="tx1"/>
                  </a:gs>
                  <a:gs pos="30000">
                    <a:schemeClr val="tx1"/>
                  </a:gs>
                </a:gsLst>
                <a:lin ang="5400000" scaled="0"/>
              </a:gradFill>
            </a:endParaRPr>
          </a:p>
          <a:p>
            <a:r>
              <a:rPr lang="en-US" b="1" kern="0" dirty="0">
                <a:gradFill>
                  <a:gsLst>
                    <a:gs pos="2917">
                      <a:schemeClr val="tx1"/>
                    </a:gs>
                    <a:gs pos="30000">
                      <a:schemeClr val="tx1"/>
                    </a:gs>
                  </a:gsLst>
                  <a:lin ang="5400000" scaled="0"/>
                </a:gradFill>
              </a:rPr>
              <a:t>Key talking points:</a:t>
            </a:r>
          </a:p>
          <a:p>
            <a:endParaRPr lang="en-US" dirty="0">
              <a:latin typeface="Segoe UI Light" panose="020B0502040204020203" pitchFamily="34" charset="0"/>
            </a:endParaRP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With Logic Apps, you can automate business processes using a simple no-code experience.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App Service handles the underlying infrastructure, removing the need for you to maintain and patch your infrastructure.</a:t>
            </a:r>
          </a:p>
          <a:p>
            <a:pPr marL="285750" indent="-285750">
              <a:buFont typeface="Arial" panose="020B0604020202020204" pitchFamily="34" charset="0"/>
              <a:buChar char="•"/>
            </a:pPr>
            <a:endParaRPr lang="en-US" baseline="0" dirty="0"/>
          </a:p>
          <a:p>
            <a:pPr>
              <a:defRPr/>
            </a:pPr>
            <a:r>
              <a:rPr lang="en-US" sz="1200" b="1" kern="1200" baseline="0" dirty="0">
                <a:solidFill>
                  <a:schemeClr val="tx1"/>
                </a:solidFill>
                <a:effectLst/>
                <a:latin typeface="+mn-lt"/>
                <a:ea typeface="+mn-ea"/>
                <a:cs typeface="+mn-cs"/>
              </a:rPr>
              <a:t>When to Use It</a:t>
            </a:r>
          </a:p>
          <a:p>
            <a:pPr>
              <a:defRPr/>
            </a:pPr>
            <a:r>
              <a:rPr lang="en-US" sz="1200" kern="1200" dirty="0">
                <a:solidFill>
                  <a:schemeClr val="tx1"/>
                </a:solidFill>
                <a:effectLst/>
                <a:latin typeface="+mn-lt"/>
                <a:ea typeface="+mn-ea"/>
                <a:cs typeface="+mn-cs"/>
              </a:rPr>
              <a:t>App Service is the preferred option for building web or mobile applications because it provides the productivity, scale, performance, and deployment options for most requirements. Use App Service when you want to focus on building unique differentiation for your app and need the infrastructure to just work. Additionally, it’s great for building an API layer which can be exposed to customers, partners and employees securely using the related API Management service. You can use App Service in conjunction with the many other Azure services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Cache or Azure Traffic Manager for instance) to build and deploy powerful apps quickly.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base" latinLnBrk="0" hangingPunct="1">
              <a:lnSpc>
                <a:spcPct val="100000"/>
              </a:lnSpc>
              <a:spcBef>
                <a:spcPct val="0"/>
              </a:spcBef>
              <a:spcAft>
                <a:spcPct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S PGothic" panose="020B0600070205080204" pitchFamily="34" charset="-128"/>
                <a:cs typeface="+mn-cs"/>
              </a:rPr>
              <a:pPr marL="0" marR="0" lvl="0" indent="0" algn="r" defTabSz="932688"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S PGothic" panose="020B0600070205080204" pitchFamily="34" charset="-128"/>
              <a:cs typeface="+mn-cs"/>
            </a:endParaRPr>
          </a:p>
        </p:txBody>
      </p:sp>
    </p:spTree>
    <p:extLst>
      <p:ext uri="{BB962C8B-B14F-4D97-AF65-F5344CB8AC3E}">
        <p14:creationId xmlns:p14="http://schemas.microsoft.com/office/powerpoint/2010/main" val="3856934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99071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30534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540758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Application Insights is an extensible </a:t>
            </a:r>
            <a:r>
              <a:rPr lang="en-US" b="1" dirty="0"/>
              <a:t>Application Performance Management (APM)</a:t>
            </a:r>
            <a:r>
              <a:rPr lang="en-US" dirty="0"/>
              <a:t> service for web developers.</a:t>
            </a:r>
          </a:p>
          <a:p>
            <a:pPr marL="0" indent="0">
              <a:buFont typeface="Arial" panose="020B0604020202020204" pitchFamily="34" charset="0"/>
              <a:buNone/>
            </a:pPr>
            <a:r>
              <a:rPr lang="en-US" dirty="0"/>
              <a:t>aimed at the development team, to understand how app is performing and being used.</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MONITOR,</a:t>
            </a:r>
            <a:r>
              <a:rPr lang="en-US" b="0" baseline="0" dirty="0"/>
              <a:t> DIAGNOSE and ASSESS</a:t>
            </a:r>
          </a:p>
          <a:p>
            <a:pPr marL="0" indent="0">
              <a:buFont typeface="Arial" panose="020B0604020202020204" pitchFamily="34" charset="0"/>
              <a:buNone/>
            </a:pPr>
            <a:r>
              <a:rPr lang="en-US" b="0" baseline="0" dirty="0"/>
              <a:t>Provide ANALYTICS and TELEMETRY</a:t>
            </a:r>
            <a:endParaRPr lang="en-US" b="0" dirty="0"/>
          </a:p>
          <a:p>
            <a:pPr marL="0" indent="0">
              <a:buFont typeface="Arial" panose="020B0604020202020204" pitchFamily="34" charset="0"/>
              <a:buNone/>
            </a:pPr>
            <a:endParaRPr lang="en-US" b="0" dirty="0"/>
          </a:p>
          <a:p>
            <a:r>
              <a:rPr lang="en-US" dirty="0"/>
              <a:t>The team uses Application Insights to monitor the live web application closely for:+ </a:t>
            </a:r>
          </a:p>
          <a:p>
            <a:pPr marL="171450" indent="-171450">
              <a:buFont typeface="Arial" panose="020B0604020202020204" pitchFamily="34" charset="0"/>
              <a:buChar char="•"/>
            </a:pPr>
            <a:r>
              <a:rPr lang="en-US" b="1" dirty="0"/>
              <a:t>Performance</a:t>
            </a:r>
            <a:r>
              <a:rPr lang="en-US" dirty="0"/>
              <a:t>. They want to understand how response times vary with request count; how much CPU, network, disk, and other resources are being used; and where the bottlenecks are.</a:t>
            </a:r>
          </a:p>
          <a:p>
            <a:pPr marL="171450" indent="-171450">
              <a:buFont typeface="Arial" panose="020B0604020202020204" pitchFamily="34" charset="0"/>
              <a:buChar char="•"/>
            </a:pPr>
            <a:r>
              <a:rPr lang="en-US" b="1" dirty="0"/>
              <a:t>Failures</a:t>
            </a:r>
            <a:r>
              <a:rPr lang="en-US" dirty="0"/>
              <a:t>. If there are exceptions or failed requests, or if a performance counter goes outside its comfortable range, the team needs to know rapidly so that they can take action.</a:t>
            </a:r>
          </a:p>
          <a:p>
            <a:pPr marL="171450" indent="-171450">
              <a:buFont typeface="Arial" panose="020B0604020202020204" pitchFamily="34" charset="0"/>
              <a:buChar char="•"/>
            </a:pPr>
            <a:r>
              <a:rPr lang="en-US" b="1" dirty="0"/>
              <a:t>Usage</a:t>
            </a:r>
            <a:r>
              <a:rPr lang="en-US" dirty="0"/>
              <a:t>. Whenever a new feature is released, the team want to know to what extent it is used, and whether users have any difficulties with it</a:t>
            </a:r>
          </a:p>
          <a:p>
            <a:pPr marL="0" indent="0">
              <a:buFont typeface="Arial" panose="020B0604020202020204" pitchFamily="34" charset="0"/>
              <a:buNone/>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830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 simple web app in Azure is easy enough, but any growing company knows that scaling and having global reach for their web apps makes or breaks the business.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scale an Azure Web App in App Service, you only need to slide a horizontal bar to increase the instance count of the web apps available. But you also want a consistent experience for all users, whether your customer is at an Internet café in Rabat or in a hotel in Mexico City. Choose an Azure datacenter where your web app and database get deployed, and Azure Traffic Manager will route users to the instance of your app closest to their location. Boost your application’s responsiveness </a:t>
            </a:r>
            <a:r>
              <a:rPr kumimoji="0" lang="en-US" sz="1200" b="0" i="0" u="none" strike="noStrike" kern="1200" cap="none" spc="0" normalizeH="0" baseline="0" noProof="0" dirty="0">
                <a:ln>
                  <a:noFill/>
                </a:ln>
                <a:solidFill>
                  <a:schemeClr val="bg1"/>
                </a:solidFill>
                <a:effectLst/>
                <a:uLnTx/>
                <a:uFillTx/>
                <a:latin typeface="+mn-lt"/>
                <a:ea typeface="+mn-ea"/>
                <a:cs typeface="+mn-cs"/>
              </a:rPr>
              <a:t>by using a distributed cache layer to get content closer to your users.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92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companies are faced with the requirement of securing apps that hold personally identifiable information (PII). A simple web app hosted publicly in Azure might not meet your security requirements. Instead, you need a locked-down environment with one door to the outside world and active defenses against potential threats.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Solution: use an App Service Environment, surrounded with an Azure Virtual Network. Open one port to the public and use a product like Barracuda Web Application Firewall in front of the App Service Environment so that only approved users can access the apps in the environment. If the database stays on-premises, the Azure Web App in the App Service Environment can access the database via site-to-site VPN or through Azure ExpressRoute.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433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have an existing Azure Web App that connects to a storage back end. Your customers expect a mobile experience, so you need to build a mobile app. You would also like to have the mobile app share data and APIs with an existing Web App. Being able to send notifications to users through the mobile app would improve user engagement</a:t>
            </a: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Solution: When creating mobile apps, you need to think about the client app functionality and user experience—and also adding shared back-end features like push notifications. You can add these pre-built mobile features and others with </a:t>
            </a:r>
            <a:r>
              <a:rPr lang="en-US" sz="1200" u="sng" kern="1200" dirty="0">
                <a:solidFill>
                  <a:schemeClr val="tx1"/>
                </a:solidFill>
                <a:effectLst/>
                <a:latin typeface="+mn-lt"/>
                <a:ea typeface="+mn-ea"/>
                <a:cs typeface="+mn-cs"/>
                <a:hlinkClick r:id="rId3"/>
              </a:rPr>
              <a:t>Mobile Apps in App Service</a:t>
            </a:r>
            <a:r>
              <a:rPr lang="en-US" sz="1200" u="sng"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Hook in </a:t>
            </a:r>
            <a:r>
              <a:rPr lang="en-US" sz="1200" u="sng" kern="1200" dirty="0">
                <a:solidFill>
                  <a:schemeClr val="tx1"/>
                </a:solidFill>
                <a:effectLst/>
                <a:latin typeface="+mn-lt"/>
                <a:ea typeface="+mn-ea"/>
                <a:cs typeface="+mn-cs"/>
                <a:hlinkClick r:id="rId4"/>
              </a:rPr>
              <a:t>Azure Notification Hubs</a:t>
            </a:r>
            <a:r>
              <a:rPr lang="en-US" sz="1200" kern="1200" dirty="0">
                <a:solidFill>
                  <a:schemeClr val="tx1"/>
                </a:solidFill>
                <a:effectLst/>
                <a:latin typeface="+mn-lt"/>
                <a:ea typeface="+mn-ea"/>
                <a:cs typeface="+mn-cs"/>
              </a:rPr>
              <a:t> to send personalized push notifications to users. Then, share data with your Web App and use those back-end features for a complete mobile solution.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3/15/2017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260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78160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366845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Briefly introduce this slide, while talking more deeply about functions, but remember</a:t>
            </a:r>
            <a:r>
              <a:rPr lang="en-US" i="1" baseline="0" dirty="0"/>
              <a:t> to not steal too much time from the next slide.</a:t>
            </a:r>
            <a:endParaRPr lang="en-US" i="1" dirty="0"/>
          </a:p>
          <a:p>
            <a:endParaRPr lang="en-US" dirty="0">
              <a:effectLst/>
            </a:endParaRPr>
          </a:p>
          <a:p>
            <a:r>
              <a:rPr lang="en-US" b="1" dirty="0">
                <a:effectLst/>
              </a:rPr>
              <a:t>Key talking points:</a:t>
            </a:r>
          </a:p>
          <a:p>
            <a:r>
              <a:rPr lang="en-US" dirty="0">
                <a:effectLst/>
              </a:rPr>
              <a:t>Events happen, all the time.  Users browse your website, data is uploaded/downloaded or moved, messages are sent and received. All across the IT landscape actions are creating events, but are you taking full advantage of them? Imagine if you could react to events happening across your app portfolio in real time, what would you do? </a:t>
            </a:r>
          </a:p>
          <a:p>
            <a:endParaRPr lang="en-US" dirty="0">
              <a:effectLst/>
            </a:endParaRPr>
          </a:p>
          <a:p>
            <a:r>
              <a:rPr lang="en-US" dirty="0">
                <a:effectLst/>
              </a:rPr>
              <a:t>Azure Functions extends Azure’s application platform by offering </a:t>
            </a:r>
            <a:r>
              <a:rPr lang="en-US" dirty="0" err="1">
                <a:effectLst/>
              </a:rPr>
              <a:t>serverless</a:t>
            </a:r>
            <a:r>
              <a:rPr lang="en-US" dirty="0">
                <a:effectLst/>
              </a:rPr>
              <a:t> compute for event-driven solutions.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a:t>
            </a:r>
          </a:p>
          <a:p>
            <a:endParaRPr lang="en-US" dirty="0">
              <a:effectLst/>
            </a:endParaRPr>
          </a:p>
          <a:p>
            <a:r>
              <a:rPr lang="en-US" dirty="0">
                <a:effectLst/>
              </a:rPr>
              <a:t>With an open source runtime, developers will be able host Functions anywhere - on Azure, in your datacenter or on other clouds. </a:t>
            </a:r>
          </a:p>
          <a:p>
            <a:endParaRPr lang="en-US" dirty="0">
              <a:effectLst/>
            </a:endParaRPr>
          </a:p>
          <a:p>
            <a:r>
              <a:rPr lang="en-US" dirty="0">
                <a:effectLst/>
              </a:rPr>
              <a:t>Azure Functions allows developers to program functions in JavaScript, C#, Python and PHP or scripting options such as Bash, Batch, and PowerShell using either an intuitive, web-based development environment that allows you to develop directly against your function or by uploading pre-compiled function written in the development tool of your choice. </a:t>
            </a:r>
          </a:p>
          <a:p>
            <a:endParaRPr lang="en-US" dirty="0">
              <a:effectLst/>
            </a:endParaRPr>
          </a:p>
          <a:p>
            <a:r>
              <a:rPr lang="en-US" dirty="0">
                <a:effectLst/>
              </a:rPr>
              <a:t>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483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Talk about the benefits.</a:t>
            </a:r>
            <a:r>
              <a:rPr lang="en-US" i="1" baseline="0" dirty="0"/>
              <a:t>.</a:t>
            </a:r>
            <a:endParaRPr lang="en-US" i="1" dirty="0"/>
          </a:p>
          <a:p>
            <a:pPr rtl="0"/>
            <a:endParaRPr lang="en-US" sz="1200" kern="1200" dirty="0">
              <a:solidFill>
                <a:schemeClr val="tx1"/>
              </a:solidFill>
              <a:effectLst/>
              <a:latin typeface="+mn-lt"/>
              <a:ea typeface="+mn-ea"/>
              <a:cs typeface="+mn-cs"/>
            </a:endParaRPr>
          </a:p>
          <a:p>
            <a:pPr rtl="0"/>
            <a:r>
              <a:rPr lang="en-US" sz="1200" b="1" kern="1200" dirty="0">
                <a:solidFill>
                  <a:schemeClr val="tx1"/>
                </a:solidFill>
                <a:effectLst/>
                <a:latin typeface="+mn-lt"/>
                <a:ea typeface="+mn-ea"/>
                <a:cs typeface="+mn-cs"/>
              </a:rPr>
              <a:t>Key talking points:</a:t>
            </a:r>
          </a:p>
          <a:p>
            <a:pPr rtl="0"/>
            <a:r>
              <a:rPr lang="en-US" sz="1200" kern="1200" dirty="0">
                <a:solidFill>
                  <a:schemeClr val="tx1"/>
                </a:solidFill>
                <a:effectLst/>
                <a:latin typeface="+mn-lt"/>
                <a:ea typeface="+mn-ea"/>
                <a:cs typeface="+mn-cs"/>
              </a:rPr>
              <a:t>Azure Functions is 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public preview. Azure Functions offers a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microcompute</a:t>
            </a:r>
            <a:r>
              <a:rPr lang="en-US" sz="1200" kern="1200" dirty="0">
                <a:solidFill>
                  <a:schemeClr val="tx1"/>
                </a:solidFill>
                <a:effectLst/>
                <a:latin typeface="+mn-lt"/>
                <a:ea typeface="+mn-ea"/>
                <a:cs typeface="+mn-cs"/>
              </a:rPr>
              <a:t>, event-driven service with full Azure platform integration that extends the existing Azure application platform with capabilities to implement code triggered by events occurring in other Azure services, SaaS products, and on-premises systems:</a:t>
            </a:r>
          </a:p>
          <a:p>
            <a:pPr rtl="0"/>
            <a:endParaRPr lang="en-US" sz="120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easily implement code that reacts to events generated from across the breadth of Azure.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you will only be charged for the time your code is running.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28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Take enough time to explain, and get audience</a:t>
            </a:r>
            <a:r>
              <a:rPr lang="en-US" i="1" baseline="0" dirty="0"/>
              <a:t> questions.  If you get questions about containers, defer to next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term “</a:t>
            </a:r>
            <a:r>
              <a:rPr lang="en-US" sz="1200" kern="1200" dirty="0" err="1">
                <a:solidFill>
                  <a:schemeClr val="tx1"/>
                </a:solidFill>
                <a:effectLst/>
                <a:latin typeface="+mn-lt"/>
                <a:ea typeface="+mn-ea"/>
                <a:cs typeface="+mn-cs"/>
              </a:rPr>
              <a:t>microservice</a:t>
            </a:r>
            <a:r>
              <a:rPr lang="en-US" sz="1200" kern="1200" dirty="0">
                <a:solidFill>
                  <a:schemeClr val="tx1"/>
                </a:solidFill>
                <a:effectLst/>
                <a:latin typeface="+mn-lt"/>
                <a:ea typeface="+mn-ea"/>
                <a:cs typeface="+mn-cs"/>
              </a:rPr>
              <a:t>” emphasizes the fact that applications should be composed of services small enough to truly implement a single role. Each has well-defined contracts (API contracts) for other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to communicate and share data with it.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must also be able to version and update independently of each other. This loose coupling is key to supporting rapid and reliable evolution of an application. What would have been a single tier of a monolithic application decomposes into many discrete </a:t>
            </a:r>
            <a:r>
              <a:rPr lang="en-US" sz="1200" kern="1200" dirty="0" err="1">
                <a:solidFill>
                  <a:schemeClr val="tx1"/>
                </a:solidFill>
                <a:effectLst/>
                <a:latin typeface="+mn-lt"/>
                <a:ea typeface="+mn-ea"/>
                <a:cs typeface="+mn-cs"/>
              </a:rPr>
              <a:t>microservices</a:t>
            </a:r>
            <a:r>
              <a:rPr lang="en-US" sz="1200" kern="1200" dirty="0">
                <a:solidFill>
                  <a:schemeClr val="tx1"/>
                </a:solidFill>
                <a:effectLst/>
                <a:latin typeface="+mn-lt"/>
                <a:ea typeface="+mn-ea"/>
                <a:cs typeface="+mn-cs"/>
              </a:rPr>
              <a:t>, each independent and isolated.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10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92540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1" dirty="0"/>
              <a:t>Speaker Guidance:  </a:t>
            </a:r>
            <a:r>
              <a:rPr lang="en-US" i="1" baseline="0" dirty="0"/>
              <a:t>You may need to cover containers here to help differentiate them.  (Containers are used in microservices, too, but you have to manage the OS.  Service Fabric provides a large number of services in addition to make managing a </a:t>
            </a:r>
            <a:r>
              <a:rPr lang="en-US" i="1" baseline="0" dirty="0" err="1"/>
              <a:t>microservice</a:t>
            </a:r>
            <a:r>
              <a:rPr lang="en-US" i="1" baseline="0" dirty="0"/>
              <a:t> framework easy.)</a:t>
            </a:r>
            <a:endParaRPr lang="en-US" i="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i="1" dirty="0"/>
          </a:p>
          <a:p>
            <a:endParaRPr lang="en-US" sz="1200" dirty="0"/>
          </a:p>
          <a:p>
            <a:r>
              <a:rPr lang="en-US" sz="1200" dirty="0"/>
              <a:t>Run on Windows, C++/C#</a:t>
            </a:r>
          </a:p>
          <a:p>
            <a:r>
              <a:rPr lang="en-US" sz="1200" dirty="0"/>
              <a:t>Linux + Java under development</a:t>
            </a:r>
          </a:p>
          <a:p>
            <a:r>
              <a:rPr lang="en-US" sz="1200" dirty="0"/>
              <a:t>Health models for infrastructure and microservices</a:t>
            </a:r>
          </a:p>
          <a:p>
            <a:r>
              <a:rPr lang="en-US" sz="1200" dirty="0"/>
              <a:t>Support for stateless and stateful microservices</a:t>
            </a:r>
          </a:p>
          <a:p>
            <a:r>
              <a:rPr lang="en-US" sz="1200" dirty="0"/>
              <a:t>Includes “actor programming model”</a:t>
            </a:r>
          </a:p>
          <a:p>
            <a:r>
              <a:rPr lang="en-US" sz="1200" dirty="0"/>
              <a:t>Integrated with Visual Studio</a:t>
            </a:r>
          </a:p>
          <a:p>
            <a:r>
              <a:rPr lang="en-US" sz="1200" dirty="0"/>
              <a:t>Pluggable into continuous integration (CI) and continuous delivery (CD)</a:t>
            </a:r>
          </a:p>
          <a:p>
            <a:r>
              <a:rPr lang="en-US" sz="1200" dirty="0"/>
              <a:t>Container </a:t>
            </a:r>
          </a:p>
          <a:p>
            <a:endParaRPr lang="en-US" sz="1200" dirty="0"/>
          </a:p>
          <a:p>
            <a:r>
              <a:rPr lang="en-US" sz="1200" b="1" i="0" kern="1200" dirty="0">
                <a:solidFill>
                  <a:schemeClr val="tx1"/>
                </a:solidFill>
                <a:effectLst/>
                <a:latin typeface="+mn-lt"/>
                <a:ea typeface="+mn-ea"/>
                <a:cs typeface="+mn-cs"/>
              </a:rPr>
              <a:t>When to use it</a:t>
            </a:r>
          </a:p>
          <a:p>
            <a:r>
              <a:rPr lang="en-US" sz="1200" b="0" i="0" kern="1200" dirty="0">
                <a:solidFill>
                  <a:schemeClr val="tx1"/>
                </a:solidFill>
                <a:effectLst/>
                <a:latin typeface="+mn-lt"/>
                <a:ea typeface="+mn-ea"/>
                <a:cs typeface="+mn-cs"/>
              </a:rPr>
              <a:t>The primary Service Fabric scenario is for building highly scalable, always on services that can be updated with zero downtime (like the Microsoft first party services mentioned previously). Use Service Fabric when you are creating a new app or re-writing an existing app to leverage microservices, have committed to a cloud-first architecture, and require rolling version updates with no downtime, distributed scalability and high performance, and low-latency data read and write.</a:t>
            </a:r>
          </a:p>
          <a:p>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70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Cloud Services is designed to support applications that are scalable, reliable, and cheap to operate. Just like an App Service is hosted on VMs, so too are Cloud Services, however, you have more control over the VMs. You can install your own software on Cloud Service VMs and you can remote into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More control also means less ease of use; unless you need the additional control options, it's typically quicker and easier to get a web application up and running in Web Apps in App Service compared to Cloud Services. </a:t>
            </a:r>
          </a:p>
          <a:p>
            <a:r>
              <a:rPr lang="en-US" sz="1200" kern="1200" dirty="0">
                <a:solidFill>
                  <a:schemeClr val="tx1"/>
                </a:solidFill>
                <a:effectLst/>
                <a:latin typeface="+mn-lt"/>
                <a:ea typeface="+mn-ea"/>
                <a:cs typeface="+mn-cs"/>
              </a:rPr>
              <a:t>The technology provides two slightly different VM options: instances of </a:t>
            </a:r>
            <a:r>
              <a:rPr lang="en-US" sz="1200" i="1" kern="1200" dirty="0">
                <a:solidFill>
                  <a:schemeClr val="tx1"/>
                </a:solidFill>
                <a:effectLst/>
                <a:latin typeface="+mn-lt"/>
                <a:ea typeface="+mn-ea"/>
                <a:cs typeface="+mn-cs"/>
              </a:rPr>
              <a:t>web roles</a:t>
            </a:r>
            <a:r>
              <a:rPr lang="en-US" sz="1200" kern="1200" dirty="0">
                <a:solidFill>
                  <a:schemeClr val="tx1"/>
                </a:solidFill>
                <a:effectLst/>
                <a:latin typeface="+mn-lt"/>
                <a:ea typeface="+mn-ea"/>
                <a:cs typeface="+mn-cs"/>
              </a:rPr>
              <a:t> run a variant of Windows Server with IIS, while instances of </a:t>
            </a:r>
            <a:r>
              <a:rPr lang="en-US" sz="1200" i="1" kern="1200" dirty="0">
                <a:solidFill>
                  <a:schemeClr val="tx1"/>
                </a:solidFill>
                <a:effectLst/>
                <a:latin typeface="+mn-lt"/>
                <a:ea typeface="+mn-ea"/>
                <a:cs typeface="+mn-cs"/>
              </a:rPr>
              <a:t>worker roles</a:t>
            </a:r>
            <a:r>
              <a:rPr lang="en-US" sz="1200" kern="1200" dirty="0">
                <a:solidFill>
                  <a:schemeClr val="tx1"/>
                </a:solidFill>
                <a:effectLst/>
                <a:latin typeface="+mn-lt"/>
                <a:ea typeface="+mn-ea"/>
                <a:cs typeface="+mn-cs"/>
              </a:rPr>
              <a:t> run the same Windows Server variant without IIS. A Cloud Services application relies on some combination of these two options.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a simple application might use just a web role, while a more complex application might use a web role to handle incoming requests from users, then pass the work those requests create to a worker role for processing. (This communication could use Service Bus or Azure Queues.)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applications run in virtual machines, it's important to understand that Cloud Services provides PaaS, not IaaS. All you have to do is deploy your application. Management of the platform it runs on, including deploying new versions of the operating system, is handled for you.</a:t>
            </a:r>
          </a:p>
          <a:p>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Cloud Services is an effective solution when you need direct access to the underlying infrastructure or need to configure Internet Information Services (IIS) directly. Like App Service, you don’t need to deal with patching or updating the underlying OS. Cloud Services is sometimes used to migrate existing web apps with dependencies on IIS configurations or required third party components—it provides </a:t>
            </a:r>
            <a:r>
              <a:rPr lang="en-US" sz="1224" kern="1200" dirty="0" err="1">
                <a:solidFill>
                  <a:schemeClr val="tx1"/>
                </a:solidFill>
                <a:effectLst/>
                <a:latin typeface="+mn-lt"/>
                <a:ea typeface="+mn-ea"/>
                <a:cs typeface="+mn-cs"/>
              </a:rPr>
              <a:t>autoscaling</a:t>
            </a:r>
            <a:r>
              <a:rPr lang="en-US" sz="1224" kern="1200" dirty="0">
                <a:solidFill>
                  <a:schemeClr val="tx1"/>
                </a:solidFill>
                <a:effectLst/>
                <a:latin typeface="+mn-lt"/>
                <a:ea typeface="+mn-ea"/>
                <a:cs typeface="+mn-cs"/>
              </a:rPr>
              <a:t> while still allowing for many developer-focused platform benefits.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Since Cloud Services was introduced, design options have evolved significantly. App Service and Service Fabric reflect a more modern approach to PaaS that you should consider as the foundation for your application development.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873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57367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535181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r>
              <a:rPr lang="en-US" sz="900" u="none" strike="noStrike" kern="1200" dirty="0">
                <a:solidFill>
                  <a:schemeClr val="tx1"/>
                </a:solidFill>
                <a:effectLst/>
                <a:latin typeface="Segoe UI Light" pitchFamily="34" charset="0"/>
                <a:ea typeface="+mn-ea"/>
                <a:cs typeface="+mn-cs"/>
                <a:hlinkClick r:id="rId3"/>
              </a:rPr>
            </a:br>
            <a:r>
              <a:rPr lang="en-US" sz="900" u="none" strike="noStrike" kern="1200" dirty="0">
                <a:solidFill>
                  <a:schemeClr val="tx1"/>
                </a:solidFill>
                <a:effectLst/>
                <a:latin typeface="Segoe UI Light" pitchFamily="34" charset="0"/>
                <a:ea typeface="+mn-ea"/>
                <a:cs typeface="+mn-cs"/>
                <a:hlinkClick r:id="rId3"/>
              </a:rPr>
              <a:t>Manage identity, application, and network services (15‒20%)</a:t>
            </a:r>
            <a:endParaRPr lang="en-US" sz="900" u="none" strike="noStrike"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Integrate an app with Azure Active Directory (Azure AD)</a:t>
            </a:r>
          </a:p>
          <a:p>
            <a:pPr lvl="1" fontAlgn="base"/>
            <a:r>
              <a:rPr lang="en-US" sz="900" kern="1200" dirty="0">
                <a:solidFill>
                  <a:schemeClr val="tx1"/>
                </a:solidFill>
                <a:effectLst/>
                <a:latin typeface="Segoe UI Light" pitchFamily="34" charset="0"/>
                <a:ea typeface="+mn-ea"/>
                <a:cs typeface="+mn-cs"/>
              </a:rPr>
              <a:t>Develop apps that use WS-federation, OAuth, and SAML-P endpoints; query the directory using Graph API</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587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For consumer- &amp; citizen-facing mobile &amp; web apps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Self-service &amp; seamless identity experiences</a:t>
            </a:r>
          </a:p>
          <a:p>
            <a:pPr marL="171450" indent="-171450">
              <a:buFont typeface="Arial" panose="020B0604020202020204" pitchFamily="34" charset="0"/>
              <a:buChar char="•"/>
            </a:pPr>
            <a:r>
              <a:rPr lang="en-US" dirty="0"/>
              <a:t>Configure </a:t>
            </a:r>
            <a:r>
              <a:rPr lang="en-US" dirty="0">
                <a:hlinkClick r:id="rId3"/>
              </a:rPr>
              <a:t>Facebook</a:t>
            </a:r>
            <a:r>
              <a:rPr lang="en-US" dirty="0"/>
              <a:t>, </a:t>
            </a:r>
            <a:r>
              <a:rPr lang="en-US" dirty="0">
                <a:hlinkClick r:id="rId4"/>
              </a:rPr>
              <a:t>Google+</a:t>
            </a:r>
            <a:r>
              <a:rPr lang="en-US" dirty="0"/>
              <a:t>, </a:t>
            </a:r>
            <a:r>
              <a:rPr lang="en-US" dirty="0">
                <a:hlinkClick r:id="rId5"/>
              </a:rPr>
              <a:t>Microsoft account</a:t>
            </a:r>
            <a:r>
              <a:rPr lang="en-US" dirty="0"/>
              <a:t>, </a:t>
            </a:r>
            <a:r>
              <a:rPr lang="en-US" dirty="0">
                <a:hlinkClick r:id="rId6"/>
              </a:rPr>
              <a:t>Amazon</a:t>
            </a:r>
            <a:r>
              <a:rPr lang="en-US" dirty="0"/>
              <a:t>, and </a:t>
            </a:r>
            <a:r>
              <a:rPr lang="en-US" dirty="0">
                <a:hlinkClick r:id="rId7"/>
              </a:rPr>
              <a:t>LinkedIn</a:t>
            </a:r>
            <a:r>
              <a:rPr lang="en-US" dirty="0"/>
              <a:t> accounts for use in your consumer-facing applications.</a:t>
            </a:r>
          </a:p>
          <a:p>
            <a:r>
              <a:rPr lang="en-US" dirty="0">
                <a:hlinkClick r:id="rId8"/>
              </a:rPr>
              <a:t>Enable Azure Multi-Factor Authentication in your consumer-facing applications</a:t>
            </a:r>
            <a:r>
              <a:rPr lang="en-US" dirty="0"/>
              <a:t>.</a:t>
            </a:r>
          </a:p>
          <a:p>
            <a:r>
              <a:rPr lang="en-US" dirty="0">
                <a:hlinkClick r:id="rId9"/>
              </a:rPr>
              <a:t>Set up self-service password reset for your consumers</a:t>
            </a:r>
            <a:r>
              <a:rPr lang="en-US" dirty="0"/>
              <a:t>.</a:t>
            </a:r>
          </a:p>
          <a:p>
            <a:r>
              <a:rPr lang="en-US" dirty="0">
                <a:hlinkClick r:id="rId10"/>
              </a:rPr>
              <a:t>Customize the look and feel of sign up, sign in, and other consumer-facing pages</a:t>
            </a:r>
            <a:r>
              <a:rPr lang="en-US" dirty="0"/>
              <a:t> that are served by Azure Active Directory B2C.</a:t>
            </a:r>
          </a:p>
          <a:p>
            <a:r>
              <a:rPr lang="en-US" dirty="0">
                <a:hlinkClick r:id="rId11"/>
              </a:rPr>
              <a:t>Use the Azure Active Directory Graph API to programmatically create, read, update, and delete consumers</a:t>
            </a:r>
            <a:r>
              <a:rPr lang="en-US" dirty="0"/>
              <a:t> in your Azure Active Directory B2C tenant.</a:t>
            </a:r>
          </a:p>
          <a:p>
            <a:r>
              <a:rPr lang="en-US" b="1" dirty="0"/>
              <a:t>Get started</a:t>
            </a:r>
          </a:p>
          <a:p>
            <a:r>
              <a:rPr lang="en-US" dirty="0"/>
              <a:t>To build an application that accepts consumer sign up and sign in, you'll first need to register the application with an Azure Active Directory B2C tenant</a:t>
            </a:r>
          </a:p>
          <a:p>
            <a:pPr marL="171450" indent="-171450">
              <a:buFont typeface="Arial" panose="020B0604020202020204" pitchFamily="34" charset="0"/>
              <a:buChar char="•"/>
            </a:pPr>
            <a:r>
              <a:rPr lang="en-US" dirty="0"/>
              <a:t>You can write your application against the Azure Active Directory B2C service either by choosing to send protocol messages directly, using </a:t>
            </a:r>
            <a:r>
              <a:rPr lang="en-US" dirty="0">
                <a:hlinkClick r:id="rId12"/>
              </a:rPr>
              <a:t>OAuth 2.0</a:t>
            </a:r>
            <a:r>
              <a:rPr lang="en-US" dirty="0"/>
              <a:t> or </a:t>
            </a:r>
            <a:r>
              <a:rPr lang="en-US" dirty="0">
                <a:hlinkClick r:id="rId13"/>
              </a:rPr>
              <a:t>Open ID Connect</a:t>
            </a:r>
            <a:r>
              <a:rPr lang="en-US" dirty="0"/>
              <a:t>, or by using our libraries to do the work for you</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817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36613" y="755650"/>
            <a:ext cx="5259387" cy="2959100"/>
          </a:xfrm>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Guest addition flow where viral tenant is created</a:t>
            </a:r>
          </a:p>
          <a:p>
            <a:pPr marL="171450" lvl="0" indent="-171450">
              <a:buFont typeface="Arial" panose="020B0604020202020204" pitchFamily="34" charset="0"/>
              <a:buChar char="•"/>
            </a:pPr>
            <a:endParaRPr lang="en-US" dirty="0"/>
          </a:p>
          <a:p>
            <a:pPr rtl="0" eaLnBrk="1" fontAlgn="t" latinLnBrk="0" hangingPunct="1"/>
            <a:r>
              <a:rPr lang="en-US" sz="900" b="1" i="0" u="none" strike="noStrike" kern="1200" dirty="0">
                <a:solidFill>
                  <a:schemeClr val="tx1"/>
                </a:solidFill>
                <a:effectLst/>
                <a:latin typeface="Segoe UI Light" pitchFamily="34" charset="0"/>
                <a:ea typeface="+mn-ea"/>
                <a:cs typeface="+mn-cs"/>
              </a:rPr>
              <a:t>What is it for?</a:t>
            </a:r>
            <a:endParaRPr lang="en-US" sz="900" b="0" i="0" u="none" strike="noStrike" kern="1200" dirty="0">
              <a:solidFill>
                <a:schemeClr val="tx1"/>
              </a:solidFill>
              <a:effectLst/>
              <a:latin typeface="Segoe UI Light" pitchFamily="34" charset="0"/>
              <a:ea typeface="+mn-ea"/>
              <a:cs typeface="+mn-cs"/>
            </a:endParaRPr>
          </a:p>
          <a:p>
            <a:pPr rtl="0" eaLnBrk="1" fontAlgn="auto" latinLnBrk="0" hangingPunct="1"/>
            <a:r>
              <a:rPr lang="en-US" sz="900" b="0" i="0" u="none" strike="noStrike" kern="1200" dirty="0">
                <a:solidFill>
                  <a:schemeClr val="tx1"/>
                </a:solidFill>
                <a:effectLst/>
                <a:latin typeface="Segoe UI Light" pitchFamily="34" charset="0"/>
                <a:ea typeface="+mn-ea"/>
                <a:cs typeface="+mn-cs"/>
              </a:rPr>
              <a:t>IT Pros providing access to their organization’s data and applications to </a:t>
            </a:r>
            <a:r>
              <a:rPr lang="en-US" sz="900" b="1" i="0" u="none" strike="noStrike" kern="1200" dirty="0">
                <a:solidFill>
                  <a:schemeClr val="tx1"/>
                </a:solidFill>
                <a:effectLst/>
                <a:latin typeface="Segoe UI Light" pitchFamily="34" charset="0"/>
                <a:ea typeface="+mn-ea"/>
                <a:cs typeface="+mn-cs"/>
              </a:rPr>
              <a:t>partner organizations and collaborators. </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1" i="0" u="none" strike="noStrike" kern="1200" dirty="0">
                <a:solidFill>
                  <a:schemeClr val="tx1"/>
                </a:solidFill>
                <a:effectLst/>
                <a:latin typeface="Segoe UI Light" pitchFamily="34" charset="0"/>
                <a:ea typeface="+mn-ea"/>
                <a:cs typeface="+mn-cs"/>
              </a:rPr>
              <a:t>Who is it for?</a:t>
            </a:r>
            <a:endParaRPr lang="en-US" sz="900" b="0" i="0" u="none" strike="noStrike" kern="1200" dirty="0">
              <a:solidFill>
                <a:schemeClr val="tx1"/>
              </a:solidFill>
              <a:effectLst/>
              <a:latin typeface="Segoe UI Light" pitchFamily="34" charset="0"/>
              <a:ea typeface="+mn-ea"/>
              <a:cs typeface="+mn-cs"/>
            </a:endParaRPr>
          </a:p>
          <a:p>
            <a:pPr rtl="0" eaLnBrk="1" fontAlgn="t" latinLnBrk="0" hangingPunct="1"/>
            <a:r>
              <a:rPr lang="en-US" sz="900" b="0" i="0" u="none" strike="noStrike" kern="1200" dirty="0">
                <a:solidFill>
                  <a:schemeClr val="tx1"/>
                </a:solidFill>
                <a:effectLst/>
                <a:latin typeface="Segoe UI Light" pitchFamily="34" charset="0"/>
                <a:ea typeface="+mn-ea"/>
                <a:cs typeface="+mn-cs"/>
              </a:rPr>
              <a:t>Partner users that are acting *</a:t>
            </a:r>
            <a:r>
              <a:rPr lang="en-US" sz="900" b="1" i="0" u="none" strike="noStrike" kern="1200" dirty="0">
                <a:solidFill>
                  <a:schemeClr val="tx1"/>
                </a:solidFill>
                <a:effectLst/>
                <a:latin typeface="Segoe UI Light" pitchFamily="34" charset="0"/>
                <a:ea typeface="+mn-ea"/>
                <a:cs typeface="+mn-cs"/>
              </a:rPr>
              <a:t>on behalf of</a:t>
            </a:r>
            <a:r>
              <a:rPr lang="en-US" sz="900" b="0" i="0" u="none" strike="noStrike" kern="1200" dirty="0">
                <a:solidFill>
                  <a:schemeClr val="tx1"/>
                </a:solidFill>
                <a:effectLst/>
                <a:latin typeface="Segoe UI Light" pitchFamily="34" charset="0"/>
                <a:ea typeface="+mn-ea"/>
                <a:cs typeface="+mn-cs"/>
              </a:rPr>
              <a:t>*, i.e. as representatives or employees of their organization.</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9C3F3E1-9A54-4BF8-89C0-CE2F21C4F21E}"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58499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4234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endParaRPr lang="en-US" sz="900" kern="1200" dirty="0">
              <a:solidFill>
                <a:schemeClr val="tx1"/>
              </a:solidFill>
              <a:latin typeface="Segoe UI" pitchFamily="34" charset="0"/>
              <a:ea typeface="+mn-ea"/>
              <a:cs typeface="+mn-cs"/>
            </a:endParaRPr>
          </a:p>
          <a:p>
            <a:pPr lvl="0"/>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5457451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45884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0681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BF3306-5AC2-4A01-A5D7-0440E0FDA1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65517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BF3306-5AC2-4A01-A5D7-0440E0FDA1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60020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BF3306-5AC2-4A01-A5D7-0440E0FDA1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34557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BF3306-5AC2-4A01-A5D7-0440E0FDA1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4862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4BF3306-5AC2-4A01-A5D7-0440E0FDA1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8359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D0C1E9-C76A-461C-8E91-17FFC972AC0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oter Placeholder 6"/>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5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08050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multiple route tables</a:t>
            </a:r>
          </a:p>
          <a:p>
            <a:r>
              <a:rPr lang="en-US" dirty="0"/>
              <a:t>the same route table can be associated to one or more subnets</a:t>
            </a:r>
          </a:p>
          <a:p>
            <a:r>
              <a:rPr lang="en-US" dirty="0"/>
              <a:t>each subnet can only be associated to a single route table. </a:t>
            </a:r>
          </a:p>
          <a:p>
            <a:r>
              <a:rPr lang="en-US" dirty="0"/>
              <a:t>All VMs and cloud services in a subnet use the route table associated to that subnet.+ </a:t>
            </a:r>
          </a:p>
          <a:p>
            <a:r>
              <a:rPr lang="en-US" b="1" dirty="0"/>
              <a:t>Subnets rely on system routes until a route table is associated to the subnet</a:t>
            </a:r>
            <a:r>
              <a:rPr lang="en-US" dirty="0"/>
              <a:t>. </a:t>
            </a:r>
          </a:p>
          <a:p>
            <a:r>
              <a:rPr lang="en-US" dirty="0"/>
              <a:t>Once an association exists, routing is done based on Longest Prefix Match (LPM) among both user defined routes and system routes. </a:t>
            </a:r>
          </a:p>
          <a:p>
            <a:r>
              <a:rPr lang="en-US" dirty="0"/>
              <a:t>If there is more than one route with the same LPM match then a route is selected based on its origin in the following order:+ </a:t>
            </a:r>
          </a:p>
          <a:p>
            <a:pPr marL="228600" indent="-228600">
              <a:buFont typeface="+mj-lt"/>
              <a:buAutoNum type="arabicPeriod"/>
            </a:pPr>
            <a:r>
              <a:rPr lang="en-US" dirty="0"/>
              <a:t>User defined route</a:t>
            </a:r>
          </a:p>
          <a:p>
            <a:pPr marL="228600" indent="-228600">
              <a:buFont typeface="+mj-lt"/>
              <a:buAutoNum type="arabicPeriod"/>
            </a:pPr>
            <a:r>
              <a:rPr lang="en-US" dirty="0"/>
              <a:t>BGP route (when ExpressRoute is used)</a:t>
            </a:r>
          </a:p>
          <a:p>
            <a:pPr marL="228600" indent="-228600">
              <a:buFont typeface="+mj-lt"/>
              <a:buAutoNum type="arabicPeriod"/>
            </a:pPr>
            <a:r>
              <a:rPr lang="en-US" dirty="0"/>
              <a:t>System route</a:t>
            </a:r>
          </a:p>
          <a:p>
            <a:pPr marL="0" indent="0">
              <a:buFont typeface="Arial" panose="020B0604020202020204" pitchFamily="34" charset="0"/>
              <a:buNone/>
            </a:pPr>
            <a:endParaRPr lang="en-US" b="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1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79278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796133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1.xml"/><Relationship Id="rId7" Type="http://schemas.openxmlformats.org/officeDocument/2006/relationships/image" Target="../media/image1.png"/><Relationship Id="rId2" Type="http://schemas.openxmlformats.org/officeDocument/2006/relationships/customXml" Target="../../customXml/item8.xml"/><Relationship Id="rId1" Type="http://schemas.openxmlformats.org/officeDocument/2006/relationships/customXml" Target="../../customXml/item16.xml"/><Relationship Id="rId6" Type="http://schemas.openxmlformats.org/officeDocument/2006/relationships/slideMaster" Target="../slideMasters/slideMaster1.xml"/><Relationship Id="rId5" Type="http://schemas.openxmlformats.org/officeDocument/2006/relationships/customXml" Target="../../customXml/item9.xml"/><Relationship Id="rId4" Type="http://schemas.openxmlformats.org/officeDocument/2006/relationships/customXml" Target="../../customXml/item1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5.xml"/><Relationship Id="rId7" Type="http://schemas.openxmlformats.org/officeDocument/2006/relationships/image" Target="../media/image1.png"/><Relationship Id="rId2" Type="http://schemas.openxmlformats.org/officeDocument/2006/relationships/customXml" Target="../../customXml/item30.xml"/><Relationship Id="rId1" Type="http://schemas.openxmlformats.org/officeDocument/2006/relationships/customXml" Target="../../customXml/item20.xml"/><Relationship Id="rId6" Type="http://schemas.openxmlformats.org/officeDocument/2006/relationships/slideMaster" Target="../slideMasters/slideMaster1.xml"/><Relationship Id="rId5" Type="http://schemas.openxmlformats.org/officeDocument/2006/relationships/customXml" Target="../../customXml/item10.xml"/><Relationship Id="rId4" Type="http://schemas.openxmlformats.org/officeDocument/2006/relationships/customXml" Target="../../customXml/item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7.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19.xml"/><Relationship Id="rId6" Type="http://schemas.openxmlformats.org/officeDocument/2006/relationships/slideMaster" Target="../slideMasters/slideMaster1.xml"/><Relationship Id="rId5" Type="http://schemas.openxmlformats.org/officeDocument/2006/relationships/customXml" Target="../../customXml/item23.xml"/><Relationship Id="rId4" Type="http://schemas.openxmlformats.org/officeDocument/2006/relationships/customXml" Target="../../customXml/item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2.xml"/><Relationship Id="rId7" Type="http://schemas.openxmlformats.org/officeDocument/2006/relationships/image" Target="../media/image1.png"/><Relationship Id="rId2" Type="http://schemas.openxmlformats.org/officeDocument/2006/relationships/customXml" Target="../../customXml/item6.xml"/><Relationship Id="rId1" Type="http://schemas.openxmlformats.org/officeDocument/2006/relationships/customXml" Target="../../customXml/item27.xml"/><Relationship Id="rId6" Type="http://schemas.openxmlformats.org/officeDocument/2006/relationships/slideMaster" Target="../slideMasters/slideMaster1.xml"/><Relationship Id="rId5" Type="http://schemas.openxmlformats.org/officeDocument/2006/relationships/customXml" Target="../../customXml/item17.xml"/><Relationship Id="rId4" Type="http://schemas.openxmlformats.org/officeDocument/2006/relationships/customXml" Target="../../customXml/item2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2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xml"/><Relationship Id="rId2" Type="http://schemas.openxmlformats.org/officeDocument/2006/relationships/customXml" Target="../../customXml/item31.xml"/><Relationship Id="rId1" Type="http://schemas.openxmlformats.org/officeDocument/2006/relationships/customXml" Target="../../customXml/item32.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customXml" Target="../../customXml/item13.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2.png"/><Relationship Id="rId2" Type="http://schemas.openxmlformats.org/officeDocument/2006/relationships/customXml" Target="../../customXml/item22.xml"/><Relationship Id="rId1" Type="http://schemas.openxmlformats.org/officeDocument/2006/relationships/customXml" Target="../../customXml/item26.xml"/><Relationship Id="rId6" Type="http://schemas.openxmlformats.org/officeDocument/2006/relationships/slideMaster" Target="../slideMasters/slideMaster1.xml"/><Relationship Id="rId5" Type="http://schemas.openxmlformats.org/officeDocument/2006/relationships/customXml" Target="../../customXml/item21.xml"/><Relationship Id="rId4" Type="http://schemas.openxmlformats.org/officeDocument/2006/relationships/customXml" Target="../../customXml/item1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5.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618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3857734" cy="6405652"/>
          </a:xfrm>
        </p:spPr>
        <p:txBody>
          <a:bodyPr anchor="ctr"/>
          <a:lstStyle>
            <a:lvl1pPr>
              <a:defRPr sz="5506" spc="-153"/>
            </a:lvl1pPr>
          </a:lstStyle>
          <a:p>
            <a:r>
              <a:rPr lang="en-US" dirty="0"/>
              <a:t>Click to edit Master title style</a:t>
            </a:r>
          </a:p>
        </p:txBody>
      </p:sp>
    </p:spTree>
    <p:extLst>
      <p:ext uri="{BB962C8B-B14F-4D97-AF65-F5344CB8AC3E}">
        <p14:creationId xmlns:p14="http://schemas.microsoft.com/office/powerpoint/2010/main" val="346485755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3" y="233151"/>
            <a:ext cx="11814652" cy="880792"/>
          </a:xfrm>
        </p:spPr>
        <p:txBody>
          <a:bodyPr anchor="t" anchorCtr="0">
            <a:noAutofit/>
          </a:bodyPr>
          <a:lstStyle>
            <a:lvl1pPr>
              <a:defRPr sz="5437" cap="none" spc="-136"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461971003"/>
      </p:ext>
    </p:extLst>
  </p:cSld>
  <p:clrMapOvr>
    <a:masterClrMapping/>
  </p:clrMapOvr>
  <p:transition spd="slow">
    <p:push/>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214548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7454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826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936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06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812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496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699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43650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6637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6286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805004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0857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4082107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1337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6236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62721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453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323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1191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978479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78263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55063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5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68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7435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020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208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062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67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7865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5683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282105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7350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701425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895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597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49129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65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74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01996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650933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439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69231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118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88B48FB-E956-2048-9E74-C69E7CAA2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2980526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Properti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923" y="-406773"/>
            <a:ext cx="12433366" cy="6733785"/>
          </a:xfrm>
          <a:prstGeom prst="rect">
            <a:avLst/>
          </a:prstGeom>
          <a:ln>
            <a:solidFill>
              <a:schemeClr val="bg1">
                <a:lumMod val="65000"/>
              </a:schemeClr>
            </a:solidFill>
          </a:ln>
        </p:spPr>
      </p:pic>
      <p:sp>
        <p:nvSpPr>
          <p:cNvPr id="4" name="Rectangle 3"/>
          <p:cNvSpPr/>
          <p:nvPr userDrawn="1"/>
        </p:nvSpPr>
        <p:spPr>
          <a:xfrm>
            <a:off x="3214468" y="3432829"/>
            <a:ext cx="1891245" cy="11306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chemeClr val="tx1">
                  <a:lumMod val="85000"/>
                  <a:lumOff val="15000"/>
                </a:schemeClr>
              </a:solidFill>
              <a:effectLst/>
              <a:uLnTx/>
              <a:uFillTx/>
            </a:endParaRPr>
          </a:p>
        </p:txBody>
      </p:sp>
    </p:spTree>
    <p:extLst>
      <p:ext uri="{BB962C8B-B14F-4D97-AF65-F5344CB8AC3E}">
        <p14:creationId xmlns:p14="http://schemas.microsoft.com/office/powerpoint/2010/main" val="18625555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feautres no breadcrumb">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5"/>
          <p:cNvSpPr>
            <a:spLocks noGrp="1"/>
          </p:cNvSpPr>
          <p:nvPr>
            <p:ph type="title"/>
          </p:nvPr>
        </p:nvSpPr>
        <p:spPr>
          <a:xfrm>
            <a:off x="274639" y="501901"/>
            <a:ext cx="11888787" cy="917575"/>
          </a:xfrm>
        </p:spPr>
        <p:txBody>
          <a:bodyPr/>
          <a:lstStyle>
            <a:lvl1pPr>
              <a:defRPr sz="4488"/>
            </a:lvl1pPr>
          </a:lstStyle>
          <a:p>
            <a:r>
              <a:rPr lang="en-US"/>
              <a:t>Click to edit Master title style</a:t>
            </a:r>
          </a:p>
        </p:txBody>
      </p:sp>
      <p:sp>
        <p:nvSpPr>
          <p:cNvPr id="4" name="Footer Placeholder 14"/>
          <p:cNvSpPr>
            <a:spLocks noGrp="1"/>
          </p:cNvSpPr>
          <p:nvPr>
            <p:ph type="ftr" sz="quarter" idx="3"/>
          </p:nvPr>
        </p:nvSpPr>
        <p:spPr>
          <a:xfrm>
            <a:off x="626615" y="6590284"/>
            <a:ext cx="1850618" cy="131134"/>
          </a:xfrm>
          <a:prstGeom prst="rect">
            <a:avLst/>
          </a:prstGeom>
        </p:spPr>
        <p:txBody>
          <a:bodyPr vert="horz" lIns="0" tIns="45720" rIns="91440" bIns="45720" rtlCol="0" anchor="ctr" anchorCtr="0"/>
          <a:lstStyle>
            <a:lvl1pPr algn="ctr">
              <a:defRPr sz="816" baseline="0">
                <a:solidFill>
                  <a:schemeClr val="bg1"/>
                </a:solidFill>
                <a:latin typeface="Segoe UI" pitchFamily="34" charset="0"/>
                <a:ea typeface="Segoe UI" pitchFamily="34" charset="0"/>
                <a:cs typeface="Segoe UI" pitchFamily="34" charset="0"/>
              </a:defRPr>
            </a:lvl1pPr>
          </a:lstStyle>
          <a:p>
            <a:pPr marL="0" marR="0" lvl="0" indent="0" algn="l" defTabSz="932317"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MICROSOFT CONFIDENTIAL</a:t>
            </a:r>
          </a:p>
        </p:txBody>
      </p:sp>
      <p:sp>
        <p:nvSpPr>
          <p:cNvPr id="6" name="Slide Number Placeholder 15"/>
          <p:cNvSpPr>
            <a:spLocks noGrp="1"/>
          </p:cNvSpPr>
          <p:nvPr>
            <p:ph type="sldNum" sz="quarter" idx="4"/>
          </p:nvPr>
        </p:nvSpPr>
        <p:spPr>
          <a:xfrm>
            <a:off x="626613" y="6450506"/>
            <a:ext cx="824309" cy="155434"/>
          </a:xfrm>
          <a:prstGeom prst="rect">
            <a:avLst/>
          </a:prstGeom>
        </p:spPr>
        <p:txBody>
          <a:bodyPr vert="horz" lIns="0" tIns="45720" rIns="91440" bIns="45720" rtlCol="0" anchor="ctr" anchorCtr="0"/>
          <a:lstStyle>
            <a:lvl1pPr algn="l">
              <a:defRPr sz="816" baseline="0">
                <a:solidFill>
                  <a:schemeClr val="bg1"/>
                </a:solidFill>
                <a:latin typeface="Segoe UI" pitchFamily="34" charset="0"/>
                <a:ea typeface="Segoe UI" pitchFamily="34" charset="0"/>
                <a:cs typeface="Segoe UI" pitchFamily="34" charset="0"/>
              </a:defRPr>
            </a:lvl1pPr>
          </a:lstStyle>
          <a:p>
            <a:pPr marL="0" marR="0" lvl="0" indent="0" algn="l" defTabSz="932317"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rPr>
              <a:t>PAGE </a:t>
            </a:r>
            <a:fld id="{711B4CA8-52BE-46B1-A536-58CE1A3FAF74}" type="slidenum">
              <a:rPr kumimoji="0" lang="en-US" sz="816" b="0" i="0" u="none" strike="noStrike" kern="0" cap="none" spc="0" normalizeH="0" baseline="0" noProof="0" smtClean="0">
                <a:ln>
                  <a:noFill/>
                </a:ln>
                <a:solidFill>
                  <a:schemeClr val="bg1"/>
                </a:solidFill>
                <a:effectLst/>
                <a:uLnTx/>
                <a:uFillTx/>
                <a:latin typeface="Segoe UI" pitchFamily="34" charset="0"/>
                <a:ea typeface="Segoe UI" pitchFamily="34" charset="0"/>
                <a:cs typeface="Segoe UI" pitchFamily="34" charset="0"/>
              </a:rPr>
              <a:pPr marL="0" marR="0" lvl="0" indent="0" algn="l" defTabSz="932317" eaLnBrk="1" fontAlgn="auto" latinLnBrk="0" hangingPunct="1">
                <a:lnSpc>
                  <a:spcPct val="100000"/>
                </a:lnSpc>
                <a:spcBef>
                  <a:spcPts val="0"/>
                </a:spcBef>
                <a:spcAft>
                  <a:spcPts val="0"/>
                </a:spcAft>
                <a:buClrTx/>
                <a:buSzTx/>
                <a:buFontTx/>
                <a:buNone/>
                <a:tabLst/>
                <a:defRPr/>
              </a:pPr>
              <a:t>‹#›</a:t>
            </a:fld>
            <a:endParaRPr kumimoji="0" lang="en-US" sz="816" b="0" i="0" u="none" strike="noStrike" kern="0" cap="none" spc="0" normalizeH="0" baseline="0" noProof="0">
              <a:ln>
                <a:noFill/>
              </a:ln>
              <a:solidFill>
                <a:schemeClr val="bg1"/>
              </a:soli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81359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226420563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584308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598943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59698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12447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004155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005898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492578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3513688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4197591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326911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6779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60228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233613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63330897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525345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1229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79254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15941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8221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5425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3658323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5013110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01095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1279391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477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1109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31022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338362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92804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9486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178543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636701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5786946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059051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3830208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513573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148667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36156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2182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58887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1482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400710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2844277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84297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9596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7747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338211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3152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03145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621530"/>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2228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027135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07198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850543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03440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04084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39148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30606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685805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61195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13295098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27172225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9081749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939117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4907363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808759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182357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262463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2348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2056601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436475" cy="6994525"/>
          </a:xfrm>
          <a:prstGeom prst="rect">
            <a:avLst/>
          </a:prstGeom>
        </p:spPr>
      </p:pic>
      <p:sp>
        <p:nvSpPr>
          <p:cNvPr id="4" name="Rectangle 3"/>
          <p:cNvSpPr/>
          <p:nvPr userDrawn="1"/>
        </p:nvSpPr>
        <p:spPr bwMode="auto">
          <a:xfrm>
            <a:off x="274638" y="1211263"/>
            <a:ext cx="6400800" cy="2743200"/>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1" y="0"/>
            <a:ext cx="12436475" cy="6994525"/>
          </a:xfrm>
          <a:prstGeom prst="rect">
            <a:avLst/>
          </a:prstGeom>
        </p:spPr>
      </p:pic>
      <p:sp>
        <p:nvSpPr>
          <p:cNvPr id="9" name="Title 1"/>
          <p:cNvSpPr>
            <a:spLocks noGrp="1"/>
          </p:cNvSpPr>
          <p:nvPr>
            <p:ph type="title" hasCustomPrompt="1"/>
          </p:nvPr>
        </p:nvSpPr>
        <p:spPr bwMode="auto">
          <a:xfrm>
            <a:off x="274637" y="1232250"/>
            <a:ext cx="8536515" cy="1190453"/>
          </a:xfrm>
          <a:noFill/>
        </p:spPr>
        <p:txBody>
          <a:bodyPr lIns="146304" tIns="91440" rIns="146304" bIns="91440" anchor="t" anchorCtr="0"/>
          <a:lstStyle>
            <a:lvl1pPr>
              <a:defRPr sz="5400" spc="-100"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37" y="2152578"/>
            <a:ext cx="8536517" cy="2280572"/>
          </a:xfrm>
        </p:spPr>
        <p:txBody>
          <a:bodyPr tIns="109728" bIns="109728">
            <a:noAutofit/>
          </a:bodyPr>
          <a:lstStyle>
            <a:lvl1pPr marL="0" indent="0">
              <a:spcBef>
                <a:spcPts val="0"/>
              </a:spcBef>
              <a:buNone/>
              <a:defRPr sz="2400"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57580" y="6255937"/>
            <a:ext cx="1280160" cy="274492"/>
          </a:xfrm>
          <a:prstGeom prst="rect">
            <a:avLst/>
          </a:prstGeom>
        </p:spPr>
      </p:pic>
    </p:spTree>
    <p:extLst>
      <p:ext uri="{BB962C8B-B14F-4D97-AF65-F5344CB8AC3E}">
        <p14:creationId xmlns:p14="http://schemas.microsoft.com/office/powerpoint/2010/main" val="71342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31625" y="1632056"/>
            <a:ext cx="11584484" cy="2092881"/>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63564063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5"/>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234106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10377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9.emf"/><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image" Target="../media/image19.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theme" Target="../theme/theme3.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image" Target="../media/image19.png"/><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theme" Target="../theme/theme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48777655"/>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595108327"/>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6"/>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147806423"/>
      </p:ext>
    </p:extLst>
  </p:cSld>
  <p:clrMap bg1="dk1" tx1="lt1" bg2="dk2" tx2="lt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785921849"/>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 id="2147484304" r:id="rId16"/>
    <p:sldLayoutId id="2147484305" r:id="rId17"/>
    <p:sldLayoutId id="2147484306" r:id="rId18"/>
    <p:sldLayoutId id="2147484307" r:id="rId19"/>
    <p:sldLayoutId id="2147484308" r:id="rId20"/>
    <p:sldLayoutId id="2147484309" r:id="rId21"/>
    <p:sldLayoutId id="214748431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620290216"/>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emf"/><Relationship Id="rId7"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9.emf"/></Relationships>
</file>

<file path=ppt/slides/_rels/slide13.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50.emf"/><Relationship Id="rId7" Type="http://schemas.openxmlformats.org/officeDocument/2006/relationships/image" Target="../media/image43.emf"/><Relationship Id="rId2" Type="http://schemas.openxmlformats.org/officeDocument/2006/relationships/notesSlide" Target="../notesSlides/notesSlide2.xml"/><Relationship Id="rId1" Type="http://schemas.openxmlformats.org/officeDocument/2006/relationships/slideLayout" Target="../slideLayouts/slideLayout58.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hyperlink" Target="https://docs.microsoft.com/en-us/azure/virtual-machines/virtual-machines-windows-guidance-compute-single-vm" TargetMode="External"/><Relationship Id="rId4" Type="http://schemas.openxmlformats.org/officeDocument/2006/relationships/image" Target="../media/image39.emf"/><Relationship Id="rId9" Type="http://schemas.openxmlformats.org/officeDocument/2006/relationships/image" Target="../media/image53.emf"/></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hyperlink" Target="https://docs.microsoft.com/en-us/azure/virtual-machines/virtual-machines-windows-creation-choices?toc=/azure/virtual-machines/windows/toc.json"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hyperlink" Target="https://docs.microsoft.com/en-us/azure/azure-resource-manager/resource-manager-template-walkthrough?toc=/azure/virtual-machines/windows/toc.json" TargetMode="External"/><Relationship Id="rId4" Type="http://schemas.openxmlformats.org/officeDocument/2006/relationships/image" Target="../media/image58.pn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azure/virtual-machines/virtual-machines-windows-extensions-dsc-template" TargetMode="External"/><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hyperlink" Target="https://docs.microsoft.com/en-us/azure/virtual-machines/virtual-machines-windows-generalize-vhd?toc=/azure/virtual-machines/windows/toc.json" TargetMode="External"/><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virtual-machines/virtual-machines-windows-manage-availability" TargetMode="External"/><Relationship Id="rId2" Type="http://schemas.openxmlformats.org/officeDocument/2006/relationships/hyperlink" Target="https://docs.microsoft.com/en-us/azure/virtual-machines/virtual-machines-windows-create-availability-set?toc=/azure/virtual-machines/windows/toc.json" TargetMode="Externa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zure/storage/storage-redundancy" TargetMode="Externa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torage/storage-scalability-targets" TargetMode="External"/><Relationship Id="rId2" Type="http://schemas.openxmlformats.org/officeDocument/2006/relationships/hyperlink" Target="https://docs.microsoft.com/en-us/azure/storage/storage-premium-storage" TargetMode="External"/><Relationship Id="rId1" Type="http://schemas.openxmlformats.org/officeDocument/2006/relationships/slideLayout" Target="../slideLayouts/slideLayout58.xml"/><Relationship Id="rId4" Type="http://schemas.openxmlformats.org/officeDocument/2006/relationships/hyperlink" Target="https://docs.microsoft.com/en-us/azure/storage/storage-create-storage-account"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virtual-network/virtual-networks-nsg" TargetMode="Externa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32.xml"/><Relationship Id="rId5" Type="http://schemas.openxmlformats.org/officeDocument/2006/relationships/hyperlink" Target="http://aka.ms/Azure/DMZ" TargetMode="External"/><Relationship Id="rId4" Type="http://schemas.openxmlformats.org/officeDocument/2006/relationships/hyperlink" Target="http://aka.ms/Azure/UD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virtual-machine-scale-sets/virtual-machine-scale-sets-overview?toc=/azure/virtual-machines/windows/toc.json" TargetMode="External"/><Relationship Id="rId2" Type="http://schemas.openxmlformats.org/officeDocument/2006/relationships/image" Target="../media/image68.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image" Target="../media/image72.emf"/><Relationship Id="rId5" Type="http://schemas.openxmlformats.org/officeDocument/2006/relationships/image" Target="../media/image71.emf"/><Relationship Id="rId10" Type="http://schemas.openxmlformats.org/officeDocument/2006/relationships/image" Target="../media/image76.emf"/><Relationship Id="rId4" Type="http://schemas.openxmlformats.org/officeDocument/2006/relationships/image" Target="../media/image70.emf"/><Relationship Id="rId9" Type="http://schemas.openxmlformats.org/officeDocument/2006/relationships/image" Target="../media/image75.emf"/></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9.xml"/><Relationship Id="rId1" Type="http://schemas.openxmlformats.org/officeDocument/2006/relationships/slideLayout" Target="../slideLayouts/slideLayout58.xml"/><Relationship Id="rId5" Type="http://schemas.openxmlformats.org/officeDocument/2006/relationships/hyperlink" Target="https://msdn.microsoft.com/en-us/library/azure/ee691964.aspx" TargetMode="Externa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hyperlink" Target="https://azure.microsoft.com/en-us/documentation/articles/storage-dotnet-how-to-use-queu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4.xml"/><Relationship Id="rId1" Type="http://schemas.openxmlformats.org/officeDocument/2006/relationships/slideLayout" Target="../slideLayouts/slideLayout58.xml"/><Relationship Id="rId4" Type="http://schemas.openxmlformats.org/officeDocument/2006/relationships/hyperlink" Target="https://docs.microsoft.com/en-us/azure/sql-database/sql-database-service-tier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ql-database/sql-database-elastic-scale-shard-map-management"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torage/storage-service-encryption" TargetMode="External"/><Relationship Id="rId2" Type="http://schemas.openxmlformats.org/officeDocument/2006/relationships/notesSlide" Target="../notesSlides/notesSlide16.xml"/><Relationship Id="rId1" Type="http://schemas.openxmlformats.org/officeDocument/2006/relationships/slideLayout" Target="../slideLayouts/slideLayout32.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search/search-what-is-an-index" TargetMode="External"/><Relationship Id="rId2" Type="http://schemas.openxmlformats.org/officeDocument/2006/relationships/image" Target="../media/image76.emf"/><Relationship Id="rId1" Type="http://schemas.openxmlformats.org/officeDocument/2006/relationships/slideLayout" Target="../slideLayouts/slideLayout58.xml"/><Relationship Id="rId5" Type="http://schemas.openxmlformats.org/officeDocument/2006/relationships/hyperlink" Target="https://docs.microsoft.com/en-us/azure/search/search-pagination-page-layout" TargetMode="External"/><Relationship Id="rId4" Type="http://schemas.openxmlformats.org/officeDocument/2006/relationships/hyperlink" Target="https://docs.microsoft.com/en-us/azure/search/search-what-is-data-impor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est-practices-caching?toc=/azure/redis-cache/toc.json" TargetMode="External"/><Relationship Id="rId2" Type="http://schemas.openxmlformats.org/officeDocument/2006/relationships/hyperlink" Target="https://docs.microsoft.com/en-us/azure/redis-cache/cache-premium-tier-intro" TargetMode="External"/><Relationship Id="rId1" Type="http://schemas.openxmlformats.org/officeDocument/2006/relationships/slideLayout" Target="../slideLayouts/slideLayout58.xml"/><Relationship Id="rId6" Type="http://schemas.openxmlformats.org/officeDocument/2006/relationships/hyperlink" Target="https://docs.microsoft.com/en-us/azure/redis-cache/cache-how-to-premium-clustering" TargetMode="External"/><Relationship Id="rId5" Type="http://schemas.openxmlformats.org/officeDocument/2006/relationships/hyperlink" Target="https://docs.microsoft.com/en-us/azure/redis-cache/cache-how-to-premium-persistence" TargetMode="External"/><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8.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3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18.xml"/><Relationship Id="rId1" Type="http://schemas.openxmlformats.org/officeDocument/2006/relationships/slideLayout" Target="../slideLayouts/slideLayout93.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58.xml"/><Relationship Id="rId6" Type="http://schemas.openxmlformats.org/officeDocument/2006/relationships/image" Target="../media/image100.emf"/><Relationship Id="rId5" Type="http://schemas.openxmlformats.org/officeDocument/2006/relationships/image" Target="../media/image99.png"/><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58.xml"/><Relationship Id="rId5" Type="http://schemas.openxmlformats.org/officeDocument/2006/relationships/image" Target="../media/image41.emf"/><Relationship Id="rId4"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hyperlink" Target="http://aka.ms/Azure/AppInsights" TargetMode="External"/><Relationship Id="rId2" Type="http://schemas.openxmlformats.org/officeDocument/2006/relationships/notesSlide" Target="../notesSlides/notesSlide21.xml"/><Relationship Id="rId1" Type="http://schemas.openxmlformats.org/officeDocument/2006/relationships/slideLayout" Target="../slideLayouts/slideLayout58.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99.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5.xml"/><Relationship Id="rId1" Type="http://schemas.openxmlformats.org/officeDocument/2006/relationships/slideLayout" Target="../slideLayouts/slideLayout81.xml"/><Relationship Id="rId6" Type="http://schemas.openxmlformats.org/officeDocument/2006/relationships/image" Target="../media/image110.emf"/><Relationship Id="rId5" Type="http://schemas.openxmlformats.org/officeDocument/2006/relationships/image" Target="../media/image41.emf"/><Relationship Id="rId4" Type="http://schemas.openxmlformats.org/officeDocument/2006/relationships/image" Target="../media/image10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81.xml"/><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5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pi-management/api-management-howto-api-inspector" TargetMode="External"/><Relationship Id="rId3" Type="http://schemas.openxmlformats.org/officeDocument/2006/relationships/hyperlink" Target="https://docs.microsoft.com/en-us/azure/api-management/api-management-howto-product-with-rules" TargetMode="External"/><Relationship Id="rId7" Type="http://schemas.openxmlformats.org/officeDocument/2006/relationships/hyperlink" Target="https://docs.microsoft.com/en-us/azure/api-management/api-management-howto-policies" TargetMode="External"/><Relationship Id="rId2" Type="http://schemas.openxmlformats.org/officeDocument/2006/relationships/hyperlink" Target="https://docs.microsoft.com/en-us/azure/api-management/api-management-key-concepts" TargetMode="External"/><Relationship Id="rId1" Type="http://schemas.openxmlformats.org/officeDocument/2006/relationships/slideLayout" Target="../slideLayouts/slideLayout81.xml"/><Relationship Id="rId6" Type="http://schemas.openxmlformats.org/officeDocument/2006/relationships/hyperlink" Target="https://docs.microsoft.com/en-us/azure/api-management/api-management-howto-cache" TargetMode="External"/><Relationship Id="rId5" Type="http://schemas.openxmlformats.org/officeDocument/2006/relationships/image" Target="../media/image89.emf"/><Relationship Id="rId4" Type="http://schemas.openxmlformats.org/officeDocument/2006/relationships/hyperlink" Target="https://docs.microsoft.com/en-us/azure/api-management/api-management-customize-porta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5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32.xml"/><Relationship Id="rId1" Type="http://schemas.openxmlformats.org/officeDocument/2006/relationships/slideLayout" Target="../slideLayouts/slideLayout58.xml"/><Relationship Id="rId6" Type="http://schemas.openxmlformats.org/officeDocument/2006/relationships/image" Target="../media/image120.emf"/><Relationship Id="rId5" Type="http://schemas.openxmlformats.org/officeDocument/2006/relationships/image" Target="../media/image119.png"/><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58.xml"/><Relationship Id="rId6" Type="http://schemas.openxmlformats.org/officeDocument/2006/relationships/image" Target="../media/image122.png"/><Relationship Id="rId11" Type="http://schemas.openxmlformats.org/officeDocument/2006/relationships/image" Target="../media/image50.emf"/><Relationship Id="rId5" Type="http://schemas.openxmlformats.org/officeDocument/2006/relationships/image" Target="../media/image117.emf"/><Relationship Id="rId10" Type="http://schemas.openxmlformats.org/officeDocument/2006/relationships/image" Target="../media/image126.png"/><Relationship Id="rId4" Type="http://schemas.openxmlformats.org/officeDocument/2006/relationships/image" Target="../media/image80.png"/><Relationship Id="rId9" Type="http://schemas.openxmlformats.org/officeDocument/2006/relationships/image" Target="../media/image125.png"/></Relationships>
</file>

<file path=ppt/slides/_rels/slide5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4.xml"/><Relationship Id="rId7" Type="http://schemas.openxmlformats.org/officeDocument/2006/relationships/image" Target="../media/image129.png"/><Relationship Id="rId2" Type="http://schemas.openxmlformats.org/officeDocument/2006/relationships/slideLayout" Target="../slideLayouts/slideLayout58.xml"/><Relationship Id="rId1" Type="http://schemas.openxmlformats.org/officeDocument/2006/relationships/themeOverride" Target="../theme/themeOverride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hyperlink" Target="https://docs.microsoft.com/en-us/azure/active-directory/active-directory-whatis#how-does-azure-ad-compare-to-on-premises-active-directory-domain-services-ad-ds" TargetMode="External"/><Relationship Id="rId9"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image" Target="../media/image143.emf"/><Relationship Id="rId3" Type="http://schemas.openxmlformats.org/officeDocument/2006/relationships/notesSlide" Target="../notesSlides/notesSlide35.xml"/><Relationship Id="rId7" Type="http://schemas.openxmlformats.org/officeDocument/2006/relationships/image" Target="../media/image137.emf"/><Relationship Id="rId12" Type="http://schemas.openxmlformats.org/officeDocument/2006/relationships/image" Target="../media/image142.emf"/><Relationship Id="rId2" Type="http://schemas.openxmlformats.org/officeDocument/2006/relationships/slideLayout" Target="../slideLayouts/slideLayout58.xml"/><Relationship Id="rId16" Type="http://schemas.openxmlformats.org/officeDocument/2006/relationships/hyperlink" Target="http://aka.ms/Azure/B2C" TargetMode="External"/><Relationship Id="rId1" Type="http://schemas.openxmlformats.org/officeDocument/2006/relationships/themeOverride" Target="../theme/themeOverride2.xml"/><Relationship Id="rId6" Type="http://schemas.openxmlformats.org/officeDocument/2006/relationships/image" Target="../media/image136.emf"/><Relationship Id="rId11" Type="http://schemas.openxmlformats.org/officeDocument/2006/relationships/image" Target="../media/image141.png"/><Relationship Id="rId5" Type="http://schemas.openxmlformats.org/officeDocument/2006/relationships/image" Target="../media/image135.emf"/><Relationship Id="rId15" Type="http://schemas.openxmlformats.org/officeDocument/2006/relationships/image" Target="../media/image145.emf"/><Relationship Id="rId10" Type="http://schemas.openxmlformats.org/officeDocument/2006/relationships/image" Target="../media/image140.png"/><Relationship Id="rId4" Type="http://schemas.openxmlformats.org/officeDocument/2006/relationships/image" Target="../media/image134.emf"/><Relationship Id="rId9" Type="http://schemas.openxmlformats.org/officeDocument/2006/relationships/image" Target="../media/image139.png"/><Relationship Id="rId14" Type="http://schemas.openxmlformats.org/officeDocument/2006/relationships/image" Target="../media/image1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hyperlink" Target="http://aka.ms/Azure/B2B" TargetMode="External"/><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38.xml"/><Relationship Id="rId1" Type="http://schemas.openxmlformats.org/officeDocument/2006/relationships/slideLayout" Target="../slideLayouts/slideLayout58.xml"/><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hyperlink" Target="https://borntolearn.mslearn.net/" TargetMode="External"/><Relationship Id="rId2" Type="http://schemas.openxmlformats.org/officeDocument/2006/relationships/notesSlide" Target="../notesSlides/notesSlide40.xml"/><Relationship Id="rId1" Type="http://schemas.openxmlformats.org/officeDocument/2006/relationships/slideLayout" Target="../slideLayouts/slideLayout44.xml"/><Relationship Id="rId5" Type="http://schemas.openxmlformats.org/officeDocument/2006/relationships/image" Target="../media/image151.png"/><Relationship Id="rId4" Type="http://schemas.openxmlformats.org/officeDocument/2006/relationships/image" Target="../media/image150.png"/></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index" TargetMode="External"/><Relationship Id="rId2" Type="http://schemas.openxmlformats.org/officeDocument/2006/relationships/notesSlide" Target="../notesSlides/notesSlide41.xml"/><Relationship Id="rId1" Type="http://schemas.openxmlformats.org/officeDocument/2006/relationships/slideLayout" Target="../slideLayouts/slideLayout44.xml"/><Relationship Id="rId6" Type="http://schemas.openxmlformats.org/officeDocument/2006/relationships/image" Target="../media/image153.emf"/><Relationship Id="rId5" Type="http://schemas.openxmlformats.org/officeDocument/2006/relationships/image" Target="../media/image152.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2.xml"/><Relationship Id="rId1" Type="http://schemas.openxmlformats.org/officeDocument/2006/relationships/slideLayout" Target="../slideLayouts/slideLayout44.xml"/><Relationship Id="rId6" Type="http://schemas.openxmlformats.org/officeDocument/2006/relationships/image" Target="../media/image155.png"/><Relationship Id="rId5" Type="http://schemas.openxmlformats.org/officeDocument/2006/relationships/image" Target="../media/image150.png"/><Relationship Id="rId4" Type="http://schemas.openxmlformats.org/officeDocument/2006/relationships/hyperlink" Target="http://www.measureup.com/70-532-Developing-Microsoft-Azure-Solutions-P5566.aspx"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156.png"/><Relationship Id="rId5" Type="http://schemas.openxmlformats.org/officeDocument/2006/relationships/image" Target="../media/image150.png"/><Relationship Id="rId4" Type="http://schemas.openxmlformats.org/officeDocument/2006/relationships/hyperlink" Target="https://www.edx.org/course/developing-microsoft-azure-solutions-microsoft-dev233"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microsoft.com/en-us/learning/course.aspx?cid=20532" TargetMode="External"/><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aka.ms/70-532"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3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42592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Brian Swiger</a:t>
            </a:r>
          </a:p>
        </p:txBody>
      </p:sp>
      <p:sp>
        <p:nvSpPr>
          <p:cNvPr id="9" name="Title 1"/>
          <p:cNvSpPr>
            <a:spLocks noGrp="1"/>
          </p:cNvSpPr>
          <p:nvPr>
            <p:ph type="title"/>
          </p:nvPr>
        </p:nvSpPr>
        <p:spPr>
          <a:xfrm>
            <a:off x="274637" y="1677398"/>
            <a:ext cx="8229600" cy="2658063"/>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Exam Overview </a:t>
            </a:r>
            <a:br>
              <a:rPr lang="en-US" dirty="0">
                <a:solidFill>
                  <a:schemeClr val="bg1"/>
                </a:solidFill>
              </a:rPr>
            </a:br>
            <a:r>
              <a:rPr lang="en-US" dirty="0">
                <a:solidFill>
                  <a:schemeClr val="bg1"/>
                </a:solidFill>
              </a:rPr>
              <a:t>70-532: Developing Azure Solutions</a:t>
            </a: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68140" y="1851352"/>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30% – 35%</a:t>
            </a:r>
          </a:p>
        </p:txBody>
      </p:sp>
      <p:sp>
        <p:nvSpPr>
          <p:cNvPr id="12" name="Rectangle 11"/>
          <p:cNvSpPr/>
          <p:nvPr/>
        </p:nvSpPr>
        <p:spPr bwMode="auto">
          <a:xfrm>
            <a:off x="324291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25% – 30%</a:t>
            </a:r>
          </a:p>
        </p:txBody>
      </p:sp>
      <p:sp>
        <p:nvSpPr>
          <p:cNvPr id="13" name="Rectangle 12"/>
          <p:cNvSpPr/>
          <p:nvPr/>
        </p:nvSpPr>
        <p:spPr bwMode="auto">
          <a:xfrm>
            <a:off x="621873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25% - 30%</a:t>
            </a:r>
          </a:p>
        </p:txBody>
      </p:sp>
      <p:sp>
        <p:nvSpPr>
          <p:cNvPr id="14" name="Rectangle 13"/>
          <p:cNvSpPr/>
          <p:nvPr/>
        </p:nvSpPr>
        <p:spPr bwMode="auto">
          <a:xfrm>
            <a:off x="9190038" y="1851353"/>
            <a:ext cx="29718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15% - 20%</a:t>
            </a:r>
          </a:p>
        </p:txBody>
      </p:sp>
      <p:sp>
        <p:nvSpPr>
          <p:cNvPr id="15" name="TextBox 14"/>
          <p:cNvSpPr txBox="1"/>
          <p:nvPr/>
        </p:nvSpPr>
        <p:spPr>
          <a:xfrm>
            <a:off x="274638"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4159">
                      <a:srgbClr val="505050"/>
                    </a:gs>
                    <a:gs pos="38000">
                      <a:srgbClr val="505050"/>
                    </a:gs>
                  </a:gsLst>
                  <a:lin ang="5400000" scaled="0"/>
                </a:gradFill>
                <a:effectLst/>
                <a:uLnTx/>
                <a:uFillTx/>
                <a:latin typeface="Segoe UI Semilight"/>
                <a:cs typeface="Segoe UI" pitchFamily="34" charset="0"/>
              </a:rPr>
              <a:t>Create and manage Azure Resource Manager (ARM) Virtual Machines</a:t>
            </a:r>
          </a:p>
        </p:txBody>
      </p:sp>
      <p:sp>
        <p:nvSpPr>
          <p:cNvPr id="16" name="TextBox 15"/>
          <p:cNvSpPr txBox="1"/>
          <p:nvPr/>
        </p:nvSpPr>
        <p:spPr>
          <a:xfrm>
            <a:off x="3245943"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4159">
                      <a:srgbClr val="505050"/>
                    </a:gs>
                    <a:gs pos="38000">
                      <a:srgbClr val="505050"/>
                    </a:gs>
                  </a:gsLst>
                  <a:lin ang="5400000" scaled="0"/>
                </a:gradFill>
                <a:effectLst/>
                <a:uLnTx/>
                <a:uFillTx/>
                <a:latin typeface="Segoe UI Semilight"/>
                <a:cs typeface="Segoe UI" pitchFamily="34" charset="0"/>
              </a:rPr>
              <a:t>Design and implement a storage and data strategy</a:t>
            </a:r>
          </a:p>
        </p:txBody>
      </p:sp>
      <p:sp>
        <p:nvSpPr>
          <p:cNvPr id="17" name="TextBox 16"/>
          <p:cNvSpPr txBox="1"/>
          <p:nvPr/>
        </p:nvSpPr>
        <p:spPr>
          <a:xfrm>
            <a:off x="6219229" y="2399972"/>
            <a:ext cx="292608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4159">
                      <a:srgbClr val="505050"/>
                    </a:gs>
                    <a:gs pos="38000">
                      <a:srgbClr val="505050"/>
                    </a:gs>
                  </a:gsLst>
                  <a:lin ang="5400000" scaled="0"/>
                </a:gradFill>
                <a:effectLst/>
                <a:uLnTx/>
                <a:uFillTx/>
                <a:latin typeface="Segoe UI Semilight"/>
                <a:cs typeface="Segoe UI" pitchFamily="34" charset="0"/>
              </a:rPr>
              <a:t>Design and implement Azure Platform as a Service (PaaS) compute and web and mobile services</a:t>
            </a:r>
          </a:p>
        </p:txBody>
      </p:sp>
      <p:sp>
        <p:nvSpPr>
          <p:cNvPr id="18" name="TextBox 17"/>
          <p:cNvSpPr txBox="1"/>
          <p:nvPr/>
        </p:nvSpPr>
        <p:spPr>
          <a:xfrm>
            <a:off x="9190533" y="2399972"/>
            <a:ext cx="2971800" cy="3657600"/>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46304" rIns="182880" bIns="146304" rtlCol="0" anchor="t"/>
          <a:lstStyle>
            <a:defPPr>
              <a:defRPr lang="en-US"/>
            </a:defPPr>
            <a:lvl1pPr defTabSz="932472" fontAlgn="base">
              <a:spcBef>
                <a:spcPct val="0"/>
              </a:spcBef>
              <a:spcAft>
                <a:spcPct val="0"/>
              </a:spcAft>
              <a:defRPr>
                <a:gradFill>
                  <a:gsLst>
                    <a:gs pos="14159">
                      <a:srgbClr val="505050"/>
                    </a:gs>
                    <a:gs pos="38000">
                      <a:srgbClr val="505050"/>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4159">
                      <a:srgbClr val="505050"/>
                    </a:gs>
                    <a:gs pos="38000">
                      <a:srgbClr val="505050"/>
                    </a:gs>
                  </a:gsLst>
                  <a:lin ang="5400000" scaled="0"/>
                </a:gradFill>
                <a:effectLst/>
                <a:uLnTx/>
                <a:uFillTx/>
                <a:latin typeface="Segoe UI Semilight"/>
                <a:cs typeface="Segoe UI" pitchFamily="34" charset="0"/>
              </a:rPr>
              <a:t>Manage identity, application, and network services</a:t>
            </a:r>
          </a:p>
        </p:txBody>
      </p:sp>
    </p:spTree>
    <p:extLst>
      <p:ext uri="{BB962C8B-B14F-4D97-AF65-F5344CB8AC3E}">
        <p14:creationId xmlns:p14="http://schemas.microsoft.com/office/powerpoint/2010/main" val="968599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74638" y="1856194"/>
            <a:ext cx="2926080" cy="5486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Virtual Machines</a:t>
            </a:r>
          </a:p>
        </p:txBody>
      </p:sp>
      <p:sp>
        <p:nvSpPr>
          <p:cNvPr id="12" name="Rectangle 11"/>
          <p:cNvSpPr/>
          <p:nvPr/>
        </p:nvSpPr>
        <p:spPr bwMode="auto">
          <a:xfrm>
            <a:off x="324291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Storage</a:t>
            </a:r>
          </a:p>
        </p:txBody>
      </p:sp>
      <p:sp>
        <p:nvSpPr>
          <p:cNvPr id="13" name="Rectangle 12"/>
          <p:cNvSpPr/>
          <p:nvPr/>
        </p:nvSpPr>
        <p:spPr bwMode="auto">
          <a:xfrm>
            <a:off x="621873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Web &amp; Mobile</a:t>
            </a:r>
          </a:p>
        </p:txBody>
      </p:sp>
      <p:sp>
        <p:nvSpPr>
          <p:cNvPr id="14" name="Rectangle 13"/>
          <p:cNvSpPr/>
          <p:nvPr/>
        </p:nvSpPr>
        <p:spPr bwMode="auto">
          <a:xfrm>
            <a:off x="9190038" y="1851353"/>
            <a:ext cx="29718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Identity &amp; Networks</a:t>
            </a:r>
          </a:p>
        </p:txBody>
      </p:sp>
      <p:sp>
        <p:nvSpPr>
          <p:cNvPr id="15" name="TextBox 14"/>
          <p:cNvSpPr txBox="1"/>
          <p:nvPr/>
        </p:nvSpPr>
        <p:spPr>
          <a:xfrm>
            <a:off x="274638" y="2399972"/>
            <a:ext cx="2926080" cy="3657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6" name="TextBox 15"/>
          <p:cNvSpPr txBox="1"/>
          <p:nvPr/>
        </p:nvSpPr>
        <p:spPr>
          <a:xfrm>
            <a:off x="3242914"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7" name="TextBox 16"/>
          <p:cNvSpPr txBox="1"/>
          <p:nvPr/>
        </p:nvSpPr>
        <p:spPr>
          <a:xfrm>
            <a:off x="6218734" y="2395347"/>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TextBox 17"/>
          <p:cNvSpPr txBox="1"/>
          <p:nvPr/>
        </p:nvSpPr>
        <p:spPr>
          <a:xfrm>
            <a:off x="9190533" y="2399972"/>
            <a:ext cx="297180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pic>
        <p:nvPicPr>
          <p:cNvPr id="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6381" y="3421062"/>
            <a:ext cx="1589598" cy="1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3818122" y="3377938"/>
            <a:ext cx="1775664" cy="1541511"/>
          </a:xfrm>
          <a:prstGeom prst="rect">
            <a:avLst/>
          </a:prstGeom>
        </p:spPr>
      </p:pic>
      <p:pic>
        <p:nvPicPr>
          <p:cNvPr id="21" name="Picture 11"/>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599237" y="3377938"/>
            <a:ext cx="968374" cy="96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7742237" y="3421062"/>
            <a:ext cx="814378" cy="1311287"/>
          </a:xfrm>
          <a:prstGeom prst="rect">
            <a:avLst/>
          </a:prstGeom>
        </p:spPr>
      </p:pic>
      <p:pic>
        <p:nvPicPr>
          <p:cNvPr id="23" name="Picture 3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723437" y="3498772"/>
            <a:ext cx="2057737" cy="12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75055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Virtual Machines</a:t>
            </a:r>
          </a:p>
        </p:txBody>
      </p:sp>
      <p:sp>
        <p:nvSpPr>
          <p:cNvPr id="11" name="Rectangle 10"/>
          <p:cNvSpPr/>
          <p:nvPr/>
        </p:nvSpPr>
        <p:spPr>
          <a:xfrm>
            <a:off x="4568334" y="18208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2" name="Rectangle 11"/>
          <p:cNvSpPr/>
          <p:nvPr/>
        </p:nvSpPr>
        <p:spPr>
          <a:xfrm>
            <a:off x="6778134" y="18208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3" name="Rectangle 12"/>
          <p:cNvSpPr/>
          <p:nvPr/>
        </p:nvSpPr>
        <p:spPr>
          <a:xfrm>
            <a:off x="8968922" y="18208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4" name="Rectangle 13"/>
          <p:cNvSpPr/>
          <p:nvPr/>
        </p:nvSpPr>
        <p:spPr>
          <a:xfrm>
            <a:off x="4568334" y="40306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5" name="Rectangle 14"/>
          <p:cNvSpPr/>
          <p:nvPr/>
        </p:nvSpPr>
        <p:spPr>
          <a:xfrm>
            <a:off x="6778134" y="40487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6" name="Rectangle 15"/>
          <p:cNvSpPr/>
          <p:nvPr/>
        </p:nvSpPr>
        <p:spPr>
          <a:xfrm>
            <a:off x="8987934" y="40487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9" name="Rectangle 8"/>
          <p:cNvSpPr/>
          <p:nvPr/>
        </p:nvSpPr>
        <p:spPr>
          <a:xfrm>
            <a:off x="1265237" y="1820862"/>
            <a:ext cx="2995006" cy="39624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pic>
        <p:nvPicPr>
          <p:cNvPr id="10" name="Picture 46"/>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2000343" y="2674356"/>
            <a:ext cx="1524794" cy="13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265237" y="4640262"/>
            <a:ext cx="2995006"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Deploying VM Workloads</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8" name="Picture 6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7269956" y="4148709"/>
            <a:ext cx="792162" cy="98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4568335" y="3049142"/>
            <a:ext cx="1794818"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Monitoring</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0" name="Picture 2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310436" y="2070876"/>
            <a:ext cx="711201" cy="72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6798579" y="3028697"/>
            <a:ext cx="1794818"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Config</a:t>
            </a: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Mgmt</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2" name="Picture 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368228" y="2016605"/>
            <a:ext cx="1015218" cy="100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5" descr="\\MAGNUM\Projects\Microsoft\Cloud Power FY12\Design\ICONS_PNG\Layer-79.png"/>
          <p:cNvPicPr>
            <a:picLocks noChangeAspect="1" noChangeArrowheads="1"/>
          </p:cNvPicPr>
          <p:nvPr/>
        </p:nvPicPr>
        <p:blipFill>
          <a:blip r:embed="rId7" cstate="print">
            <a:lum bright="100000"/>
          </a:blip>
          <a:srcRect/>
          <a:stretch>
            <a:fillRect/>
          </a:stretch>
        </p:blipFill>
        <p:spPr bwMode="auto">
          <a:xfrm>
            <a:off x="4846637" y="4181475"/>
            <a:ext cx="1097504" cy="1097504"/>
          </a:xfrm>
          <a:prstGeom prst="rect">
            <a:avLst/>
          </a:prstGeom>
          <a:noFill/>
        </p:spPr>
      </p:pic>
      <p:sp>
        <p:nvSpPr>
          <p:cNvPr id="25" name="TextBox 24"/>
          <p:cNvSpPr txBox="1"/>
          <p:nvPr/>
        </p:nvSpPr>
        <p:spPr>
          <a:xfrm>
            <a:off x="4547565" y="5250801"/>
            <a:ext cx="1794818"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Scaling</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6" name="TextBox 25"/>
          <p:cNvSpPr txBox="1"/>
          <p:nvPr/>
        </p:nvSpPr>
        <p:spPr>
          <a:xfrm>
            <a:off x="6798579" y="5278979"/>
            <a:ext cx="175536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Storage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7" name="Picture 2" descr="\\MAGNUM\Projects\Microsoft\Cloud Power FY12\Design\ICONS_PNG\Devices.png"/>
          <p:cNvPicPr>
            <a:picLocks noChangeAspect="1" noChangeArrowheads="1"/>
          </p:cNvPicPr>
          <p:nvPr/>
        </p:nvPicPr>
        <p:blipFill>
          <a:blip r:embed="rId8" cstate="print">
            <a:lum bright="100000" contrast="100000"/>
          </a:blip>
          <a:stretch>
            <a:fillRect/>
          </a:stretch>
        </p:blipFill>
        <p:spPr bwMode="auto">
          <a:xfrm>
            <a:off x="9280524" y="4098846"/>
            <a:ext cx="1190626" cy="1190626"/>
          </a:xfrm>
          <a:prstGeom prst="rect">
            <a:avLst/>
          </a:prstGeom>
          <a:noFill/>
          <a:ln>
            <a:noFill/>
          </a:ln>
        </p:spPr>
      </p:pic>
      <p:sp>
        <p:nvSpPr>
          <p:cNvPr id="28" name="TextBox 27"/>
          <p:cNvSpPr txBox="1"/>
          <p:nvPr/>
        </p:nvSpPr>
        <p:spPr>
          <a:xfrm>
            <a:off x="9003808" y="5237587"/>
            <a:ext cx="175536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Management</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9"/>
          <a:stretch>
            <a:fillRect/>
          </a:stretch>
        </p:blipFill>
        <p:spPr>
          <a:xfrm>
            <a:off x="4867158" y="2180877"/>
            <a:ext cx="1076983" cy="868265"/>
          </a:xfrm>
          <a:prstGeom prst="rect">
            <a:avLst/>
          </a:prstGeom>
        </p:spPr>
      </p:pic>
      <p:sp>
        <p:nvSpPr>
          <p:cNvPr id="30" name="TextBox 29"/>
          <p:cNvSpPr txBox="1"/>
          <p:nvPr/>
        </p:nvSpPr>
        <p:spPr>
          <a:xfrm>
            <a:off x="8978428" y="3028697"/>
            <a:ext cx="1794818"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Networking</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369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a:t>
            </a:r>
          </a:p>
        </p:txBody>
      </p:sp>
      <p:pic>
        <p:nvPicPr>
          <p:cNvPr id="6"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002363" y="1095529"/>
            <a:ext cx="8286749"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ounded Rectangle 1"/>
          <p:cNvSpPr/>
          <p:nvPr/>
        </p:nvSpPr>
        <p:spPr bwMode="auto">
          <a:xfrm>
            <a:off x="3710375" y="4243890"/>
            <a:ext cx="5022462" cy="106680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ounded Rectangle 6"/>
          <p:cNvSpPr/>
          <p:nvPr/>
        </p:nvSpPr>
        <p:spPr bwMode="auto">
          <a:xfrm>
            <a:off x="6065837" y="3192462"/>
            <a:ext cx="2590800" cy="728177"/>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p>
        </p:txBody>
      </p:sp>
      <p:pic>
        <p:nvPicPr>
          <p:cNvPr id="8" name="Picture 46"/>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7818437" y="3300121"/>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084185" y="4455781"/>
            <a:ext cx="53498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4"/>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5218702" y="4457214"/>
            <a:ext cx="48736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4"/>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5804285" y="4457214"/>
            <a:ext cx="48736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4"/>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6398812" y="4457291"/>
            <a:ext cx="487363"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bwMode="auto">
          <a:xfrm>
            <a:off x="3710375" y="3015465"/>
            <a:ext cx="5020276" cy="106680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5" name="Picture 3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169169" y="3179083"/>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3570178" y="4844451"/>
            <a:ext cx="2343259" cy="5724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storage</a:t>
            </a:r>
          </a:p>
        </p:txBody>
      </p:sp>
      <p:sp>
        <p:nvSpPr>
          <p:cNvPr id="18" name="TextBox 17"/>
          <p:cNvSpPr txBox="1"/>
          <p:nvPr/>
        </p:nvSpPr>
        <p:spPr>
          <a:xfrm>
            <a:off x="4084637" y="3509364"/>
            <a:ext cx="808711"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vnet</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9" name="TextBox 18"/>
          <p:cNvSpPr txBox="1"/>
          <p:nvPr/>
        </p:nvSpPr>
        <p:spPr>
          <a:xfrm>
            <a:off x="5946918" y="3513528"/>
            <a:ext cx="2190859"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vm</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21" name="Straight Arrow Connector 20"/>
          <p:cNvCxnSpPr/>
          <p:nvPr/>
        </p:nvCxnSpPr>
        <p:spPr>
          <a:xfrm flipV="1">
            <a:off x="8732837" y="2506662"/>
            <a:ext cx="914400" cy="51039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58182" y="2013104"/>
            <a:ext cx="1805995"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Virtual Network</a:t>
            </a:r>
          </a:p>
        </p:txBody>
      </p:sp>
      <p:cxnSp>
        <p:nvCxnSpPr>
          <p:cNvPr id="24" name="Straight Arrow Connector 23"/>
          <p:cNvCxnSpPr/>
          <p:nvPr/>
        </p:nvCxnSpPr>
        <p:spPr>
          <a:xfrm flipV="1">
            <a:off x="8650936" y="3375276"/>
            <a:ext cx="914400" cy="143396"/>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610582" y="2960376"/>
            <a:ext cx="1805995"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100"/>
                </a:solidFill>
                <a:effectLst/>
                <a:uLnTx/>
                <a:uFillTx/>
                <a:latin typeface="Segoe UI"/>
                <a:ea typeface="+mn-ea"/>
                <a:cs typeface="+mn-cs"/>
              </a:rPr>
              <a:t>Cloud Service</a:t>
            </a:r>
          </a:p>
        </p:txBody>
      </p:sp>
      <p:cxnSp>
        <p:nvCxnSpPr>
          <p:cNvPr id="27" name="Straight Arrow Connector 26"/>
          <p:cNvCxnSpPr/>
          <p:nvPr/>
        </p:nvCxnSpPr>
        <p:spPr>
          <a:xfrm>
            <a:off x="8369111" y="3656924"/>
            <a:ext cx="1320845" cy="51735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645858" y="3739989"/>
            <a:ext cx="1805995"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Virtual Machine</a:t>
            </a:r>
          </a:p>
        </p:txBody>
      </p:sp>
      <p:cxnSp>
        <p:nvCxnSpPr>
          <p:cNvPr id="30" name="Straight Arrow Connector 29"/>
          <p:cNvCxnSpPr/>
          <p:nvPr/>
        </p:nvCxnSpPr>
        <p:spPr>
          <a:xfrm>
            <a:off x="8467680" y="4707970"/>
            <a:ext cx="1188488" cy="22825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507293" y="4616452"/>
            <a:ext cx="180599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OS Disk</a:t>
            </a:r>
          </a:p>
        </p:txBody>
      </p:sp>
      <p:cxnSp>
        <p:nvCxnSpPr>
          <p:cNvPr id="33" name="Straight Arrow Connector 32"/>
          <p:cNvCxnSpPr/>
          <p:nvPr/>
        </p:nvCxnSpPr>
        <p:spPr>
          <a:xfrm flipH="1" flipV="1">
            <a:off x="1941835" y="4334224"/>
            <a:ext cx="3169704" cy="366028"/>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05510" y="3992550"/>
            <a:ext cx="2189236"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Data Disk(s)</a:t>
            </a:r>
          </a:p>
        </p:txBody>
      </p:sp>
      <p:cxnSp>
        <p:nvCxnSpPr>
          <p:cNvPr id="37" name="Straight Arrow Connector 36"/>
          <p:cNvCxnSpPr/>
          <p:nvPr/>
        </p:nvCxnSpPr>
        <p:spPr>
          <a:xfrm flipH="1">
            <a:off x="2547539" y="5042402"/>
            <a:ext cx="1175040" cy="4508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7349" y="4822095"/>
            <a:ext cx="2668566"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100"/>
                </a:solidFill>
                <a:effectLst/>
                <a:uLnTx/>
                <a:uFillTx/>
                <a:latin typeface="Segoe UI"/>
                <a:ea typeface="+mn-ea"/>
                <a:cs typeface="+mn-cs"/>
              </a:rPr>
              <a:t>Storage Account</a:t>
            </a:r>
          </a:p>
        </p:txBody>
      </p:sp>
      <p:sp>
        <p:nvSpPr>
          <p:cNvPr id="42" name="TextBox 41"/>
          <p:cNvSpPr txBox="1"/>
          <p:nvPr/>
        </p:nvSpPr>
        <p:spPr>
          <a:xfrm>
            <a:off x="365256" y="1240591"/>
            <a:ext cx="3394085" cy="185589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Management options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Portal</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PowerShell</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REST API</a:t>
            </a:r>
          </a:p>
        </p:txBody>
      </p:sp>
      <p:pic>
        <p:nvPicPr>
          <p:cNvPr id="44" name="Picture 6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7942307" y="4457291"/>
            <a:ext cx="487363"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bwMode="auto">
          <a:xfrm>
            <a:off x="6982812" y="4334224"/>
            <a:ext cx="759771" cy="801803"/>
          </a:xfrm>
          <a:prstGeom prst="rect">
            <a:avLst/>
          </a:pr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6" name="Straight Arrow Connector 45"/>
          <p:cNvCxnSpPr/>
          <p:nvPr/>
        </p:nvCxnSpPr>
        <p:spPr>
          <a:xfrm>
            <a:off x="7742583" y="5172050"/>
            <a:ext cx="1365553" cy="564426"/>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053044" y="5425636"/>
            <a:ext cx="180599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pic>
        <p:nvPicPr>
          <p:cNvPr id="16" name="Picture 20"/>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5532363" y="3017053"/>
            <a:ext cx="6318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a:xfrm>
            <a:off x="5301802" y="6252130"/>
            <a:ext cx="198323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10"/>
              </a:rPr>
              <a:t>VM Best Practices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2244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Deployment</a:t>
            </a:r>
          </a:p>
        </p:txBody>
      </p:sp>
      <p:pic>
        <p:nvPicPr>
          <p:cNvPr id="3" name="Picture 2"/>
          <p:cNvPicPr>
            <a:picLocks noChangeAspect="1"/>
          </p:cNvPicPr>
          <p:nvPr/>
        </p:nvPicPr>
        <p:blipFill rotWithShape="1">
          <a:blip r:embed="rId3"/>
          <a:srcRect r="32501"/>
          <a:stretch/>
        </p:blipFill>
        <p:spPr>
          <a:xfrm>
            <a:off x="503237" y="1287462"/>
            <a:ext cx="3600410" cy="532577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4160837" y="1290410"/>
            <a:ext cx="7926375" cy="176688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stretch>
            <a:fillRect/>
          </a:stretch>
        </p:blipFill>
        <p:spPr>
          <a:xfrm>
            <a:off x="4922837" y="2963862"/>
            <a:ext cx="4052917" cy="3705252"/>
          </a:xfrm>
          <a:prstGeom prst="rect">
            <a:avLst/>
          </a:prstGeom>
        </p:spPr>
      </p:pic>
      <p:sp>
        <p:nvSpPr>
          <p:cNvPr id="7" name="Rectangle 6"/>
          <p:cNvSpPr/>
          <p:nvPr/>
        </p:nvSpPr>
        <p:spPr>
          <a:xfrm>
            <a:off x="9037637" y="6243906"/>
            <a:ext cx="3175869"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6"/>
              </a:rPr>
              <a:t>Different ways to create a VM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1640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ARM Templates Portal </a:t>
            </a:r>
          </a:p>
        </p:txBody>
      </p:sp>
      <p:pic>
        <p:nvPicPr>
          <p:cNvPr id="4" name="Picture 3" descr="Automatically generated description: nintendo, screenshot, abstract"/>
          <p:cNvPicPr>
            <a:picLocks noChangeAspect="1"/>
          </p:cNvPicPr>
          <p:nvPr/>
        </p:nvPicPr>
        <p:blipFill>
          <a:blip r:embed="rId3"/>
          <a:stretch>
            <a:fillRect/>
          </a:stretch>
        </p:blipFill>
        <p:spPr>
          <a:xfrm>
            <a:off x="427037" y="1439862"/>
            <a:ext cx="3371875" cy="1981214"/>
          </a:xfrm>
          <a:prstGeom prst="rect">
            <a:avLst/>
          </a:prstGeom>
        </p:spPr>
      </p:pic>
      <p:pic>
        <p:nvPicPr>
          <p:cNvPr id="5" name="Picture 4" descr="Automatically generated description: screenshot, abstract, nintendo"/>
          <p:cNvPicPr>
            <a:picLocks noChangeAspect="1"/>
          </p:cNvPicPr>
          <p:nvPr/>
        </p:nvPicPr>
        <p:blipFill>
          <a:blip r:embed="rId4"/>
          <a:stretch>
            <a:fillRect/>
          </a:stretch>
        </p:blipFill>
        <p:spPr>
          <a:xfrm>
            <a:off x="1951036" y="2125662"/>
            <a:ext cx="7469273" cy="2438400"/>
          </a:xfrm>
          <a:prstGeom prst="rect">
            <a:avLst/>
          </a:prstGeom>
        </p:spPr>
      </p:pic>
      <p:pic>
        <p:nvPicPr>
          <p:cNvPr id="7" name="Picture 6" descr="Automatically generated description: nintendo, animal, plant"/>
          <p:cNvPicPr>
            <a:picLocks noChangeAspect="1"/>
          </p:cNvPicPr>
          <p:nvPr/>
        </p:nvPicPr>
        <p:blipFill>
          <a:blip r:embed="rId5"/>
          <a:stretch>
            <a:fillRect/>
          </a:stretch>
        </p:blipFill>
        <p:spPr>
          <a:xfrm>
            <a:off x="1265237" y="2120893"/>
            <a:ext cx="9306074" cy="2443169"/>
          </a:xfrm>
          <a:prstGeom prst="rect">
            <a:avLst/>
          </a:prstGeom>
        </p:spPr>
      </p:pic>
      <p:pic>
        <p:nvPicPr>
          <p:cNvPr id="8" name="Picture 7" descr="Automatically generated description: nintendo, screenshot, abstract"/>
          <p:cNvPicPr>
            <a:picLocks noChangeAspect="1"/>
          </p:cNvPicPr>
          <p:nvPr/>
        </p:nvPicPr>
        <p:blipFill>
          <a:blip r:embed="rId6"/>
          <a:stretch>
            <a:fillRect/>
          </a:stretch>
        </p:blipFill>
        <p:spPr>
          <a:xfrm>
            <a:off x="237991" y="1258522"/>
            <a:ext cx="11864739" cy="2514600"/>
          </a:xfrm>
          <a:prstGeom prst="rect">
            <a:avLst/>
          </a:prstGeom>
        </p:spPr>
      </p:pic>
      <p:pic>
        <p:nvPicPr>
          <p:cNvPr id="9" name="Picture 8" descr="Automatically generated description: nintendo, screenshot, abstract"/>
          <p:cNvPicPr>
            <a:picLocks noChangeAspect="1"/>
          </p:cNvPicPr>
          <p:nvPr/>
        </p:nvPicPr>
        <p:blipFill>
          <a:blip r:embed="rId7"/>
          <a:stretch>
            <a:fillRect/>
          </a:stretch>
        </p:blipFill>
        <p:spPr>
          <a:xfrm>
            <a:off x="237991" y="1257068"/>
            <a:ext cx="6007032" cy="6278793"/>
          </a:xfrm>
          <a:prstGeom prst="rect">
            <a:avLst/>
          </a:prstGeom>
        </p:spPr>
      </p:pic>
      <p:pic>
        <p:nvPicPr>
          <p:cNvPr id="10" name="Picture 9" descr="Automatically generated description: nintendo, screenshot, abstract"/>
          <p:cNvPicPr>
            <a:picLocks noChangeAspect="1"/>
          </p:cNvPicPr>
          <p:nvPr/>
        </p:nvPicPr>
        <p:blipFill>
          <a:blip r:embed="rId8"/>
          <a:stretch>
            <a:fillRect/>
          </a:stretch>
        </p:blipFill>
        <p:spPr>
          <a:xfrm>
            <a:off x="237991" y="1257068"/>
            <a:ext cx="5827846" cy="6790974"/>
          </a:xfrm>
          <a:prstGeom prst="rect">
            <a:avLst/>
          </a:prstGeom>
        </p:spPr>
      </p:pic>
      <p:pic>
        <p:nvPicPr>
          <p:cNvPr id="12" name="Picture 11" descr="Automatically generated description: nintendo, abstract, screenshot"/>
          <p:cNvPicPr>
            <a:picLocks noChangeAspect="1"/>
          </p:cNvPicPr>
          <p:nvPr/>
        </p:nvPicPr>
        <p:blipFill>
          <a:blip r:embed="rId9"/>
          <a:stretch>
            <a:fillRect/>
          </a:stretch>
        </p:blipFill>
        <p:spPr>
          <a:xfrm>
            <a:off x="293114" y="1297960"/>
            <a:ext cx="8627838" cy="6085502"/>
          </a:xfrm>
          <a:prstGeom prst="rect">
            <a:avLst/>
          </a:prstGeom>
        </p:spPr>
      </p:pic>
      <p:sp>
        <p:nvSpPr>
          <p:cNvPr id="11" name="Rectangle 10"/>
          <p:cNvSpPr/>
          <p:nvPr/>
        </p:nvSpPr>
        <p:spPr>
          <a:xfrm>
            <a:off x="9037637" y="6469062"/>
            <a:ext cx="2886816"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10"/>
              </a:rPr>
              <a:t>RM Template Walkthrough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102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xit" presetSubtype="0" fill="hold" nodeType="with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xit" presetSubtype="0" fill="hold" nodeType="withEffect">
                                  <p:stCondLst>
                                    <p:cond delay="0"/>
                                  </p:stCondLst>
                                  <p:childTnLst>
                                    <p:animEffect transition="out" filter="fade">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Desired State Configuration</a:t>
            </a:r>
          </a:p>
        </p:txBody>
      </p:sp>
      <p:sp>
        <p:nvSpPr>
          <p:cNvPr id="5" name="Text Placeholder 4"/>
          <p:cNvSpPr>
            <a:spLocks noGrp="1"/>
          </p:cNvSpPr>
          <p:nvPr>
            <p:ph type="body" sz="quarter" idx="10"/>
          </p:nvPr>
        </p:nvSpPr>
        <p:spPr>
          <a:xfrm>
            <a:off x="274638" y="1216152"/>
            <a:ext cx="11887199" cy="5823133"/>
          </a:xfrm>
        </p:spPr>
        <p:txBody>
          <a:bodyPr/>
          <a:lstStyle/>
          <a:p>
            <a:r>
              <a:rPr lang="en-US" sz="1600" dirty="0"/>
              <a:t>Configuration </a:t>
            </a:r>
            <a:r>
              <a:rPr lang="en-US" sz="1600" dirty="0" err="1"/>
              <a:t>Contosoweb</a:t>
            </a:r>
            <a:r>
              <a:rPr lang="en-US" sz="1600" dirty="0"/>
              <a:t> app</a:t>
            </a:r>
          </a:p>
          <a:p>
            <a:r>
              <a:rPr lang="en-US" sz="1600" dirty="0"/>
              <a:t>{</a:t>
            </a:r>
          </a:p>
          <a:p>
            <a:r>
              <a:rPr lang="en-US" sz="1600" dirty="0"/>
              <a:t>	</a:t>
            </a:r>
            <a:r>
              <a:rPr lang="en-US" sz="1600" dirty="0" err="1"/>
              <a:t>param</a:t>
            </a:r>
            <a:r>
              <a:rPr lang="en-US" sz="1600" dirty="0"/>
              <a:t> ($</a:t>
            </a:r>
            <a:r>
              <a:rPr lang="en-US" sz="1600" dirty="0" err="1"/>
              <a:t>MachineName</a:t>
            </a:r>
            <a:r>
              <a:rPr lang="en-US" sz="1600" dirty="0"/>
              <a:t>)</a:t>
            </a:r>
          </a:p>
          <a:p>
            <a:endParaRPr lang="en-US" sz="1600" dirty="0"/>
          </a:p>
          <a:p>
            <a:r>
              <a:rPr lang="en-US" sz="1600" dirty="0"/>
              <a:t>	Node $</a:t>
            </a:r>
            <a:r>
              <a:rPr lang="en-US" sz="1600" dirty="0" err="1"/>
              <a:t>MachineName</a:t>
            </a:r>
            <a:endParaRPr lang="en-US" sz="1600" dirty="0"/>
          </a:p>
          <a:p>
            <a:r>
              <a:rPr lang="en-US" sz="1600" dirty="0"/>
              <a:t>	{</a:t>
            </a:r>
          </a:p>
          <a:p>
            <a:r>
              <a:rPr lang="en-US" sz="1600" dirty="0"/>
              <a:t>		#Install the </a:t>
            </a:r>
            <a:r>
              <a:rPr lang="en-US" sz="1600" dirty="0" err="1"/>
              <a:t>WebServer</a:t>
            </a:r>
            <a:endParaRPr lang="en-US" sz="1600" dirty="0"/>
          </a:p>
          <a:p>
            <a:r>
              <a:rPr lang="en-US" sz="1600" dirty="0"/>
              <a:t>		</a:t>
            </a:r>
            <a:r>
              <a:rPr lang="en-US" sz="1600" dirty="0" err="1"/>
              <a:t>WindowsFeature</a:t>
            </a:r>
            <a:r>
              <a:rPr lang="en-US" sz="1600" dirty="0"/>
              <a:t> IIS</a:t>
            </a:r>
          </a:p>
          <a:p>
            <a:r>
              <a:rPr lang="en-US" sz="1600" dirty="0"/>
              <a:t>		{</a:t>
            </a:r>
          </a:p>
          <a:p>
            <a:r>
              <a:rPr lang="en-US" sz="1600" dirty="0"/>
              <a:t>			Ensure = "Present"</a:t>
            </a:r>
          </a:p>
          <a:p>
            <a:r>
              <a:rPr lang="en-US" sz="1600" dirty="0"/>
              <a:t>			Name = "Web-Server"</a:t>
            </a:r>
          </a:p>
          <a:p>
            <a:r>
              <a:rPr lang="en-US" sz="1600" dirty="0"/>
              <a:t>		}</a:t>
            </a:r>
          </a:p>
          <a:p>
            <a:endParaRPr lang="en-US" sz="1600" dirty="0"/>
          </a:p>
          <a:p>
            <a:r>
              <a:rPr lang="en-US" sz="1600" dirty="0"/>
              <a:t>		#Install ASP.NET 4.5</a:t>
            </a:r>
          </a:p>
          <a:p>
            <a:r>
              <a:rPr lang="en-US" sz="1600" dirty="0"/>
              <a:t>		</a:t>
            </a:r>
            <a:r>
              <a:rPr lang="en-US" sz="1600" dirty="0" err="1"/>
              <a:t>WindowsFeature</a:t>
            </a:r>
            <a:r>
              <a:rPr lang="en-US" sz="1600" dirty="0"/>
              <a:t> ASP</a:t>
            </a:r>
          </a:p>
          <a:p>
            <a:r>
              <a:rPr lang="en-US" sz="1600" dirty="0"/>
              <a:t>		{</a:t>
            </a:r>
          </a:p>
          <a:p>
            <a:r>
              <a:rPr lang="en-US" sz="1600" dirty="0"/>
              <a:t>			Ensure = "Present"</a:t>
            </a:r>
          </a:p>
          <a:p>
            <a:r>
              <a:rPr lang="en-US" sz="1600" dirty="0"/>
              <a:t>			Name = "Web-Asp-Net45"</a:t>
            </a:r>
          </a:p>
          <a:p>
            <a:r>
              <a:rPr lang="en-US" sz="1600" dirty="0"/>
              <a:t>		}</a:t>
            </a:r>
          </a:p>
          <a:p>
            <a:r>
              <a:rPr lang="en-US" sz="1600" dirty="0"/>
              <a:t>	}</a:t>
            </a:r>
          </a:p>
          <a:p>
            <a:r>
              <a:rPr lang="en-US" sz="1600" dirty="0"/>
              <a:t>}</a:t>
            </a:r>
          </a:p>
        </p:txBody>
      </p:sp>
      <p:sp>
        <p:nvSpPr>
          <p:cNvPr id="6" name="Rectangle 5"/>
          <p:cNvSpPr/>
          <p:nvPr/>
        </p:nvSpPr>
        <p:spPr>
          <a:xfrm>
            <a:off x="8123237" y="569395"/>
            <a:ext cx="2606739"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DSC Template Overview</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991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Uploading Images</a:t>
            </a:r>
          </a:p>
        </p:txBody>
      </p:sp>
      <p:pic>
        <p:nvPicPr>
          <p:cNvPr id="2" name="Picture 1"/>
          <p:cNvPicPr>
            <a:picLocks noChangeAspect="1"/>
          </p:cNvPicPr>
          <p:nvPr/>
        </p:nvPicPr>
        <p:blipFill rotWithShape="1">
          <a:blip r:embed="rId3"/>
          <a:srcRect l="2383" t="3162" r="2290" b="1976"/>
          <a:stretch/>
        </p:blipFill>
        <p:spPr>
          <a:xfrm>
            <a:off x="579437" y="2278062"/>
            <a:ext cx="3048000" cy="2286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l="2187" t="2796" r="3730" b="2100"/>
          <a:stretch/>
        </p:blipFill>
        <p:spPr>
          <a:xfrm>
            <a:off x="4008438" y="2125663"/>
            <a:ext cx="3276600" cy="25908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5"/>
          <a:srcRect l="1863" t="2306" r="1934" b="865"/>
          <a:stretch/>
        </p:blipFill>
        <p:spPr>
          <a:xfrm>
            <a:off x="7589837" y="1897062"/>
            <a:ext cx="4572001" cy="3200400"/>
          </a:xfrm>
          <a:prstGeom prst="rect">
            <a:avLst/>
          </a:prstGeom>
          <a:ln>
            <a:noFill/>
          </a:ln>
          <a:effectLst>
            <a:outerShdw blurRad="292100" dist="139700" dir="2700000" algn="tl" rotWithShape="0">
              <a:srgbClr val="333333">
                <a:alpha val="65000"/>
              </a:srgbClr>
            </a:outerShdw>
          </a:effectLst>
        </p:spPr>
      </p:pic>
      <p:sp>
        <p:nvSpPr>
          <p:cNvPr id="3" name="Right Arrow 2"/>
          <p:cNvSpPr/>
          <p:nvPr/>
        </p:nvSpPr>
        <p:spPr bwMode="auto">
          <a:xfrm>
            <a:off x="3436937" y="3230562"/>
            <a:ext cx="685800" cy="533400"/>
          </a:xfrm>
          <a:prstGeom prst="rightArrow">
            <a:avLst/>
          </a:prstGeom>
          <a:solidFill>
            <a:srgbClr val="FFFF00"/>
          </a:solidFill>
          <a:ln w="381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ight Arrow 7"/>
          <p:cNvSpPr/>
          <p:nvPr/>
        </p:nvSpPr>
        <p:spPr bwMode="auto">
          <a:xfrm>
            <a:off x="6913834" y="3154362"/>
            <a:ext cx="685800" cy="533400"/>
          </a:xfrm>
          <a:prstGeom prst="rightArrow">
            <a:avLst/>
          </a:prstGeom>
          <a:solidFill>
            <a:srgbClr val="FFFF00"/>
          </a:solidFill>
          <a:ln w="381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p:cNvSpPr/>
          <p:nvPr/>
        </p:nvSpPr>
        <p:spPr>
          <a:xfrm>
            <a:off x="4519051" y="6175930"/>
            <a:ext cx="2901756"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6"/>
              </a:rPr>
              <a:t>Generalize a Windows VM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1455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Text Placeholder 2"/>
          <p:cNvSpPr>
            <a:spLocks noGrp="1"/>
          </p:cNvSpPr>
          <p:nvPr>
            <p:ph type="body" sz="quarter" idx="11"/>
          </p:nvPr>
        </p:nvSpPr>
        <p:spPr>
          <a:xfrm>
            <a:off x="274639" y="1212849"/>
            <a:ext cx="11889564" cy="5478423"/>
          </a:xfrm>
        </p:spPr>
        <p:txBody>
          <a:bodyPr/>
          <a:lstStyle/>
          <a:p>
            <a:r>
              <a:rPr lang="en-US" dirty="0"/>
              <a:t>Planned vs unplanned maintenance</a:t>
            </a:r>
          </a:p>
          <a:p>
            <a:r>
              <a:rPr lang="en-US" sz="2000" dirty="0">
                <a:latin typeface="+mn-lt"/>
              </a:rPr>
              <a:t>Configure multiple virtual machines in an availability set for redundancy</a:t>
            </a:r>
          </a:p>
          <a:p>
            <a:r>
              <a:rPr lang="en-US" sz="2000" dirty="0">
                <a:latin typeface="+mn-lt"/>
              </a:rPr>
              <a:t>Configure each application tier into separate availability sets</a:t>
            </a:r>
          </a:p>
          <a:p>
            <a:r>
              <a:rPr lang="en-US" sz="2000" dirty="0">
                <a:latin typeface="+mn-lt"/>
              </a:rPr>
              <a:t>Combine a Load Balancer with availability sets</a:t>
            </a:r>
          </a:p>
          <a:p>
            <a:r>
              <a:rPr lang="en-US" sz="2000" dirty="0">
                <a:latin typeface="+mn-lt"/>
              </a:rPr>
              <a:t>Use multiple storage accounts for each availability set</a:t>
            </a:r>
          </a:p>
          <a:p>
            <a:r>
              <a:rPr lang="en-US" dirty="0"/>
              <a:t>Upgrade domains</a:t>
            </a:r>
          </a:p>
          <a:p>
            <a:pPr lvl="1"/>
            <a:r>
              <a:rPr lang="en-US" dirty="0"/>
              <a:t>Five (non-user configurable) domains by default</a:t>
            </a:r>
          </a:p>
          <a:p>
            <a:pPr lvl="1"/>
            <a:r>
              <a:rPr lang="en-US" dirty="0"/>
              <a:t>Groups of VMs and hardware that can be rebooted at the same time</a:t>
            </a:r>
          </a:p>
          <a:p>
            <a:r>
              <a:rPr lang="en-US" dirty="0"/>
              <a:t>Fault domains</a:t>
            </a:r>
          </a:p>
          <a:p>
            <a:pPr lvl="1"/>
            <a:r>
              <a:rPr lang="en-US" dirty="0"/>
              <a:t>Three domains by default</a:t>
            </a:r>
          </a:p>
          <a:p>
            <a:pPr lvl="1"/>
            <a:r>
              <a:rPr lang="en-US" dirty="0"/>
              <a:t>group of virtual machines that share a common power source and network switch</a:t>
            </a:r>
          </a:p>
          <a:p>
            <a:pPr lvl="1"/>
            <a:r>
              <a:rPr lang="en-US" dirty="0"/>
              <a:t>Separate hardware &amp; network</a:t>
            </a:r>
          </a:p>
          <a:p>
            <a:pPr lvl="1"/>
            <a:endParaRPr lang="en-US" dirty="0"/>
          </a:p>
        </p:txBody>
      </p:sp>
      <p:sp>
        <p:nvSpPr>
          <p:cNvPr id="6" name="Rectangle 5"/>
          <p:cNvSpPr/>
          <p:nvPr/>
        </p:nvSpPr>
        <p:spPr>
          <a:xfrm>
            <a:off x="4519051" y="6556930"/>
            <a:ext cx="3400739"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How to create an availability set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4519051" y="6099730"/>
            <a:ext cx="3400739"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Manage the availability of VMs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53745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replication options</a:t>
            </a:r>
          </a:p>
        </p:txBody>
      </p:sp>
      <p:sp>
        <p:nvSpPr>
          <p:cNvPr id="3" name="Text Placeholder 2"/>
          <p:cNvSpPr>
            <a:spLocks noGrp="1"/>
          </p:cNvSpPr>
          <p:nvPr>
            <p:ph type="body" sz="quarter" idx="11"/>
          </p:nvPr>
        </p:nvSpPr>
        <p:spPr>
          <a:xfrm>
            <a:off x="274639" y="1212849"/>
            <a:ext cx="11889564" cy="4801314"/>
          </a:xfrm>
        </p:spPr>
        <p:txBody>
          <a:bodyPr/>
          <a:lstStyle/>
          <a:p>
            <a:r>
              <a:rPr lang="en-US" dirty="0"/>
              <a:t>Locally redundant</a:t>
            </a:r>
          </a:p>
          <a:p>
            <a:pPr lvl="1"/>
            <a:r>
              <a:rPr lang="en-US" dirty="0"/>
              <a:t>Default</a:t>
            </a:r>
          </a:p>
          <a:p>
            <a:pPr lvl="1"/>
            <a:r>
              <a:rPr lang="en-US" altLang="ja-JP" dirty="0"/>
              <a:t>Up</a:t>
            </a:r>
            <a:r>
              <a:rPr lang="ja-JP" altLang="en-US" dirty="0"/>
              <a:t> </a:t>
            </a:r>
            <a:r>
              <a:rPr lang="en-US" altLang="ja-JP" dirty="0"/>
              <a:t>to</a:t>
            </a:r>
            <a:r>
              <a:rPr lang="ja-JP" altLang="en-US" dirty="0"/>
              <a:t> </a:t>
            </a:r>
            <a:r>
              <a:rPr lang="en-US" altLang="ja-JP" dirty="0"/>
              <a:t>three nodes in the same data center</a:t>
            </a:r>
          </a:p>
          <a:p>
            <a:r>
              <a:rPr lang="en-US" dirty="0"/>
              <a:t>Zone redundant storage</a:t>
            </a:r>
          </a:p>
          <a:p>
            <a:pPr lvl="1"/>
            <a:r>
              <a:rPr lang="en-US" dirty="0"/>
              <a:t>Up to three data centers in the same region</a:t>
            </a:r>
          </a:p>
          <a:p>
            <a:r>
              <a:rPr lang="en-US" dirty="0"/>
              <a:t>Geo-redundant storage</a:t>
            </a:r>
          </a:p>
          <a:p>
            <a:pPr lvl="1"/>
            <a:r>
              <a:rPr lang="en-US" dirty="0"/>
              <a:t>Data center in a different region</a:t>
            </a:r>
          </a:p>
          <a:p>
            <a:r>
              <a:rPr lang="en-US" dirty="0"/>
              <a:t>Read-access geo-redundant storage</a:t>
            </a:r>
          </a:p>
          <a:p>
            <a:pPr lvl="1"/>
            <a:r>
              <a:rPr lang="en-US" dirty="0"/>
              <a:t>Data center in a different region</a:t>
            </a:r>
          </a:p>
          <a:p>
            <a:pPr lvl="1"/>
            <a:r>
              <a:rPr lang="en-US" dirty="0"/>
              <a:t>Secondary data can be read</a:t>
            </a:r>
          </a:p>
        </p:txBody>
      </p:sp>
      <p:sp>
        <p:nvSpPr>
          <p:cNvPr id="4" name="Rectangle 3"/>
          <p:cNvSpPr/>
          <p:nvPr/>
        </p:nvSpPr>
        <p:spPr>
          <a:xfrm>
            <a:off x="4519051" y="6099730"/>
            <a:ext cx="2740622"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Azure Storage replication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311518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a:solidFill>
                  <a:schemeClr val="tx1"/>
                </a:solidFill>
              </a:rPr>
              <a:t>Brian Swiger</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800" dirty="0">
                <a:solidFill>
                  <a:schemeClr val="tx1"/>
                </a:solidFill>
              </a:rPr>
              <a:t>App Dev Manager for Microsoft</a:t>
            </a:r>
          </a:p>
          <a:p>
            <a:pPr>
              <a:spcBef>
                <a:spcPts val="1200"/>
              </a:spcBef>
            </a:pPr>
            <a:r>
              <a:rPr lang="en-US" sz="2800" dirty="0">
                <a:solidFill>
                  <a:schemeClr val="tx1"/>
                </a:solidFill>
              </a:rPr>
              <a:t>20+ years of development and architecture experience</a:t>
            </a:r>
          </a:p>
          <a:p>
            <a:pPr>
              <a:spcBef>
                <a:spcPts val="1200"/>
              </a:spcBef>
            </a:pPr>
            <a:r>
              <a:rPr lang="en-US" sz="2800" dirty="0">
                <a:solidFill>
                  <a:schemeClr val="tx1"/>
                </a:solidFill>
              </a:rPr>
              <a:t>Microsoft Certified Trainer (MCT) &amp; Solutions Developer</a:t>
            </a:r>
          </a:p>
          <a:p>
            <a:pPr>
              <a:spcBef>
                <a:spcPts val="1200"/>
              </a:spcBef>
            </a:pPr>
            <a:r>
              <a:rPr lang="en-US" sz="2800" dirty="0">
                <a:solidFill>
                  <a:schemeClr val="tx1"/>
                </a:solidFill>
              </a:rPr>
              <a:t>Azure Certified Developer/Architect</a:t>
            </a:r>
          </a:p>
          <a:p>
            <a:pPr>
              <a:spcBef>
                <a:spcPts val="1200"/>
              </a:spcBef>
            </a:pPr>
            <a:r>
              <a:rPr lang="en-US" sz="2800" dirty="0">
                <a:solidFill>
                  <a:schemeClr val="tx1"/>
                </a:solidFill>
              </a:rPr>
              <a:t>Microsoft Learning Experiences (</a:t>
            </a:r>
            <a:r>
              <a:rPr lang="en-US" sz="2800" dirty="0" err="1">
                <a:solidFill>
                  <a:schemeClr val="tx1"/>
                </a:solidFill>
              </a:rPr>
              <a:t>LeX</a:t>
            </a:r>
            <a:r>
              <a:rPr lang="en-US" sz="2800" dirty="0">
                <a:solidFill>
                  <a:schemeClr val="tx1"/>
                </a:solidFill>
              </a:rPr>
              <a:t>) contributor</a:t>
            </a:r>
          </a:p>
        </p:txBody>
      </p:sp>
      <p:sp>
        <p:nvSpPr>
          <p:cNvPr id="9" name="Title 1"/>
          <p:cNvSpPr txBox="1">
            <a:spLocks/>
          </p:cNvSpPr>
          <p:nvPr/>
        </p:nvSpPr>
        <p:spPr>
          <a:xfrm>
            <a:off x="655636" y="4396422"/>
            <a:ext cx="3581400" cy="16916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a:solidFill>
                  <a:schemeClr val="tx1"/>
                </a:solidFill>
              </a:rPr>
              <a:t>@</a:t>
            </a:r>
            <a:r>
              <a:rPr lang="en-US" sz="3600" dirty="0" err="1">
                <a:solidFill>
                  <a:schemeClr val="tx1"/>
                </a:solidFill>
              </a:rPr>
              <a:t>CodeBeing</a:t>
            </a:r>
            <a:endParaRPr lang="en-US" sz="3600" dirty="0">
              <a:solidFill>
                <a:schemeClr val="tx1"/>
              </a:solidFill>
            </a:endParaRPr>
          </a:p>
          <a:p>
            <a:pPr algn="ctr"/>
            <a:r>
              <a:rPr lang="en-US" sz="2400" dirty="0">
                <a:solidFill>
                  <a:schemeClr val="tx1"/>
                </a:solidFill>
              </a:rPr>
              <a:t>http://www.mightybs.com </a:t>
            </a:r>
          </a:p>
          <a:p>
            <a:pPr algn="ctr"/>
            <a:endParaRPr lang="en-US" sz="2400" dirty="0">
              <a:solidFill>
                <a:schemeClr val="tx1"/>
              </a:solidFill>
            </a:endParaRPr>
          </a:p>
          <a:p>
            <a:pPr algn="ctr"/>
            <a:r>
              <a:rPr lang="en-US" sz="2400" dirty="0">
                <a:solidFill>
                  <a:schemeClr val="tx1"/>
                </a:solidFill>
              </a:rPr>
              <a:t>http://aka.ms/brianswiger </a:t>
            </a:r>
          </a:p>
        </p:txBody>
      </p:sp>
      <p:pic>
        <p:nvPicPr>
          <p:cNvPr id="2" name="Picture 1"/>
          <p:cNvPicPr>
            <a:picLocks noChangeAspect="1"/>
          </p:cNvPicPr>
          <p:nvPr/>
        </p:nvPicPr>
        <p:blipFill>
          <a:blip r:embed="rId2"/>
          <a:stretch>
            <a:fillRect/>
          </a:stretch>
        </p:blipFill>
        <p:spPr>
          <a:xfrm>
            <a:off x="701846" y="649507"/>
            <a:ext cx="3488980" cy="3714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48927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VM Storage</a:t>
            </a:r>
          </a:p>
        </p:txBody>
      </p:sp>
      <p:sp>
        <p:nvSpPr>
          <p:cNvPr id="3" name="Text Placeholder 2"/>
          <p:cNvSpPr>
            <a:spLocks noGrp="1"/>
          </p:cNvSpPr>
          <p:nvPr>
            <p:ph type="body" sz="quarter" idx="11"/>
          </p:nvPr>
        </p:nvSpPr>
        <p:spPr>
          <a:xfrm>
            <a:off x="274639" y="1212849"/>
            <a:ext cx="11889564" cy="5139869"/>
          </a:xfrm>
        </p:spPr>
        <p:txBody>
          <a:bodyPr/>
          <a:lstStyle/>
          <a:p>
            <a:r>
              <a:rPr lang="en-US" dirty="0"/>
              <a:t>Configure disk caching</a:t>
            </a:r>
          </a:p>
          <a:p>
            <a:pPr lvl="1"/>
            <a:r>
              <a:rPr lang="en-US" altLang="ja-JP" dirty="0"/>
              <a:t>Input/output operations per second (IOPS)</a:t>
            </a:r>
          </a:p>
          <a:p>
            <a:pPr lvl="1"/>
            <a:r>
              <a:rPr lang="en-US" altLang="ja-JP" dirty="0"/>
              <a:t>Throughput (</a:t>
            </a:r>
            <a:r>
              <a:rPr lang="en-US" altLang="ja-JP" dirty="0" err="1"/>
              <a:t>Mbps</a:t>
            </a:r>
            <a:r>
              <a:rPr lang="en-US" altLang="ja-JP" dirty="0"/>
              <a:t>)</a:t>
            </a:r>
          </a:p>
          <a:p>
            <a:pPr lvl="1"/>
            <a:r>
              <a:rPr lang="en-US" altLang="ja-JP" dirty="0"/>
              <a:t>Read/write vs Read and striping</a:t>
            </a:r>
          </a:p>
          <a:p>
            <a:r>
              <a:rPr lang="en-US" dirty="0"/>
              <a:t>Storage capacity</a:t>
            </a:r>
          </a:p>
          <a:p>
            <a:pPr lvl="1"/>
            <a:r>
              <a:rPr lang="en-US" dirty="0"/>
              <a:t>Sizing and egress traffic limits</a:t>
            </a:r>
          </a:p>
          <a:p>
            <a:r>
              <a:rPr lang="en-US" dirty="0"/>
              <a:t>Azure File service</a:t>
            </a:r>
          </a:p>
          <a:p>
            <a:pPr lvl="1"/>
            <a:r>
              <a:rPr lang="en-US" dirty="0"/>
              <a:t>SMB file shares</a:t>
            </a:r>
          </a:p>
          <a:p>
            <a:pPr lvl="1"/>
            <a:r>
              <a:rPr lang="en-US" dirty="0"/>
              <a:t>F</a:t>
            </a:r>
            <a:r>
              <a:rPr lang="pl-PL" dirty="0"/>
              <a:t>ile system I/O APIs</a:t>
            </a:r>
            <a:endParaRPr lang="en-US" dirty="0"/>
          </a:p>
          <a:p>
            <a:r>
              <a:rPr lang="en-US" dirty="0"/>
              <a:t>Premium vs Standard</a:t>
            </a:r>
          </a:p>
          <a:p>
            <a:pPr lvl="1"/>
            <a:r>
              <a:rPr lang="en-US" dirty="0"/>
              <a:t>Premium: high-performance, low-latency disk support for I/O intensive workloads</a:t>
            </a:r>
          </a:p>
        </p:txBody>
      </p:sp>
      <p:sp>
        <p:nvSpPr>
          <p:cNvPr id="4" name="Rectangle 3"/>
          <p:cNvSpPr/>
          <p:nvPr/>
        </p:nvSpPr>
        <p:spPr>
          <a:xfrm>
            <a:off x="9647237" y="5871130"/>
            <a:ext cx="1920719"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Premium Storage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Rectangle 4"/>
          <p:cNvSpPr/>
          <p:nvPr/>
        </p:nvSpPr>
        <p:spPr>
          <a:xfrm>
            <a:off x="4008437" y="3127930"/>
            <a:ext cx="3780202"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Scalability and Performance Targets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5090578" y="5413930"/>
            <a:ext cx="1962781"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4"/>
              </a:rPr>
              <a:t>Storage Accounts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35005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Networking</a:t>
            </a:r>
          </a:p>
        </p:txBody>
      </p:sp>
      <p:sp>
        <p:nvSpPr>
          <p:cNvPr id="3" name="Text Placeholder 2"/>
          <p:cNvSpPr>
            <a:spLocks noGrp="1"/>
          </p:cNvSpPr>
          <p:nvPr>
            <p:ph type="body" sz="quarter" idx="11"/>
          </p:nvPr>
        </p:nvSpPr>
        <p:spPr>
          <a:xfrm>
            <a:off x="274639" y="1212849"/>
            <a:ext cx="11889564" cy="5626156"/>
          </a:xfrm>
        </p:spPr>
        <p:txBody>
          <a:bodyPr/>
          <a:lstStyle/>
          <a:p>
            <a:r>
              <a:rPr lang="en-US" sz="3600" dirty="0"/>
              <a:t>Network Security Group (NSG)</a:t>
            </a:r>
          </a:p>
          <a:p>
            <a:pPr lvl="1"/>
            <a:r>
              <a:rPr lang="en-US" sz="1800" dirty="0"/>
              <a:t>ACL rules allow/deny network traffic</a:t>
            </a:r>
          </a:p>
          <a:p>
            <a:pPr lvl="1"/>
            <a:r>
              <a:rPr lang="en-US" altLang="ja-JP" sz="1800" dirty="0"/>
              <a:t>Can only be applied to resources within the region it was created</a:t>
            </a:r>
          </a:p>
          <a:p>
            <a:pPr lvl="1"/>
            <a:r>
              <a:rPr lang="en-US" altLang="ja-JP" sz="1800" dirty="0"/>
              <a:t>Diagnostic logging capability</a:t>
            </a:r>
          </a:p>
          <a:p>
            <a:pPr lvl="1"/>
            <a:r>
              <a:rPr lang="en-US" altLang="ja-JP" sz="1800" dirty="0"/>
              <a:t>Associating (NSG to Network Interface Card (NIC), NSG to subnet)</a:t>
            </a:r>
          </a:p>
          <a:p>
            <a:pPr lvl="2"/>
            <a:r>
              <a:rPr lang="en-US" altLang="ja-JP" sz="1800" dirty="0"/>
              <a:t>ONE NSG to a NIC or subnet</a:t>
            </a:r>
          </a:p>
          <a:p>
            <a:r>
              <a:rPr lang="en-US" sz="3600" dirty="0"/>
              <a:t>User-Defined Routes (UDRs) / Route Tables</a:t>
            </a:r>
          </a:p>
          <a:p>
            <a:pPr lvl="1"/>
            <a:r>
              <a:rPr lang="en-US" sz="1800" dirty="0"/>
              <a:t>specify the next hop for packets flowing to a specific subnet</a:t>
            </a:r>
          </a:p>
          <a:p>
            <a:pPr lvl="1"/>
            <a:r>
              <a:rPr lang="en-US" sz="1800" dirty="0"/>
              <a:t>Force tunneling to the Internet via your on-premises network</a:t>
            </a:r>
          </a:p>
          <a:p>
            <a:pPr lvl="1"/>
            <a:r>
              <a:rPr lang="en-US" sz="1800" dirty="0"/>
              <a:t>Use of virtual appliances in your Azure environment</a:t>
            </a:r>
          </a:p>
          <a:p>
            <a:r>
              <a:rPr lang="en-US" sz="3600" dirty="0"/>
              <a:t>Application Gateway</a:t>
            </a:r>
          </a:p>
          <a:p>
            <a:pPr lvl="1"/>
            <a:r>
              <a:rPr lang="en-US" sz="1800" dirty="0"/>
              <a:t>Load balancing</a:t>
            </a:r>
          </a:p>
          <a:p>
            <a:pPr marL="371475" lvl="1" indent="-342900">
              <a:buFont typeface="Arial" panose="020B0604020202020204" pitchFamily="34" charset="0"/>
              <a:buChar char="•"/>
            </a:pPr>
            <a:r>
              <a:rPr lang="en-US" sz="1800" dirty="0" err="1"/>
              <a:t>Websocket</a:t>
            </a:r>
            <a:r>
              <a:rPr lang="en-US" sz="1800" dirty="0"/>
              <a:t> traffic</a:t>
            </a:r>
          </a:p>
          <a:p>
            <a:pPr marL="371475" lvl="1" indent="-342900">
              <a:buFont typeface="Arial" panose="020B0604020202020204" pitchFamily="34" charset="0"/>
              <a:buChar char="•"/>
            </a:pPr>
            <a:r>
              <a:rPr lang="en-US" sz="1800" dirty="0"/>
              <a:t>Sticky session apps</a:t>
            </a:r>
          </a:p>
          <a:p>
            <a:pPr marL="371475" lvl="1" indent="-342900">
              <a:buFont typeface="Arial" panose="020B0604020202020204" pitchFamily="34" charset="0"/>
              <a:buChar char="•"/>
            </a:pPr>
            <a:r>
              <a:rPr lang="en-US" sz="1800" dirty="0"/>
              <a:t>SSL offload</a:t>
            </a:r>
          </a:p>
        </p:txBody>
      </p:sp>
      <p:sp>
        <p:nvSpPr>
          <p:cNvPr id="4" name="Rectangle 3"/>
          <p:cNvSpPr/>
          <p:nvPr/>
        </p:nvSpPr>
        <p:spPr>
          <a:xfrm>
            <a:off x="4519051" y="6328330"/>
            <a:ext cx="2672014"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Network security groups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07937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74837" y="1363662"/>
            <a:ext cx="8183117" cy="5525271"/>
          </a:xfrm>
          <a:prstGeom prst="rect">
            <a:avLst/>
          </a:prstGeom>
        </p:spPr>
      </p:pic>
      <p:sp>
        <p:nvSpPr>
          <p:cNvPr id="17" name="Title 16"/>
          <p:cNvSpPr>
            <a:spLocks noGrp="1"/>
          </p:cNvSpPr>
          <p:nvPr>
            <p:ph type="title"/>
          </p:nvPr>
        </p:nvSpPr>
        <p:spPr/>
        <p:txBody>
          <a:bodyPr/>
          <a:lstStyle/>
          <a:p>
            <a:r>
              <a:rPr lang="en-US" dirty="0"/>
              <a:t>User Defined Routes (UDR) </a:t>
            </a:r>
            <a:r>
              <a:rPr lang="en-US" sz="4400" dirty="0"/>
              <a:t>aka “route table”</a:t>
            </a:r>
            <a:endParaRPr lang="en-US" dirty="0"/>
          </a:p>
        </p:txBody>
      </p:sp>
      <p:sp>
        <p:nvSpPr>
          <p:cNvPr id="7" name="TextBox 6"/>
          <p:cNvSpPr txBox="1"/>
          <p:nvPr/>
        </p:nvSpPr>
        <p:spPr>
          <a:xfrm>
            <a:off x="3551237" y="3954462"/>
            <a:ext cx="1043558"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Segoe UI Semilight"/>
                <a:ea typeface="+mn-ea"/>
                <a:cs typeface="+mn-cs"/>
              </a:rPr>
              <a:t>UDR</a:t>
            </a:r>
          </a:p>
        </p:txBody>
      </p:sp>
      <p:cxnSp>
        <p:nvCxnSpPr>
          <p:cNvPr id="9" name="Straight Arrow Connector 8"/>
          <p:cNvCxnSpPr/>
          <p:nvPr/>
        </p:nvCxnSpPr>
        <p:spPr>
          <a:xfrm>
            <a:off x="4237037" y="4183062"/>
            <a:ext cx="68580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160837" y="4411662"/>
            <a:ext cx="2743200"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294438" y="3268662"/>
            <a:ext cx="76199" cy="5715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523037" y="3268662"/>
            <a:ext cx="389748" cy="5715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0"/>
          </p:nvPr>
        </p:nvSpPr>
        <p:spPr>
          <a:xfrm>
            <a:off x="274638" y="1212850"/>
            <a:ext cx="11887200" cy="5681555"/>
          </a:xfrm>
        </p:spPr>
        <p:txBody>
          <a:bodyPr/>
          <a:lstStyle/>
          <a:p>
            <a:r>
              <a:rPr lang="en-US" dirty="0"/>
              <a:t>System Routes</a:t>
            </a:r>
          </a:p>
          <a:p>
            <a:pPr lvl="1"/>
            <a:r>
              <a:rPr lang="en-US" b="1" dirty="0"/>
              <a:t>3 </a:t>
            </a:r>
            <a:r>
              <a:rPr lang="en-US" dirty="0"/>
              <a:t>Default Rules: </a:t>
            </a:r>
            <a:r>
              <a:rPr lang="en-US" b="1" dirty="0"/>
              <a:t>Local </a:t>
            </a:r>
            <a:r>
              <a:rPr lang="en-US" b="1" dirty="0" err="1"/>
              <a:t>vNet</a:t>
            </a:r>
            <a:r>
              <a:rPr lang="en-US" dirty="0"/>
              <a:t>, </a:t>
            </a:r>
            <a:r>
              <a:rPr lang="en-US" b="1" dirty="0"/>
              <a:t>On-premises</a:t>
            </a:r>
            <a:r>
              <a:rPr lang="en-US" dirty="0"/>
              <a:t>, </a:t>
            </a:r>
            <a:r>
              <a:rPr lang="en-US" b="1" dirty="0"/>
              <a:t>Internet</a:t>
            </a:r>
          </a:p>
          <a:p>
            <a:pPr marL="233363" lvl="1"/>
            <a:r>
              <a:rPr lang="en-US" dirty="0"/>
              <a:t>Any subnet to another w/in a VNet.</a:t>
            </a:r>
          </a:p>
          <a:p>
            <a:pPr marL="233363" lvl="1"/>
            <a:r>
              <a:rPr lang="en-US" dirty="0"/>
              <a:t>From VMs to the Internet.</a:t>
            </a:r>
          </a:p>
          <a:p>
            <a:pPr marL="233363" lvl="1"/>
            <a:r>
              <a:rPr lang="en-US" dirty="0"/>
              <a:t>From VNet to another VNet via VPN gateway.</a:t>
            </a:r>
          </a:p>
          <a:p>
            <a:pPr marL="233363" lvl="1"/>
            <a:r>
              <a:rPr lang="en-US" dirty="0"/>
              <a:t>From a VNet to another VNet through VNet Peering</a:t>
            </a:r>
          </a:p>
          <a:p>
            <a:pPr marL="233363" lvl="1"/>
            <a:r>
              <a:rPr lang="en-US" dirty="0"/>
              <a:t>From a VNet to on-premises network via VPN gateway.</a:t>
            </a:r>
          </a:p>
          <a:p>
            <a:pPr marL="233363" lvl="1"/>
            <a:endParaRPr lang="en-US" dirty="0"/>
          </a:p>
          <a:p>
            <a:r>
              <a:rPr lang="en-US" dirty="0"/>
              <a:t>User Defined Routes</a:t>
            </a:r>
          </a:p>
          <a:p>
            <a:pPr lvl="1"/>
            <a:r>
              <a:rPr lang="en-US" dirty="0"/>
              <a:t>Forced Tunneling</a:t>
            </a:r>
          </a:p>
          <a:p>
            <a:pPr lvl="1"/>
            <a:r>
              <a:rPr lang="en-US" dirty="0"/>
              <a:t>Network Virtual Appliance</a:t>
            </a:r>
          </a:p>
          <a:p>
            <a:pPr lvl="1"/>
            <a:r>
              <a:rPr lang="en-US" dirty="0"/>
              <a:t>Routes selected in order of 1. UDR, 2. BGP (with ExpressRoute), 3. System Route</a:t>
            </a:r>
          </a:p>
          <a:p>
            <a:pPr lvl="1"/>
            <a:endParaRPr lang="en-US" dirty="0"/>
          </a:p>
          <a:p>
            <a:pPr lvl="1"/>
            <a:r>
              <a:rPr lang="en-US" sz="1600" dirty="0"/>
              <a:t>See </a:t>
            </a:r>
            <a:r>
              <a:rPr lang="en-US" sz="1600" dirty="0">
                <a:hlinkClick r:id="rId4"/>
              </a:rPr>
              <a:t>aka.ms/Azure/UDR</a:t>
            </a:r>
            <a:endParaRPr lang="en-US" sz="1600" dirty="0"/>
          </a:p>
          <a:p>
            <a:pPr lvl="1"/>
            <a:r>
              <a:rPr lang="en-US" sz="1600" dirty="0"/>
              <a:t>And </a:t>
            </a:r>
            <a:r>
              <a:rPr lang="en-US" sz="1600" dirty="0">
                <a:hlinkClick r:id="rId5"/>
              </a:rPr>
              <a:t>aka.ms/Azure/DMZ</a:t>
            </a:r>
            <a:r>
              <a:rPr lang="en-US" sz="1600" dirty="0"/>
              <a:t> </a:t>
            </a:r>
          </a:p>
        </p:txBody>
      </p: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xit" presetSubtype="0" fill="hold" grpId="0" nodeType="withEffect">
                                  <p:stCondLst>
                                    <p:cond delay="0"/>
                                  </p:stCondLst>
                                  <p:childTnLst>
                                    <p:animEffect transition="out" filter="fade">
                                      <p:cBhvr>
                                        <p:cTn id="9" dur="500"/>
                                        <p:tgtEl>
                                          <p:spTgt spid="6">
                                            <p:txEl>
                                              <p:pRg st="0" end="0"/>
                                            </p:txEl>
                                          </p:spTgt>
                                        </p:tgtEl>
                                      </p:cBhvr>
                                    </p:animEffect>
                                    <p:set>
                                      <p:cBhvr>
                                        <p:cTn id="10" dur="1" fill="hold">
                                          <p:stCondLst>
                                            <p:cond delay="499"/>
                                          </p:stCondLst>
                                        </p:cTn>
                                        <p:tgtEl>
                                          <p:spTgt spid="6">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xEl>
                                              <p:pRg st="1" end="1"/>
                                            </p:txEl>
                                          </p:spTgt>
                                        </p:tgtEl>
                                      </p:cBhvr>
                                    </p:animEffect>
                                    <p:set>
                                      <p:cBhvr>
                                        <p:cTn id="13" dur="1" fill="hold">
                                          <p:stCondLst>
                                            <p:cond delay="499"/>
                                          </p:stCondLst>
                                        </p:cTn>
                                        <p:tgtEl>
                                          <p:spTgt spid="6">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2" end="2"/>
                                            </p:txEl>
                                          </p:spTgt>
                                        </p:tgtEl>
                                      </p:cBhvr>
                                    </p:animEffect>
                                    <p:set>
                                      <p:cBhvr>
                                        <p:cTn id="16" dur="1" fill="hold">
                                          <p:stCondLst>
                                            <p:cond delay="499"/>
                                          </p:stCondLst>
                                        </p:cTn>
                                        <p:tgtEl>
                                          <p:spTgt spid="6">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3" end="3"/>
                                            </p:txEl>
                                          </p:spTgt>
                                        </p:tgtEl>
                                      </p:cBhvr>
                                    </p:animEffect>
                                    <p:set>
                                      <p:cBhvr>
                                        <p:cTn id="19" dur="1" fill="hold">
                                          <p:stCondLst>
                                            <p:cond delay="499"/>
                                          </p:stCondLst>
                                        </p:cTn>
                                        <p:tgtEl>
                                          <p:spTgt spid="6">
                                            <p:txEl>
                                              <p:pRg st="3" end="3"/>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xEl>
                                              <p:pRg st="4" end="4"/>
                                            </p:txEl>
                                          </p:spTgt>
                                        </p:tgtEl>
                                      </p:cBhvr>
                                    </p:animEffect>
                                    <p:set>
                                      <p:cBhvr>
                                        <p:cTn id="22" dur="1" fill="hold">
                                          <p:stCondLst>
                                            <p:cond delay="499"/>
                                          </p:stCondLst>
                                        </p:cTn>
                                        <p:tgtEl>
                                          <p:spTgt spid="6">
                                            <p:txEl>
                                              <p:pRg st="4" end="4"/>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
                                            <p:txEl>
                                              <p:pRg st="5" end="5"/>
                                            </p:txEl>
                                          </p:spTgt>
                                        </p:tgtEl>
                                      </p:cBhvr>
                                    </p:animEffect>
                                    <p:set>
                                      <p:cBhvr>
                                        <p:cTn id="25" dur="1" fill="hold">
                                          <p:stCondLst>
                                            <p:cond delay="499"/>
                                          </p:stCondLst>
                                        </p:cTn>
                                        <p:tgtEl>
                                          <p:spTgt spid="6">
                                            <p:txEl>
                                              <p:pRg st="5" end="5"/>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
                                            <p:txEl>
                                              <p:pRg st="6" end="6"/>
                                            </p:txEl>
                                          </p:spTgt>
                                        </p:tgtEl>
                                      </p:cBhvr>
                                    </p:animEffect>
                                    <p:set>
                                      <p:cBhvr>
                                        <p:cTn id="28" dur="1" fill="hold">
                                          <p:stCondLst>
                                            <p:cond delay="499"/>
                                          </p:stCondLst>
                                        </p:cTn>
                                        <p:tgtEl>
                                          <p:spTgt spid="6">
                                            <p:txEl>
                                              <p:pRg st="6" end="6"/>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xEl>
                                              <p:pRg st="8" end="8"/>
                                            </p:txEl>
                                          </p:spTgt>
                                        </p:tgtEl>
                                      </p:cBhvr>
                                    </p:animEffect>
                                    <p:set>
                                      <p:cBhvr>
                                        <p:cTn id="31" dur="1" fill="hold">
                                          <p:stCondLst>
                                            <p:cond delay="499"/>
                                          </p:stCondLst>
                                        </p:cTn>
                                        <p:tgtEl>
                                          <p:spTgt spid="6">
                                            <p:txEl>
                                              <p:pRg st="8" end="8"/>
                                            </p:tx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6">
                                            <p:txEl>
                                              <p:pRg st="9" end="9"/>
                                            </p:txEl>
                                          </p:spTgt>
                                        </p:tgtEl>
                                      </p:cBhvr>
                                    </p:animEffect>
                                    <p:set>
                                      <p:cBhvr>
                                        <p:cTn id="34" dur="1" fill="hold">
                                          <p:stCondLst>
                                            <p:cond delay="499"/>
                                          </p:stCondLst>
                                        </p:cTn>
                                        <p:tgtEl>
                                          <p:spTgt spid="6">
                                            <p:txEl>
                                              <p:pRg st="9" end="9"/>
                                            </p:txEl>
                                          </p:spTgt>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6">
                                            <p:txEl>
                                              <p:pRg st="10" end="10"/>
                                            </p:txEl>
                                          </p:spTgt>
                                        </p:tgtEl>
                                      </p:cBhvr>
                                    </p:animEffect>
                                    <p:set>
                                      <p:cBhvr>
                                        <p:cTn id="37" dur="1" fill="hold">
                                          <p:stCondLst>
                                            <p:cond delay="499"/>
                                          </p:stCondLst>
                                        </p:cTn>
                                        <p:tgtEl>
                                          <p:spTgt spid="6">
                                            <p:txEl>
                                              <p:pRg st="10" end="10"/>
                                            </p:txEl>
                                          </p:spTgt>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6">
                                            <p:txEl>
                                              <p:pRg st="11" end="11"/>
                                            </p:txEl>
                                          </p:spTgt>
                                        </p:tgtEl>
                                      </p:cBhvr>
                                    </p:animEffect>
                                    <p:set>
                                      <p:cBhvr>
                                        <p:cTn id="40" dur="1" fill="hold">
                                          <p:stCondLst>
                                            <p:cond delay="499"/>
                                          </p:stCondLst>
                                        </p:cTn>
                                        <p:tgtEl>
                                          <p:spTgt spid="6">
                                            <p:txEl>
                                              <p:pRg st="11" end="11"/>
                                            </p:txEl>
                                          </p:spTgt>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6">
                                            <p:txEl>
                                              <p:pRg st="13" end="13"/>
                                            </p:txEl>
                                          </p:spTgt>
                                        </p:tgtEl>
                                      </p:cBhvr>
                                    </p:animEffect>
                                    <p:set>
                                      <p:cBhvr>
                                        <p:cTn id="43" dur="1" fill="hold">
                                          <p:stCondLst>
                                            <p:cond delay="499"/>
                                          </p:stCondLst>
                                        </p:cTn>
                                        <p:tgtEl>
                                          <p:spTgt spid="6">
                                            <p:txEl>
                                              <p:pRg st="13" end="13"/>
                                            </p:txEl>
                                          </p:spTgt>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6">
                                            <p:txEl>
                                              <p:pRg st="14" end="14"/>
                                            </p:txEl>
                                          </p:spTgt>
                                        </p:tgtEl>
                                      </p:cBhvr>
                                    </p:animEffect>
                                    <p:set>
                                      <p:cBhvr>
                                        <p:cTn id="46" dur="1" fill="hold">
                                          <p:stCondLst>
                                            <p:cond delay="499"/>
                                          </p:stCondLst>
                                        </p:cTn>
                                        <p:tgtEl>
                                          <p:spTgt spid="6">
                                            <p:txEl>
                                              <p:pRg st="14" end="14"/>
                                            </p:txEl>
                                          </p:spTgt>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par>
                          <p:cTn id="55" fill="hold">
                            <p:stCondLst>
                              <p:cond delay="1500"/>
                            </p:stCondLst>
                            <p:childTnLst>
                              <p:par>
                                <p:cTn id="56" presetID="22" presetClass="entr" presetSubtype="8"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par>
                          <p:cTn id="59" fill="hold">
                            <p:stCondLst>
                              <p:cond delay="2000"/>
                            </p:stCondLst>
                            <p:childTnLst>
                              <p:par>
                                <p:cTn id="60" presetID="22" presetClass="entr" presetSubtype="4"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par>
                          <p:cTn id="63" fill="hold">
                            <p:stCondLst>
                              <p:cond delay="2500"/>
                            </p:stCondLst>
                            <p:childTnLst>
                              <p:par>
                                <p:cTn id="64" presetID="22" presetClass="entr" presetSubtype="4" fill="hold"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down)">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Scale Sets</a:t>
            </a:r>
          </a:p>
        </p:txBody>
      </p:sp>
      <p:sp>
        <p:nvSpPr>
          <p:cNvPr id="3" name="Text Placeholder 2"/>
          <p:cNvSpPr>
            <a:spLocks noGrp="1"/>
          </p:cNvSpPr>
          <p:nvPr>
            <p:ph type="body" sz="quarter" idx="11"/>
          </p:nvPr>
        </p:nvSpPr>
        <p:spPr>
          <a:xfrm>
            <a:off x="274639" y="1212849"/>
            <a:ext cx="11889564" cy="4475071"/>
          </a:xfrm>
        </p:spPr>
        <p:txBody>
          <a:bodyPr/>
          <a:lstStyle/>
          <a:p>
            <a:r>
              <a:rPr lang="en-US" sz="3600" dirty="0"/>
              <a:t>Identical set of VMs</a:t>
            </a:r>
          </a:p>
          <a:p>
            <a:pPr marL="371475" lvl="1" indent="-342900">
              <a:buFont typeface="Arial" panose="020B0604020202020204" pitchFamily="34" charset="0"/>
              <a:buChar char="•"/>
            </a:pPr>
            <a:r>
              <a:rPr lang="en-US" sz="1800" dirty="0"/>
              <a:t>PaaS-like </a:t>
            </a:r>
            <a:r>
              <a:rPr lang="en-US" sz="1800" dirty="0" err="1"/>
              <a:t>autoscale</a:t>
            </a:r>
            <a:endParaRPr lang="en-US" sz="1800" dirty="0"/>
          </a:p>
          <a:p>
            <a:pPr marL="371475" lvl="1" indent="-342900">
              <a:buFont typeface="Arial" panose="020B0604020202020204" pitchFamily="34" charset="0"/>
              <a:buChar char="•"/>
            </a:pPr>
            <a:r>
              <a:rPr lang="en-US" altLang="ja-JP" sz="1800" dirty="0"/>
              <a:t>Focus is load and elastic in and out</a:t>
            </a:r>
          </a:p>
          <a:p>
            <a:r>
              <a:rPr lang="en-US" sz="3600" dirty="0"/>
              <a:t>Scaling</a:t>
            </a:r>
          </a:p>
          <a:p>
            <a:pPr marL="371475" lvl="1" indent="-342900">
              <a:buFont typeface="Arial" panose="020B0604020202020204" pitchFamily="34" charset="0"/>
              <a:buChar char="•"/>
            </a:pPr>
            <a:r>
              <a:rPr lang="en-US" sz="1800" dirty="0"/>
              <a:t>PaaS-like </a:t>
            </a:r>
            <a:r>
              <a:rPr lang="en-US" sz="1800" dirty="0" err="1"/>
              <a:t>autoscale</a:t>
            </a:r>
            <a:r>
              <a:rPr lang="en-US" sz="1800" dirty="0"/>
              <a:t> using </a:t>
            </a:r>
            <a:r>
              <a:rPr lang="en-US" sz="1800" dirty="0" err="1"/>
              <a:t>autoScaleSettings</a:t>
            </a:r>
            <a:r>
              <a:rPr lang="en-US" sz="1800" dirty="0"/>
              <a:t> in ARM template</a:t>
            </a:r>
          </a:p>
          <a:p>
            <a:pPr marL="566738" lvl="2" indent="-342900">
              <a:buFont typeface="Arial" panose="020B0604020202020204" pitchFamily="34" charset="0"/>
              <a:buChar char="•"/>
            </a:pPr>
            <a:r>
              <a:rPr lang="en-US" sz="1800" dirty="0"/>
              <a:t>Rules using </a:t>
            </a:r>
            <a:r>
              <a:rPr lang="en-US" sz="1800" dirty="0" err="1"/>
              <a:t>metricTriggers</a:t>
            </a:r>
            <a:endParaRPr lang="en-US" sz="1800" dirty="0"/>
          </a:p>
          <a:p>
            <a:pPr marL="371475" lvl="1" indent="-342900">
              <a:buFont typeface="Arial" panose="020B0604020202020204" pitchFamily="34" charset="0"/>
              <a:buChar char="•"/>
            </a:pPr>
            <a:r>
              <a:rPr lang="en-US" sz="1800" dirty="0"/>
              <a:t>Can combine Desired State Configuration (DSC) extension</a:t>
            </a:r>
          </a:p>
          <a:p>
            <a:pPr marL="371475" lvl="1" indent="-342900">
              <a:buFont typeface="Arial" panose="020B0604020202020204" pitchFamily="34" charset="0"/>
              <a:buChar char="•"/>
            </a:pPr>
            <a:r>
              <a:rPr lang="en-US" sz="1800" dirty="0"/>
              <a:t>Initial scale setting using ARM template:</a:t>
            </a:r>
          </a:p>
          <a:p>
            <a:pPr lvl="3"/>
            <a:r>
              <a:rPr lang="en-US" sz="1600" dirty="0"/>
              <a:t>"</a:t>
            </a:r>
            <a:r>
              <a:rPr lang="en-US" sz="1600" dirty="0" err="1"/>
              <a:t>sku</a:t>
            </a:r>
            <a:r>
              <a:rPr lang="en-US" sz="1600" dirty="0"/>
              <a:t>": {</a:t>
            </a:r>
          </a:p>
          <a:p>
            <a:pPr lvl="3"/>
            <a:r>
              <a:rPr lang="en-US" sz="1600" dirty="0"/>
              <a:t>  "name": "Standard_A0",</a:t>
            </a:r>
          </a:p>
          <a:p>
            <a:pPr lvl="3"/>
            <a:r>
              <a:rPr lang="en-US" sz="1600" dirty="0"/>
              <a:t>  "tier": "Standard",</a:t>
            </a:r>
          </a:p>
          <a:p>
            <a:pPr lvl="3"/>
            <a:r>
              <a:rPr lang="en-US" sz="1600" dirty="0"/>
              <a:t>  "capacity": 3</a:t>
            </a:r>
          </a:p>
          <a:p>
            <a:pPr lvl="3"/>
            <a:r>
              <a:rPr lang="en-US" sz="1600" dirty="0"/>
              <a:t>},</a:t>
            </a:r>
          </a:p>
        </p:txBody>
      </p:sp>
      <p:pic>
        <p:nvPicPr>
          <p:cNvPr id="4" name="Picture 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037637" y="505577"/>
            <a:ext cx="1624847" cy="1624847"/>
          </a:xfrm>
          <a:prstGeom prst="rect">
            <a:avLst/>
          </a:prstGeom>
        </p:spPr>
      </p:pic>
      <p:sp>
        <p:nvSpPr>
          <p:cNvPr id="5" name="Rectangle 4"/>
          <p:cNvSpPr/>
          <p:nvPr/>
        </p:nvSpPr>
        <p:spPr>
          <a:xfrm>
            <a:off x="4262757" y="6175930"/>
            <a:ext cx="3860480"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Virtual Machine Scale Sets Overview</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656312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74638" y="1856194"/>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sp>
        <p:nvSpPr>
          <p:cNvPr id="12" name="Rectangle 11"/>
          <p:cNvSpPr/>
          <p:nvPr/>
        </p:nvSpPr>
        <p:spPr bwMode="auto">
          <a:xfrm>
            <a:off x="3242914" y="1851353"/>
            <a:ext cx="2926080" cy="5486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Storage</a:t>
            </a:r>
          </a:p>
        </p:txBody>
      </p:sp>
      <p:sp>
        <p:nvSpPr>
          <p:cNvPr id="13" name="Rectangle 12"/>
          <p:cNvSpPr/>
          <p:nvPr/>
        </p:nvSpPr>
        <p:spPr bwMode="auto">
          <a:xfrm>
            <a:off x="621873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Web &amp; Mobile</a:t>
            </a:r>
          </a:p>
        </p:txBody>
      </p:sp>
      <p:sp>
        <p:nvSpPr>
          <p:cNvPr id="14" name="Rectangle 13"/>
          <p:cNvSpPr/>
          <p:nvPr/>
        </p:nvSpPr>
        <p:spPr bwMode="auto">
          <a:xfrm>
            <a:off x="9190038" y="1851353"/>
            <a:ext cx="29718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Identity &amp; Networks</a:t>
            </a:r>
          </a:p>
        </p:txBody>
      </p:sp>
      <p:sp>
        <p:nvSpPr>
          <p:cNvPr id="15" name="TextBox 14"/>
          <p:cNvSpPr txBox="1"/>
          <p:nvPr/>
        </p:nvSpPr>
        <p:spPr>
          <a:xfrm>
            <a:off x="274638"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6" name="TextBox 15"/>
          <p:cNvSpPr txBox="1"/>
          <p:nvPr/>
        </p:nvSpPr>
        <p:spPr>
          <a:xfrm>
            <a:off x="3242914" y="2399972"/>
            <a:ext cx="2926080" cy="3657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7" name="TextBox 16"/>
          <p:cNvSpPr txBox="1"/>
          <p:nvPr/>
        </p:nvSpPr>
        <p:spPr>
          <a:xfrm>
            <a:off x="6219229"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TextBox 17"/>
          <p:cNvSpPr txBox="1"/>
          <p:nvPr/>
        </p:nvSpPr>
        <p:spPr>
          <a:xfrm>
            <a:off x="9190533" y="2399972"/>
            <a:ext cx="297180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pic>
        <p:nvPicPr>
          <p:cNvPr id="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6381" y="3421062"/>
            <a:ext cx="1589598" cy="1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3818122" y="3377938"/>
            <a:ext cx="1775664" cy="1541511"/>
          </a:xfrm>
          <a:prstGeom prst="rect">
            <a:avLst/>
          </a:prstGeom>
        </p:spPr>
      </p:pic>
      <p:pic>
        <p:nvPicPr>
          <p:cNvPr id="21" name="Picture 11"/>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599237" y="3377938"/>
            <a:ext cx="968374" cy="96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7742237" y="3421062"/>
            <a:ext cx="814378" cy="1311287"/>
          </a:xfrm>
          <a:prstGeom prst="rect">
            <a:avLst/>
          </a:prstGeom>
        </p:spPr>
      </p:pic>
      <p:pic>
        <p:nvPicPr>
          <p:cNvPr id="23" name="Picture 3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723437" y="3498772"/>
            <a:ext cx="2057737" cy="12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7624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Rectangle 28"/>
          <p:cNvSpPr/>
          <p:nvPr/>
        </p:nvSpPr>
        <p:spPr>
          <a:xfrm>
            <a:off x="8530734" y="38963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27" name="Rectangle 26"/>
          <p:cNvSpPr/>
          <p:nvPr/>
        </p:nvSpPr>
        <p:spPr>
          <a:xfrm>
            <a:off x="8530734" y="16684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4" name="Title 3"/>
          <p:cNvSpPr>
            <a:spLocks noGrp="1"/>
          </p:cNvSpPr>
          <p:nvPr>
            <p:ph type="title"/>
          </p:nvPr>
        </p:nvSpPr>
        <p:spPr>
          <a:xfrm>
            <a:off x="274639" y="295274"/>
            <a:ext cx="11889564" cy="917575"/>
          </a:xfrm>
        </p:spPr>
        <p:txBody>
          <a:bodyPr/>
          <a:lstStyle/>
          <a:p>
            <a:r>
              <a:rPr lang="en-US" dirty="0"/>
              <a:t>Storage</a:t>
            </a:r>
          </a:p>
        </p:txBody>
      </p:sp>
      <p:sp>
        <p:nvSpPr>
          <p:cNvPr id="11" name="Rectangle 10"/>
          <p:cNvSpPr/>
          <p:nvPr/>
        </p:nvSpPr>
        <p:spPr>
          <a:xfrm>
            <a:off x="1912861" y="16684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2" name="Rectangle 11"/>
          <p:cNvSpPr/>
          <p:nvPr/>
        </p:nvSpPr>
        <p:spPr>
          <a:xfrm>
            <a:off x="4122661" y="16684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3" name="Rectangle 12"/>
          <p:cNvSpPr/>
          <p:nvPr/>
        </p:nvSpPr>
        <p:spPr>
          <a:xfrm>
            <a:off x="6313449" y="16684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4" name="Rectangle 13"/>
          <p:cNvSpPr/>
          <p:nvPr/>
        </p:nvSpPr>
        <p:spPr>
          <a:xfrm>
            <a:off x="1912861" y="38782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5" name="Rectangle 14"/>
          <p:cNvSpPr/>
          <p:nvPr/>
        </p:nvSpPr>
        <p:spPr>
          <a:xfrm>
            <a:off x="4122661" y="38963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6" name="Rectangle 15"/>
          <p:cNvSpPr/>
          <p:nvPr/>
        </p:nvSpPr>
        <p:spPr>
          <a:xfrm>
            <a:off x="6332461" y="38963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pic>
        <p:nvPicPr>
          <p:cNvPr id="9" name="Picture 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2349211" y="1969663"/>
            <a:ext cx="903107" cy="78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912861" y="2848598"/>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Blobs / Files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7" name="Picture 6"/>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4520859" y="1955634"/>
            <a:ext cx="941387" cy="81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4103649" y="2848598"/>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Tables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9" name="Picture 7"/>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775050" y="1988716"/>
            <a:ext cx="865187" cy="7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6319740" y="2848598"/>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Queues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1" name="Picture 3"/>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2534309" y="3960715"/>
            <a:ext cx="532910" cy="989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1912861" y="4857599"/>
            <a:ext cx="1775806" cy="8494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Control</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3" name="Picture 15"/>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4543044" y="4061822"/>
            <a:ext cx="897016" cy="787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103649" y="5076480"/>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Monitoring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5" name="Picture 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796338" y="4021691"/>
            <a:ext cx="822610" cy="867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6319740" y="5081552"/>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SQL DB</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9"/>
          <a:stretch>
            <a:fillRect/>
          </a:stretch>
        </p:blipFill>
        <p:spPr>
          <a:xfrm>
            <a:off x="9079576" y="1976185"/>
            <a:ext cx="704903" cy="776286"/>
          </a:xfrm>
          <a:prstGeom prst="rect">
            <a:avLst/>
          </a:prstGeom>
        </p:spPr>
      </p:pic>
      <p:pic>
        <p:nvPicPr>
          <p:cNvPr id="3" name="Picture 2"/>
          <p:cNvPicPr>
            <a:picLocks noChangeAspect="1"/>
          </p:cNvPicPr>
          <p:nvPr/>
        </p:nvPicPr>
        <p:blipFill>
          <a:blip r:embed="rId10"/>
          <a:stretch>
            <a:fillRect/>
          </a:stretch>
        </p:blipFill>
        <p:spPr>
          <a:xfrm>
            <a:off x="8934842" y="4104742"/>
            <a:ext cx="994371" cy="701293"/>
          </a:xfrm>
          <a:prstGeom prst="rect">
            <a:avLst/>
          </a:prstGeom>
        </p:spPr>
      </p:pic>
      <p:sp>
        <p:nvSpPr>
          <p:cNvPr id="28" name="TextBox 27"/>
          <p:cNvSpPr txBox="1"/>
          <p:nvPr/>
        </p:nvSpPr>
        <p:spPr>
          <a:xfrm>
            <a:off x="8544124" y="2848598"/>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Redis</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Cache</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0" name="TextBox 29"/>
          <p:cNvSpPr txBox="1"/>
          <p:nvPr/>
        </p:nvSpPr>
        <p:spPr>
          <a:xfrm>
            <a:off x="8544124" y="5106782"/>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Search</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8397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Blobs / Files</a:t>
            </a:r>
          </a:p>
        </p:txBody>
      </p:sp>
      <p:cxnSp>
        <p:nvCxnSpPr>
          <p:cNvPr id="3" name="Straight Connector 2"/>
          <p:cNvCxnSpPr/>
          <p:nvPr/>
        </p:nvCxnSpPr>
        <p:spPr>
          <a:xfrm>
            <a:off x="5971067" y="1213643"/>
            <a:ext cx="0" cy="4648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945916" y="6498272"/>
            <a:ext cx="13716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BLOBS</a:t>
            </a:r>
          </a:p>
        </p:txBody>
      </p:sp>
      <p:sp>
        <p:nvSpPr>
          <p:cNvPr id="6" name="TextBox 5"/>
          <p:cNvSpPr txBox="1"/>
          <p:nvPr/>
        </p:nvSpPr>
        <p:spPr>
          <a:xfrm>
            <a:off x="8700004" y="6498272"/>
            <a:ext cx="13716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FILES</a:t>
            </a: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090" y="1597024"/>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7000" y="1597024"/>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2286" y="1597024"/>
            <a:ext cx="604837"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bwMode="auto">
          <a:xfrm>
            <a:off x="941867" y="14446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bwMode="auto">
          <a:xfrm>
            <a:off x="807817" y="12874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TextBox 11"/>
          <p:cNvSpPr txBox="1"/>
          <p:nvPr/>
        </p:nvSpPr>
        <p:spPr>
          <a:xfrm>
            <a:off x="3913667" y="2237823"/>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demo</a:t>
            </a:r>
          </a:p>
        </p:txBody>
      </p:sp>
      <p:sp>
        <p:nvSpPr>
          <p:cNvPr id="13" name="TextBox 12"/>
          <p:cNvSpPr txBox="1"/>
          <p:nvPr/>
        </p:nvSpPr>
        <p:spPr>
          <a:xfrm>
            <a:off x="2779345" y="204285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devstore</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5" name="Straight Arrow Connector 14"/>
          <p:cNvCxnSpPr/>
          <p:nvPr/>
        </p:nvCxnSpPr>
        <p:spPr>
          <a:xfrm flipH="1">
            <a:off x="807817" y="2125662"/>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64745" y="3419475"/>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blobs</a:t>
            </a:r>
          </a:p>
        </p:txBody>
      </p:sp>
      <p:sp>
        <p:nvSpPr>
          <p:cNvPr id="18" name="TextBox 17"/>
          <p:cNvSpPr txBox="1"/>
          <p:nvPr/>
        </p:nvSpPr>
        <p:spPr>
          <a:xfrm>
            <a:off x="1425101" y="341252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a:t>
            </a:r>
          </a:p>
        </p:txBody>
      </p:sp>
      <p:cxnSp>
        <p:nvCxnSpPr>
          <p:cNvPr id="19" name="Straight Arrow Connector 18"/>
          <p:cNvCxnSpPr/>
          <p:nvPr/>
        </p:nvCxnSpPr>
        <p:spPr>
          <a:xfrm flipH="1">
            <a:off x="1932467" y="2435224"/>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5" idx="0"/>
          </p:cNvCxnSpPr>
          <p:nvPr/>
        </p:nvCxnSpPr>
        <p:spPr>
          <a:xfrm flipH="1">
            <a:off x="3698084" y="2663824"/>
            <a:ext cx="241617"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020962" y="3385585"/>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account</a:t>
            </a:r>
          </a:p>
        </p:txBody>
      </p:sp>
      <p:sp>
        <p:nvSpPr>
          <p:cNvPr id="27" name="Rectangle 26"/>
          <p:cNvSpPr/>
          <p:nvPr/>
        </p:nvSpPr>
        <p:spPr bwMode="auto">
          <a:xfrm>
            <a:off x="399789" y="4003082"/>
            <a:ext cx="2438400" cy="544314"/>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591811" y="411596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Rectangle 28"/>
          <p:cNvSpPr/>
          <p:nvPr/>
        </p:nvSpPr>
        <p:spPr bwMode="auto">
          <a:xfrm>
            <a:off x="1013272" y="411596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29"/>
          <p:cNvSpPr/>
          <p:nvPr/>
        </p:nvSpPr>
        <p:spPr bwMode="auto">
          <a:xfrm>
            <a:off x="1441552" y="411596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30"/>
          <p:cNvSpPr/>
          <p:nvPr/>
        </p:nvSpPr>
        <p:spPr bwMode="auto">
          <a:xfrm>
            <a:off x="1868322" y="4110040"/>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2325522" y="4117779"/>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TextBox 32"/>
          <p:cNvSpPr txBox="1"/>
          <p:nvPr/>
        </p:nvSpPr>
        <p:spPr>
          <a:xfrm>
            <a:off x="2951772" y="3971768"/>
            <a:ext cx="240368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BLOCK BLOB</a:t>
            </a:r>
          </a:p>
        </p:txBody>
      </p:sp>
      <p:sp>
        <p:nvSpPr>
          <p:cNvPr id="34" name="Rectangle 33"/>
          <p:cNvSpPr/>
          <p:nvPr/>
        </p:nvSpPr>
        <p:spPr bwMode="auto">
          <a:xfrm>
            <a:off x="399789" y="4706948"/>
            <a:ext cx="2438400" cy="544314"/>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p:cNvSpPr/>
          <p:nvPr/>
        </p:nvSpPr>
        <p:spPr bwMode="auto">
          <a:xfrm>
            <a:off x="591811" y="4819834"/>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p:cNvSpPr/>
          <p:nvPr/>
        </p:nvSpPr>
        <p:spPr bwMode="auto">
          <a:xfrm>
            <a:off x="856989" y="4819834"/>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bwMode="auto">
          <a:xfrm>
            <a:off x="1161789" y="4819834"/>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p:cNvSpPr/>
          <p:nvPr/>
        </p:nvSpPr>
        <p:spPr bwMode="auto">
          <a:xfrm>
            <a:off x="1466589" y="4813906"/>
            <a:ext cx="314697" cy="32439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2951772" y="4675634"/>
            <a:ext cx="240368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PAGE BLOB</a:t>
            </a:r>
          </a:p>
        </p:txBody>
      </p:sp>
      <p:sp>
        <p:nvSpPr>
          <p:cNvPr id="41" name="Rectangle 40"/>
          <p:cNvSpPr/>
          <p:nvPr/>
        </p:nvSpPr>
        <p:spPr bwMode="auto">
          <a:xfrm>
            <a:off x="1766440" y="4811093"/>
            <a:ext cx="873779" cy="324394"/>
          </a:xfrm>
          <a:prstGeom prst="rect">
            <a:avLst/>
          </a:prstGeom>
          <a:noFill/>
          <a:ln w="190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p:cNvSpPr/>
          <p:nvPr/>
        </p:nvSpPr>
        <p:spPr bwMode="auto">
          <a:xfrm>
            <a:off x="6741744" y="12874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TextBox 42"/>
          <p:cNvSpPr txBox="1"/>
          <p:nvPr/>
        </p:nvSpPr>
        <p:spPr>
          <a:xfrm>
            <a:off x="9847594" y="2237823"/>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demo</a:t>
            </a:r>
          </a:p>
        </p:txBody>
      </p:sp>
      <p:sp>
        <p:nvSpPr>
          <p:cNvPr id="45" name="Rectangle 44"/>
          <p:cNvSpPr/>
          <p:nvPr/>
        </p:nvSpPr>
        <p:spPr bwMode="auto">
          <a:xfrm>
            <a:off x="6897533" y="14446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TextBox 45"/>
          <p:cNvSpPr txBox="1"/>
          <p:nvPr/>
        </p:nvSpPr>
        <p:spPr>
          <a:xfrm>
            <a:off x="8735011" y="204285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devshare</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9" name="Picture 3" descr="\\MAGNUM\Projects\Microsoft\Cloud Power FY12\Design\ICONS_PNG\Document.png"/>
          <p:cNvPicPr>
            <a:picLocks noChangeAspect="1" noChangeArrowheads="1"/>
          </p:cNvPicPr>
          <p:nvPr/>
        </p:nvPicPr>
        <p:blipFill>
          <a:blip r:embed="rId4" cstate="print">
            <a:lum bright="100000"/>
          </a:blip>
          <a:stretch>
            <a:fillRect/>
          </a:stretch>
        </p:blipFill>
        <p:spPr bwMode="auto">
          <a:xfrm>
            <a:off x="6982251" y="1525152"/>
            <a:ext cx="738187" cy="738187"/>
          </a:xfrm>
          <a:prstGeom prst="rect">
            <a:avLst/>
          </a:prstGeom>
          <a:noFill/>
        </p:spPr>
      </p:pic>
      <p:pic>
        <p:nvPicPr>
          <p:cNvPr id="50" name="Picture 3" descr="\\MAGNUM\Projects\Microsoft\Cloud Power FY12\Design\ICONS_PNG\Document.png"/>
          <p:cNvPicPr>
            <a:picLocks noChangeAspect="1" noChangeArrowheads="1"/>
          </p:cNvPicPr>
          <p:nvPr/>
        </p:nvPicPr>
        <p:blipFill>
          <a:blip r:embed="rId4" cstate="print">
            <a:lum bright="100000"/>
          </a:blip>
          <a:stretch>
            <a:fillRect/>
          </a:stretch>
        </p:blipFill>
        <p:spPr bwMode="auto">
          <a:xfrm>
            <a:off x="7680116" y="1525151"/>
            <a:ext cx="738187" cy="738187"/>
          </a:xfrm>
          <a:prstGeom prst="rect">
            <a:avLst/>
          </a:prstGeom>
          <a:noFill/>
        </p:spPr>
      </p:pic>
      <p:pic>
        <p:nvPicPr>
          <p:cNvPr id="51" name="Picture 3" descr="\\MAGNUM\Projects\Microsoft\Cloud Power FY12\Design\ICONS_PNG\Document.png"/>
          <p:cNvPicPr>
            <a:picLocks noChangeAspect="1" noChangeArrowheads="1"/>
          </p:cNvPicPr>
          <p:nvPr/>
        </p:nvPicPr>
        <p:blipFill>
          <a:blip r:embed="rId4" cstate="print">
            <a:lum bright="100000"/>
          </a:blip>
          <a:stretch>
            <a:fillRect/>
          </a:stretch>
        </p:blipFill>
        <p:spPr bwMode="auto">
          <a:xfrm>
            <a:off x="8380035" y="1524094"/>
            <a:ext cx="738187" cy="738187"/>
          </a:xfrm>
          <a:prstGeom prst="rect">
            <a:avLst/>
          </a:prstGeom>
          <a:noFill/>
        </p:spPr>
      </p:pic>
      <p:sp>
        <p:nvSpPr>
          <p:cNvPr id="52" name="Rectangle 51"/>
          <p:cNvSpPr/>
          <p:nvPr/>
        </p:nvSpPr>
        <p:spPr bwMode="auto">
          <a:xfrm>
            <a:off x="6813977" y="3423443"/>
            <a:ext cx="1439122" cy="10337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TextBox 52"/>
          <p:cNvSpPr txBox="1"/>
          <p:nvPr/>
        </p:nvSpPr>
        <p:spPr>
          <a:xfrm>
            <a:off x="6864141" y="3978768"/>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VM</a:t>
            </a:r>
          </a:p>
        </p:txBody>
      </p:sp>
      <p:cxnSp>
        <p:nvCxnSpPr>
          <p:cNvPr id="55" name="Straight Arrow Connector 54"/>
          <p:cNvCxnSpPr/>
          <p:nvPr/>
        </p:nvCxnSpPr>
        <p:spPr>
          <a:xfrm flipV="1">
            <a:off x="7720438" y="2511424"/>
            <a:ext cx="0" cy="83581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8790467" y="3419475"/>
            <a:ext cx="2057400" cy="10337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p:cNvSpPr txBox="1"/>
          <p:nvPr/>
        </p:nvSpPr>
        <p:spPr>
          <a:xfrm>
            <a:off x="8932534" y="4005292"/>
            <a:ext cx="2139963"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Public or Azure</a:t>
            </a:r>
          </a:p>
        </p:txBody>
      </p:sp>
      <p:cxnSp>
        <p:nvCxnSpPr>
          <p:cNvPr id="58" name="Straight Arrow Connector 57"/>
          <p:cNvCxnSpPr/>
          <p:nvPr/>
        </p:nvCxnSpPr>
        <p:spPr>
          <a:xfrm flipV="1">
            <a:off x="9400067" y="2511424"/>
            <a:ext cx="0" cy="83581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400067" y="2728118"/>
            <a:ext cx="1590526"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REST</a:t>
            </a:r>
          </a:p>
        </p:txBody>
      </p:sp>
      <p:sp>
        <p:nvSpPr>
          <p:cNvPr id="60" name="TextBox 59"/>
          <p:cNvSpPr txBox="1"/>
          <p:nvPr/>
        </p:nvSpPr>
        <p:spPr>
          <a:xfrm>
            <a:off x="7650696" y="2676678"/>
            <a:ext cx="10668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SMB</a:t>
            </a:r>
          </a:p>
        </p:txBody>
      </p:sp>
      <p:sp>
        <p:nvSpPr>
          <p:cNvPr id="61" name="Rectangle 60"/>
          <p:cNvSpPr/>
          <p:nvPr/>
        </p:nvSpPr>
        <p:spPr bwMode="auto">
          <a:xfrm>
            <a:off x="807817" y="2898598"/>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TextBox 61"/>
          <p:cNvSpPr txBox="1"/>
          <p:nvPr/>
        </p:nvSpPr>
        <p:spPr>
          <a:xfrm>
            <a:off x="3761267" y="2837276"/>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SAS TOKEN</a:t>
            </a:r>
          </a:p>
        </p:txBody>
      </p:sp>
      <p:sp>
        <p:nvSpPr>
          <p:cNvPr id="67" name="TextBox 66"/>
          <p:cNvSpPr txBox="1"/>
          <p:nvPr/>
        </p:nvSpPr>
        <p:spPr>
          <a:xfrm>
            <a:off x="2931745" y="5346119"/>
            <a:ext cx="2403688"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APPEND BLOB</a:t>
            </a:r>
          </a:p>
        </p:txBody>
      </p:sp>
      <p:grpSp>
        <p:nvGrpSpPr>
          <p:cNvPr id="2" name="Group 1"/>
          <p:cNvGrpSpPr/>
          <p:nvPr/>
        </p:nvGrpSpPr>
        <p:grpSpPr>
          <a:xfrm rot="10800000">
            <a:off x="379762" y="5377433"/>
            <a:ext cx="2438400" cy="544314"/>
            <a:chOff x="474532" y="5679852"/>
            <a:chExt cx="2438400" cy="544314"/>
          </a:xfrm>
        </p:grpSpPr>
        <p:sp>
          <p:nvSpPr>
            <p:cNvPr id="54" name="Rectangle 53"/>
            <p:cNvSpPr/>
            <p:nvPr/>
          </p:nvSpPr>
          <p:spPr bwMode="auto">
            <a:xfrm>
              <a:off x="474532" y="5679852"/>
              <a:ext cx="2438400" cy="544314"/>
            </a:xfrm>
            <a:prstGeom prst="rect">
              <a:avLst/>
            </a:prstGeom>
            <a:solidFill>
              <a:schemeClr val="bg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62"/>
            <p:cNvSpPr/>
            <p:nvPr/>
          </p:nvSpPr>
          <p:spPr bwMode="auto">
            <a:xfrm>
              <a:off x="666554" y="579273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p:cNvSpPr/>
            <p:nvPr/>
          </p:nvSpPr>
          <p:spPr bwMode="auto">
            <a:xfrm>
              <a:off x="931732" y="579273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Rectangle 64"/>
            <p:cNvSpPr/>
            <p:nvPr/>
          </p:nvSpPr>
          <p:spPr bwMode="auto">
            <a:xfrm>
              <a:off x="1236532" y="5792738"/>
              <a:ext cx="314697" cy="31665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Rectangle 65"/>
            <p:cNvSpPr/>
            <p:nvPr/>
          </p:nvSpPr>
          <p:spPr bwMode="auto">
            <a:xfrm>
              <a:off x="1541332" y="5786810"/>
              <a:ext cx="314697" cy="32439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Rectangle 67"/>
            <p:cNvSpPr/>
            <p:nvPr/>
          </p:nvSpPr>
          <p:spPr bwMode="auto">
            <a:xfrm>
              <a:off x="1841183" y="5783997"/>
              <a:ext cx="873779" cy="324394"/>
            </a:xfrm>
            <a:prstGeom prst="rect">
              <a:avLst/>
            </a:prstGeom>
            <a:noFill/>
            <a:ln w="1905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 name="Rectangle 13"/>
          <p:cNvSpPr/>
          <p:nvPr/>
        </p:nvSpPr>
        <p:spPr bwMode="auto">
          <a:xfrm>
            <a:off x="731837" y="6081299"/>
            <a:ext cx="4782030" cy="33586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hlinkClick r:id="rId5"/>
              </a:rPr>
              <a:t>Understanding Block Blobs, Append Blobs and Page Blobs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036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198437" y="295274"/>
            <a:ext cx="12115800" cy="917575"/>
          </a:xfrm>
        </p:spPr>
        <p:txBody>
          <a:bodyPr/>
          <a:lstStyle/>
          <a:p>
            <a:r>
              <a:rPr lang="en-US" dirty="0"/>
              <a:t>Storage</a:t>
            </a:r>
          </a:p>
        </p:txBody>
      </p:sp>
      <p:pic>
        <p:nvPicPr>
          <p:cNvPr id="3" name="Picture 2"/>
          <p:cNvPicPr>
            <a:picLocks noChangeAspect="1"/>
          </p:cNvPicPr>
          <p:nvPr/>
        </p:nvPicPr>
        <p:blipFill>
          <a:blip r:embed="rId3"/>
          <a:stretch>
            <a:fillRect/>
          </a:stretch>
        </p:blipFill>
        <p:spPr>
          <a:xfrm>
            <a:off x="579837" y="1363662"/>
            <a:ext cx="11352999" cy="5167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581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Tables</a:t>
            </a:r>
          </a:p>
        </p:txBody>
      </p:sp>
      <p:sp>
        <p:nvSpPr>
          <p:cNvPr id="7" name="Rectangle 6"/>
          <p:cNvSpPr/>
          <p:nvPr/>
        </p:nvSpPr>
        <p:spPr bwMode="auto">
          <a:xfrm>
            <a:off x="1979962" y="22828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p:cNvSpPr/>
          <p:nvPr/>
        </p:nvSpPr>
        <p:spPr bwMode="auto">
          <a:xfrm>
            <a:off x="1845912" y="21256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TextBox 8"/>
          <p:cNvSpPr txBox="1"/>
          <p:nvPr/>
        </p:nvSpPr>
        <p:spPr>
          <a:xfrm>
            <a:off x="4951762" y="3076023"/>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demo</a:t>
            </a:r>
          </a:p>
        </p:txBody>
      </p:sp>
      <p:sp>
        <p:nvSpPr>
          <p:cNvPr id="10" name="TextBox 9"/>
          <p:cNvSpPr txBox="1"/>
          <p:nvPr/>
        </p:nvSpPr>
        <p:spPr>
          <a:xfrm>
            <a:off x="3817440" y="288105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devtable</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41126" y="2521742"/>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8309" y="2521741"/>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2334" y="2521740"/>
            <a:ext cx="59055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H="1">
            <a:off x="1821326" y="2972846"/>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78254" y="426665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entities</a:t>
            </a:r>
          </a:p>
        </p:txBody>
      </p:sp>
      <p:sp>
        <p:nvSpPr>
          <p:cNvPr id="16" name="TextBox 15"/>
          <p:cNvSpPr txBox="1"/>
          <p:nvPr/>
        </p:nvSpPr>
        <p:spPr>
          <a:xfrm>
            <a:off x="2438610" y="4259713"/>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table</a:t>
            </a:r>
          </a:p>
        </p:txBody>
      </p:sp>
      <p:cxnSp>
        <p:nvCxnSpPr>
          <p:cNvPr id="17" name="Straight Arrow Connector 16"/>
          <p:cNvCxnSpPr/>
          <p:nvPr/>
        </p:nvCxnSpPr>
        <p:spPr>
          <a:xfrm flipH="1">
            <a:off x="2945976" y="3282408"/>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9" idx="0"/>
          </p:cNvCxnSpPr>
          <p:nvPr/>
        </p:nvCxnSpPr>
        <p:spPr>
          <a:xfrm flipH="1">
            <a:off x="4711593" y="3511008"/>
            <a:ext cx="241617"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34471" y="423276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account</a:t>
            </a:r>
          </a:p>
        </p:txBody>
      </p:sp>
      <p:sp>
        <p:nvSpPr>
          <p:cNvPr id="20" name="Rectangle 19"/>
          <p:cNvSpPr/>
          <p:nvPr/>
        </p:nvSpPr>
        <p:spPr bwMode="auto">
          <a:xfrm>
            <a:off x="1821326" y="3745782"/>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TextBox 20"/>
          <p:cNvSpPr txBox="1"/>
          <p:nvPr/>
        </p:nvSpPr>
        <p:spPr>
          <a:xfrm>
            <a:off x="4774776" y="3684460"/>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SAS TOKEN</a:t>
            </a:r>
          </a:p>
        </p:txBody>
      </p:sp>
      <p:cxnSp>
        <p:nvCxnSpPr>
          <p:cNvPr id="22" name="Straight Connector 21"/>
          <p:cNvCxnSpPr/>
          <p:nvPr/>
        </p:nvCxnSpPr>
        <p:spPr>
          <a:xfrm>
            <a:off x="6675437" y="1820862"/>
            <a:ext cx="0" cy="28194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75437" y="3192462"/>
            <a:ext cx="3810000" cy="402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7246937" y="2057682"/>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p:cNvSpPr/>
          <p:nvPr/>
        </p:nvSpPr>
        <p:spPr bwMode="auto">
          <a:xfrm>
            <a:off x="7246937" y="3606190"/>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TextBox 27"/>
          <p:cNvSpPr txBox="1"/>
          <p:nvPr/>
        </p:nvSpPr>
        <p:spPr>
          <a:xfrm>
            <a:off x="7905826" y="2084785"/>
            <a:ext cx="13335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ODATA</a:t>
            </a:r>
          </a:p>
        </p:txBody>
      </p:sp>
      <p:sp>
        <p:nvSpPr>
          <p:cNvPr id="29" name="TextBox 28"/>
          <p:cNvSpPr txBox="1"/>
          <p:nvPr/>
        </p:nvSpPr>
        <p:spPr>
          <a:xfrm>
            <a:off x="7672423" y="3638795"/>
            <a:ext cx="243839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TableClient</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4412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Queues</a:t>
            </a:r>
          </a:p>
        </p:txBody>
      </p:sp>
      <p:sp>
        <p:nvSpPr>
          <p:cNvPr id="3" name="Rectangle 2"/>
          <p:cNvSpPr/>
          <p:nvPr/>
        </p:nvSpPr>
        <p:spPr bwMode="auto">
          <a:xfrm>
            <a:off x="1979962" y="2282824"/>
            <a:ext cx="3048000" cy="990600"/>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1845912" y="2125662"/>
            <a:ext cx="4477449" cy="137636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Box 5"/>
          <p:cNvSpPr txBox="1"/>
          <p:nvPr/>
        </p:nvSpPr>
        <p:spPr>
          <a:xfrm>
            <a:off x="4951762" y="3076023"/>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demo</a:t>
            </a:r>
          </a:p>
        </p:txBody>
      </p:sp>
      <p:sp>
        <p:nvSpPr>
          <p:cNvPr id="7" name="TextBox 6"/>
          <p:cNvSpPr txBox="1"/>
          <p:nvPr/>
        </p:nvSpPr>
        <p:spPr>
          <a:xfrm>
            <a:off x="3699299" y="2881059"/>
            <a:ext cx="1472385"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devqueue</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1" name="Straight Arrow Connector 10"/>
          <p:cNvCxnSpPr/>
          <p:nvPr/>
        </p:nvCxnSpPr>
        <p:spPr>
          <a:xfrm flipH="1">
            <a:off x="1821326" y="2972846"/>
            <a:ext cx="515050" cy="1376362"/>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278254" y="426665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entities</a:t>
            </a:r>
          </a:p>
        </p:txBody>
      </p:sp>
      <p:sp>
        <p:nvSpPr>
          <p:cNvPr id="13" name="TextBox 12"/>
          <p:cNvSpPr txBox="1"/>
          <p:nvPr/>
        </p:nvSpPr>
        <p:spPr>
          <a:xfrm>
            <a:off x="2438610" y="4259713"/>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table</a:t>
            </a:r>
          </a:p>
        </p:txBody>
      </p:sp>
      <p:cxnSp>
        <p:nvCxnSpPr>
          <p:cNvPr id="14" name="Straight Arrow Connector 13"/>
          <p:cNvCxnSpPr/>
          <p:nvPr/>
        </p:nvCxnSpPr>
        <p:spPr>
          <a:xfrm flipH="1">
            <a:off x="2945976" y="3282408"/>
            <a:ext cx="401247" cy="106680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6" idx="0"/>
          </p:cNvCxnSpPr>
          <p:nvPr/>
        </p:nvCxnSpPr>
        <p:spPr>
          <a:xfrm flipH="1">
            <a:off x="4711593" y="3511008"/>
            <a:ext cx="241617" cy="72176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34471" y="4232769"/>
            <a:ext cx="1354244"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account</a:t>
            </a:r>
          </a:p>
        </p:txBody>
      </p:sp>
      <p:sp>
        <p:nvSpPr>
          <p:cNvPr id="17" name="Rectangle 16"/>
          <p:cNvSpPr/>
          <p:nvPr/>
        </p:nvSpPr>
        <p:spPr bwMode="auto">
          <a:xfrm>
            <a:off x="1821326" y="3745782"/>
            <a:ext cx="4477449" cy="38710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extBox 17"/>
          <p:cNvSpPr txBox="1"/>
          <p:nvPr/>
        </p:nvSpPr>
        <p:spPr>
          <a:xfrm>
            <a:off x="4774776" y="3684460"/>
            <a:ext cx="1600200"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SAS TOKEN</a:t>
            </a:r>
          </a:p>
        </p:txBody>
      </p:sp>
      <p:cxnSp>
        <p:nvCxnSpPr>
          <p:cNvPr id="19" name="Straight Connector 18"/>
          <p:cNvCxnSpPr/>
          <p:nvPr/>
        </p:nvCxnSpPr>
        <p:spPr>
          <a:xfrm>
            <a:off x="6675437" y="1820862"/>
            <a:ext cx="0" cy="28194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7150338" y="2874254"/>
            <a:ext cx="2667000" cy="682071"/>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TextBox 23"/>
          <p:cNvSpPr txBox="1"/>
          <p:nvPr/>
        </p:nvSpPr>
        <p:spPr>
          <a:xfrm>
            <a:off x="7575824" y="2906859"/>
            <a:ext cx="2438399"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QueueClient</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5" name="Picture 83"/>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123992" y="2462613"/>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3"/>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19718" y="2469060"/>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3"/>
          <p:cNvPicPr>
            <a:picLocks noChangeAspect="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45432" y="2461469"/>
            <a:ext cx="629235" cy="49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370848" y="5783262"/>
            <a:ext cx="5250220"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Condensed"/>
                <a:ea typeface="+mn-ea"/>
                <a:cs typeface="+mn-cs"/>
                <a:hlinkClick r:id="rId4"/>
              </a:rPr>
              <a:t>Get started with Azure Queue storage using .NET</a:t>
            </a:r>
            <a:endParaRPr kumimoji="0" lang="en-US" sz="1800" b="0" i="0" u="none" strike="noStrike" kern="1200" cap="none" spc="0" normalizeH="0" baseline="0" noProof="0" dirty="0">
              <a:ln>
                <a:noFill/>
              </a:ln>
              <a:solidFill>
                <a:srgbClr val="505050"/>
              </a:solidFill>
              <a:effectLst/>
              <a:uLnTx/>
              <a:uFillTx/>
              <a:latin typeface="Segoe UI Condensed"/>
              <a:ea typeface="+mn-ea"/>
              <a:cs typeface="+mn-cs"/>
            </a:endParaRPr>
          </a:p>
        </p:txBody>
      </p:sp>
    </p:spTree>
    <p:extLst>
      <p:ext uri="{BB962C8B-B14F-4D97-AF65-F5344CB8AC3E}">
        <p14:creationId xmlns:p14="http://schemas.microsoft.com/office/powerpoint/2010/main" val="74536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Rectangle 2"/>
          <p:cNvSpPr/>
          <p:nvPr/>
        </p:nvSpPr>
        <p:spPr bwMode="auto">
          <a:xfrm>
            <a:off x="457200" y="146304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457200" y="224028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457200" y="3017520"/>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p>
        </p:txBody>
      </p:sp>
      <p:sp>
        <p:nvSpPr>
          <p:cNvPr id="20" name="Rectangle 19"/>
          <p:cNvSpPr/>
          <p:nvPr/>
        </p:nvSpPr>
        <p:spPr bwMode="auto">
          <a:xfrm>
            <a:off x="1188720" y="146304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Exam Concepts</a:t>
            </a:r>
          </a:p>
        </p:txBody>
      </p:sp>
      <p:sp>
        <p:nvSpPr>
          <p:cNvPr id="21" name="Rectangle 20"/>
          <p:cNvSpPr/>
          <p:nvPr/>
        </p:nvSpPr>
        <p:spPr bwMode="auto">
          <a:xfrm>
            <a:off x="1188720" y="224028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Exam Topics &amp; Details</a:t>
            </a:r>
          </a:p>
        </p:txBody>
      </p:sp>
      <p:sp>
        <p:nvSpPr>
          <p:cNvPr id="22" name="Rectangle 21"/>
          <p:cNvSpPr/>
          <p:nvPr/>
        </p:nvSpPr>
        <p:spPr bwMode="auto">
          <a:xfrm>
            <a:off x="1188720" y="3017520"/>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Study Strategy</a:t>
            </a:r>
          </a:p>
        </p:txBody>
      </p:sp>
    </p:spTree>
    <p:extLst>
      <p:ext uri="{BB962C8B-B14F-4D97-AF65-F5344CB8AC3E}">
        <p14:creationId xmlns:p14="http://schemas.microsoft.com/office/powerpoint/2010/main" val="2743253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access</a:t>
            </a:r>
          </a:p>
        </p:txBody>
      </p:sp>
      <p:sp>
        <p:nvSpPr>
          <p:cNvPr id="3" name="Text Placeholder 2"/>
          <p:cNvSpPr>
            <a:spLocks noGrp="1"/>
          </p:cNvSpPr>
          <p:nvPr>
            <p:ph type="body" sz="quarter" idx="11"/>
          </p:nvPr>
        </p:nvSpPr>
        <p:spPr>
          <a:xfrm>
            <a:off x="274639" y="1212849"/>
            <a:ext cx="11889564" cy="4124206"/>
          </a:xfrm>
        </p:spPr>
        <p:txBody>
          <a:bodyPr/>
          <a:lstStyle/>
          <a:p>
            <a:pPr fontAlgn="base"/>
            <a:r>
              <a:rPr lang="en-US" dirty="0"/>
              <a:t>Blobs</a:t>
            </a:r>
          </a:p>
          <a:p>
            <a:pPr lvl="1" fontAlgn="base"/>
            <a:r>
              <a:rPr lang="en-US" dirty="0"/>
              <a:t>//[account].blob.core.windows.net/[container]/[ blob]</a:t>
            </a:r>
          </a:p>
          <a:p>
            <a:pPr fontAlgn="base"/>
            <a:r>
              <a:rPr lang="en-US" dirty="0"/>
              <a:t>Files</a:t>
            </a:r>
          </a:p>
          <a:p>
            <a:pPr lvl="1" fontAlgn="base"/>
            <a:r>
              <a:rPr lang="en-US" dirty="0"/>
              <a:t>//[account].file.core.windows.net/[file]</a:t>
            </a:r>
          </a:p>
          <a:p>
            <a:pPr fontAlgn="base"/>
            <a:r>
              <a:rPr lang="en-US" dirty="0"/>
              <a:t>Tables</a:t>
            </a:r>
          </a:p>
          <a:p>
            <a:pPr lvl="1" fontAlgn="base"/>
            <a:r>
              <a:rPr lang="en-US" dirty="0"/>
              <a:t>//[account].table.core.windows.net/[table]([</a:t>
            </a:r>
            <a:r>
              <a:rPr lang="en-US" dirty="0" err="1"/>
              <a:t>paritition</a:t>
            </a:r>
            <a:r>
              <a:rPr lang="en-US" dirty="0"/>
              <a:t> key],[row key])</a:t>
            </a:r>
          </a:p>
          <a:p>
            <a:pPr fontAlgn="base"/>
            <a:r>
              <a:rPr lang="en-US" dirty="0"/>
              <a:t>Queues</a:t>
            </a:r>
          </a:p>
          <a:p>
            <a:pPr lvl="1" fontAlgn="base"/>
            <a:r>
              <a:rPr lang="en-US" dirty="0"/>
              <a:t>//[account].queue.core.windows.net/[queue]</a:t>
            </a:r>
          </a:p>
        </p:txBody>
      </p:sp>
    </p:spTree>
    <p:extLst>
      <p:ext uri="{BB962C8B-B14F-4D97-AF65-F5344CB8AC3E}">
        <p14:creationId xmlns:p14="http://schemas.microsoft.com/office/powerpoint/2010/main" val="15927665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Access control with Shared Access Signature (SAS)</a:t>
            </a:r>
          </a:p>
        </p:txBody>
      </p:sp>
      <p:grpSp>
        <p:nvGrpSpPr>
          <p:cNvPr id="5" name="Group 4"/>
          <p:cNvGrpSpPr/>
          <p:nvPr/>
        </p:nvGrpSpPr>
        <p:grpSpPr>
          <a:xfrm>
            <a:off x="2636837" y="1750616"/>
            <a:ext cx="2286000" cy="1371600"/>
            <a:chOff x="1570037" y="1744662"/>
            <a:chExt cx="2286000" cy="1371600"/>
          </a:xfrm>
        </p:grpSpPr>
        <p:sp>
          <p:nvSpPr>
            <p:cNvPr id="2" name="Rectangle 1"/>
            <p:cNvSpPr/>
            <p:nvPr/>
          </p:nvSpPr>
          <p:spPr bwMode="auto">
            <a:xfrm>
              <a:off x="1570037" y="1744662"/>
              <a:ext cx="22098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extBox 2"/>
            <p:cNvSpPr txBox="1"/>
            <p:nvPr/>
          </p:nvSpPr>
          <p:spPr>
            <a:xfrm>
              <a:off x="1570037" y="2116530"/>
              <a:ext cx="22860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Application</a:t>
              </a:r>
            </a:p>
          </p:txBody>
        </p:sp>
      </p:grpSp>
      <p:grpSp>
        <p:nvGrpSpPr>
          <p:cNvPr id="6" name="Group 5"/>
          <p:cNvGrpSpPr/>
          <p:nvPr/>
        </p:nvGrpSpPr>
        <p:grpSpPr>
          <a:xfrm>
            <a:off x="6980237" y="3268662"/>
            <a:ext cx="2819400" cy="1371600"/>
            <a:chOff x="1570037" y="1744662"/>
            <a:chExt cx="2286000" cy="1371600"/>
          </a:xfrm>
        </p:grpSpPr>
        <p:sp>
          <p:nvSpPr>
            <p:cNvPr id="7" name="Rectangle 6"/>
            <p:cNvSpPr/>
            <p:nvPr/>
          </p:nvSpPr>
          <p:spPr bwMode="auto">
            <a:xfrm>
              <a:off x="1570037" y="1744662"/>
              <a:ext cx="2209800" cy="1371600"/>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extBox 7"/>
            <p:cNvSpPr txBox="1"/>
            <p:nvPr/>
          </p:nvSpPr>
          <p:spPr>
            <a:xfrm>
              <a:off x="1570037" y="2116530"/>
              <a:ext cx="2286000" cy="9602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SAS Token Service</a:t>
              </a:r>
            </a:p>
          </p:txBody>
        </p:sp>
      </p:grpSp>
      <p:pic>
        <p:nvPicPr>
          <p:cNvPr id="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0319" y="4198086"/>
            <a:ext cx="2376487" cy="237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100215" y="6019108"/>
            <a:ext cx="22860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Storage</a:t>
            </a:r>
          </a:p>
        </p:txBody>
      </p:sp>
      <p:cxnSp>
        <p:nvCxnSpPr>
          <p:cNvPr id="12" name="Straight Arrow Connector 11"/>
          <p:cNvCxnSpPr/>
          <p:nvPr/>
        </p:nvCxnSpPr>
        <p:spPr>
          <a:xfrm>
            <a:off x="5075237" y="1897062"/>
            <a:ext cx="1905000" cy="114300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981257" y="3298055"/>
            <a:ext cx="1905000" cy="11136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823156">
            <a:off x="4928181" y="2168156"/>
            <a:ext cx="2819400"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 Request SAS Token</a:t>
            </a:r>
          </a:p>
        </p:txBody>
      </p:sp>
      <p:sp>
        <p:nvSpPr>
          <p:cNvPr id="18" name="TextBox 17"/>
          <p:cNvSpPr txBox="1"/>
          <p:nvPr/>
        </p:nvSpPr>
        <p:spPr>
          <a:xfrm rot="1823156">
            <a:off x="4707569" y="3466163"/>
            <a:ext cx="2819400"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2.Generated SAS Token</a:t>
            </a:r>
          </a:p>
        </p:txBody>
      </p:sp>
      <p:sp>
        <p:nvSpPr>
          <p:cNvPr id="19" name="TextBox 18"/>
          <p:cNvSpPr txBox="1"/>
          <p:nvPr/>
        </p:nvSpPr>
        <p:spPr>
          <a:xfrm rot="2991558">
            <a:off x="3383449" y="3708281"/>
            <a:ext cx="2271079"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3. Storage request with SAS Token.</a:t>
            </a:r>
          </a:p>
        </p:txBody>
      </p:sp>
      <p:cxnSp>
        <p:nvCxnSpPr>
          <p:cNvPr id="21" name="Straight Arrow Connector 20"/>
          <p:cNvCxnSpPr/>
          <p:nvPr/>
        </p:nvCxnSpPr>
        <p:spPr>
          <a:xfrm>
            <a:off x="3372286" y="3336344"/>
            <a:ext cx="1159172" cy="152155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768487" y="3359242"/>
            <a:ext cx="1267849" cy="176111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237089">
            <a:off x="2171544" y="4342261"/>
            <a:ext cx="2271079"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4. Response</a:t>
            </a:r>
          </a:p>
        </p:txBody>
      </p:sp>
    </p:spTree>
    <p:extLst>
      <p:ext uri="{BB962C8B-B14F-4D97-AF65-F5344CB8AC3E}">
        <p14:creationId xmlns:p14="http://schemas.microsoft.com/office/powerpoint/2010/main" val="25973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a:t>
            </a:r>
          </a:p>
        </p:txBody>
      </p:sp>
      <p:cxnSp>
        <p:nvCxnSpPr>
          <p:cNvPr id="3" name="Straight Connector 2"/>
          <p:cNvCxnSpPr/>
          <p:nvPr/>
        </p:nvCxnSpPr>
        <p:spPr>
          <a:xfrm>
            <a:off x="3779837" y="1744662"/>
            <a:ext cx="0" cy="41148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8437" y="1744662"/>
            <a:ext cx="0" cy="41148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0437" y="4945063"/>
            <a:ext cx="19812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BASIC</a:t>
            </a:r>
          </a:p>
        </p:txBody>
      </p:sp>
      <p:sp>
        <p:nvSpPr>
          <p:cNvPr id="7" name="TextBox 6"/>
          <p:cNvSpPr txBox="1"/>
          <p:nvPr/>
        </p:nvSpPr>
        <p:spPr>
          <a:xfrm>
            <a:off x="4922837" y="4962823"/>
            <a:ext cx="19812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STANDARD</a:t>
            </a:r>
          </a:p>
        </p:txBody>
      </p:sp>
      <p:sp>
        <p:nvSpPr>
          <p:cNvPr id="8" name="TextBox 7"/>
          <p:cNvSpPr txBox="1"/>
          <p:nvPr/>
        </p:nvSpPr>
        <p:spPr>
          <a:xfrm>
            <a:off x="8700817" y="4962823"/>
            <a:ext cx="19812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PREMIUM</a:t>
            </a:r>
          </a:p>
        </p:txBody>
      </p:sp>
      <p:pic>
        <p:nvPicPr>
          <p:cNvPr id="9" name="Picture 3"/>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503333" y="1924534"/>
            <a:ext cx="895408" cy="9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27037" y="3192463"/>
            <a:ext cx="3200400" cy="2259080"/>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Small databases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Single active operation</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Dev/Test</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Small scale apps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5 DTU</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1" name="Picture 3"/>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5389531" y="1924534"/>
            <a:ext cx="895408" cy="9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008436" y="3192462"/>
            <a:ext cx="3657599" cy="1932837"/>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Great option for cloud apps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Multiple operations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Workgroup or web apps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 – 100 DTU</a:t>
            </a: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13" name="Picture 3"/>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9351936" y="1924534"/>
            <a:ext cx="895408" cy="944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8199437" y="3192462"/>
            <a:ext cx="3429000" cy="2585323"/>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High transaction volumes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Large number of users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Multiple operations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Mission critical apps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100 – 800 DTU</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5" name="TextBox 14"/>
          <p:cNvSpPr txBox="1"/>
          <p:nvPr/>
        </p:nvSpPr>
        <p:spPr>
          <a:xfrm>
            <a:off x="350837" y="5971686"/>
            <a:ext cx="11506200"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Migration between tiers is possible (Portal, PowerShell or REST API)</a:t>
            </a:r>
          </a:p>
        </p:txBody>
      </p:sp>
      <p:sp>
        <p:nvSpPr>
          <p:cNvPr id="16" name="Rectangle 15"/>
          <p:cNvSpPr/>
          <p:nvPr/>
        </p:nvSpPr>
        <p:spPr bwMode="auto">
          <a:xfrm>
            <a:off x="4503735" y="598858"/>
            <a:ext cx="2667000" cy="33586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hlinkClick r:id="rId4"/>
              </a:rPr>
              <a:t>SQL Database Service Tiers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1736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a:t>
            </a:r>
          </a:p>
        </p:txBody>
      </p:sp>
      <p:sp>
        <p:nvSpPr>
          <p:cNvPr id="16" name="Rectangle 15"/>
          <p:cNvSpPr/>
          <p:nvPr/>
        </p:nvSpPr>
        <p:spPr bwMode="auto">
          <a:xfrm>
            <a:off x="4503735" y="598858"/>
            <a:ext cx="2667000" cy="33586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hlinkClick r:id="rId3"/>
              </a:rPr>
              <a:t>SQL Database Scaling</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 name="Picture 1"/>
          <p:cNvPicPr>
            <a:picLocks noChangeAspect="1"/>
          </p:cNvPicPr>
          <p:nvPr/>
        </p:nvPicPr>
        <p:blipFill>
          <a:blip r:embed="rId4"/>
          <a:stretch>
            <a:fillRect/>
          </a:stretch>
        </p:blipFill>
        <p:spPr>
          <a:xfrm>
            <a:off x="2885671" y="2887662"/>
            <a:ext cx="6667500" cy="3771900"/>
          </a:xfrm>
          <a:prstGeom prst="rect">
            <a:avLst/>
          </a:prstGeom>
        </p:spPr>
      </p:pic>
      <p:sp>
        <p:nvSpPr>
          <p:cNvPr id="17" name="TextBox 16"/>
          <p:cNvSpPr txBox="1"/>
          <p:nvPr/>
        </p:nvSpPr>
        <p:spPr>
          <a:xfrm>
            <a:off x="427037" y="1287462"/>
            <a:ext cx="8534400" cy="15573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Maintains global mapping information about all shards (databases) in a shard set</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Metadata used to route based on </a:t>
            </a:r>
            <a:r>
              <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sharding</a:t>
            </a: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key</a:t>
            </a:r>
          </a:p>
        </p:txBody>
      </p:sp>
    </p:spTree>
    <p:extLst>
      <p:ext uri="{BB962C8B-B14F-4D97-AF65-F5344CB8AC3E}">
        <p14:creationId xmlns:p14="http://schemas.microsoft.com/office/powerpoint/2010/main" val="12033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 Service Encryption (SSE) </a:t>
            </a:r>
          </a:p>
        </p:txBody>
      </p:sp>
      <p:sp>
        <p:nvSpPr>
          <p:cNvPr id="6" name="Text Placeholder 5"/>
          <p:cNvSpPr>
            <a:spLocks noGrp="1"/>
          </p:cNvSpPr>
          <p:nvPr>
            <p:ph type="body" sz="quarter" idx="10"/>
          </p:nvPr>
        </p:nvSpPr>
        <p:spPr>
          <a:xfrm>
            <a:off x="274638" y="1212850"/>
            <a:ext cx="11887200" cy="5343001"/>
          </a:xfrm>
        </p:spPr>
        <p:txBody>
          <a:bodyPr/>
          <a:lstStyle/>
          <a:p>
            <a:r>
              <a:rPr lang="en-US" dirty="0"/>
              <a:t>Features</a:t>
            </a:r>
          </a:p>
          <a:p>
            <a:pPr lvl="1"/>
            <a:r>
              <a:rPr lang="en-US" dirty="0"/>
              <a:t>256 BIT AES Encryption</a:t>
            </a:r>
          </a:p>
          <a:p>
            <a:pPr lvl="1"/>
            <a:r>
              <a:rPr lang="en-US" dirty="0"/>
              <a:t>Block, Page and Append Blobs</a:t>
            </a:r>
          </a:p>
          <a:p>
            <a:pPr lvl="1"/>
            <a:r>
              <a:rPr lang="en-US" dirty="0"/>
              <a:t>General purpose and Blob Storage Accounts</a:t>
            </a:r>
          </a:p>
          <a:p>
            <a:pPr lvl="1"/>
            <a:r>
              <a:rPr lang="en-US" dirty="0"/>
              <a:t>All redundancy levels and all Regions</a:t>
            </a:r>
          </a:p>
          <a:p>
            <a:pPr lvl="1"/>
            <a:r>
              <a:rPr lang="en-US" dirty="0"/>
              <a:t>ARM, no ASM</a:t>
            </a:r>
          </a:p>
          <a:p>
            <a:pPr lvl="1"/>
            <a:endParaRPr lang="en-US" dirty="0"/>
          </a:p>
          <a:p>
            <a:r>
              <a:rPr lang="en-US" dirty="0"/>
              <a:t>Limitations</a:t>
            </a:r>
          </a:p>
          <a:p>
            <a:pPr lvl="1"/>
            <a:r>
              <a:rPr lang="en-US" dirty="0"/>
              <a:t>Classic storage and Classic migrated</a:t>
            </a:r>
          </a:p>
          <a:p>
            <a:pPr lvl="1"/>
            <a:r>
              <a:rPr lang="en-US" dirty="0"/>
              <a:t>Existing Data before turned on</a:t>
            </a:r>
          </a:p>
          <a:p>
            <a:pPr lvl="1"/>
            <a:r>
              <a:rPr lang="en-US" dirty="0"/>
              <a:t>Tables, Queues, and Files data</a:t>
            </a:r>
          </a:p>
          <a:p>
            <a:pPr lvl="1"/>
            <a:endParaRPr lang="en-US" dirty="0"/>
          </a:p>
          <a:p>
            <a:pPr lvl="1"/>
            <a:endParaRPr lang="en-US" sz="1600" dirty="0"/>
          </a:p>
          <a:p>
            <a:pPr lvl="1"/>
            <a:r>
              <a:rPr lang="en-US" sz="1600" dirty="0">
                <a:hlinkClick r:id="rId3"/>
              </a:rPr>
              <a:t>https://docs.microsoft.com/en-us/azure/storage/storage-service-encryption</a:t>
            </a:r>
            <a:r>
              <a:rPr lang="en-US" sz="1600" dirty="0"/>
              <a:t> </a:t>
            </a:r>
          </a:p>
        </p:txBody>
      </p:sp>
      <p:pic>
        <p:nvPicPr>
          <p:cNvPr id="4" name="Picture 3"/>
          <p:cNvPicPr>
            <a:picLocks noChangeAspect="1"/>
          </p:cNvPicPr>
          <p:nvPr/>
        </p:nvPicPr>
        <p:blipFill>
          <a:blip r:embed="rId4"/>
          <a:stretch>
            <a:fillRect/>
          </a:stretch>
        </p:blipFill>
        <p:spPr>
          <a:xfrm>
            <a:off x="5761037" y="2049462"/>
            <a:ext cx="6134645" cy="2971800"/>
          </a:xfrm>
          <a:prstGeom prst="rect">
            <a:avLst/>
          </a:prstGeom>
        </p:spPr>
      </p:pic>
    </p:spTree>
    <p:extLst>
      <p:ext uri="{BB962C8B-B14F-4D97-AF65-F5344CB8AC3E}">
        <p14:creationId xmlns:p14="http://schemas.microsoft.com/office/powerpoint/2010/main" val="138469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
        <p:nvSpPr>
          <p:cNvPr id="3" name="Text Placeholder 2"/>
          <p:cNvSpPr>
            <a:spLocks noGrp="1"/>
          </p:cNvSpPr>
          <p:nvPr>
            <p:ph type="body" sz="quarter" idx="11"/>
          </p:nvPr>
        </p:nvSpPr>
        <p:spPr>
          <a:xfrm>
            <a:off x="274639" y="1212849"/>
            <a:ext cx="11889564" cy="5139869"/>
          </a:xfrm>
        </p:spPr>
        <p:txBody>
          <a:bodyPr/>
          <a:lstStyle/>
          <a:p>
            <a:pPr fontAlgn="base"/>
            <a:r>
              <a:rPr lang="en-US" dirty="0"/>
              <a:t>Index</a:t>
            </a:r>
          </a:p>
          <a:p>
            <a:pPr lvl="1" fontAlgn="base"/>
            <a:r>
              <a:rPr lang="en-US" dirty="0"/>
              <a:t>Persistent store of documents</a:t>
            </a:r>
          </a:p>
          <a:p>
            <a:pPr lvl="1" fontAlgn="base"/>
            <a:endParaRPr lang="en-US" dirty="0"/>
          </a:p>
          <a:p>
            <a:pPr fontAlgn="base"/>
            <a:r>
              <a:rPr lang="en-US" dirty="0"/>
              <a:t>Add data</a:t>
            </a:r>
          </a:p>
          <a:p>
            <a:pPr lvl="1" fontAlgn="base"/>
            <a:r>
              <a:rPr lang="en-US" dirty="0"/>
              <a:t>Push JSON data with .NET SDK or REST API</a:t>
            </a:r>
          </a:p>
          <a:p>
            <a:pPr lvl="1" fontAlgn="base"/>
            <a:r>
              <a:rPr lang="en-US" dirty="0"/>
              <a:t>Pull with </a:t>
            </a:r>
            <a:r>
              <a:rPr lang="en-US" i="1" dirty="0"/>
              <a:t>indexers </a:t>
            </a:r>
            <a:r>
              <a:rPr lang="en-US" dirty="0"/>
              <a:t>supporting Azure storage and .NET SDK or REST API</a:t>
            </a:r>
            <a:endParaRPr lang="en-US" i="1" dirty="0"/>
          </a:p>
          <a:p>
            <a:pPr lvl="1" fontAlgn="base"/>
            <a:endParaRPr lang="en-US" dirty="0"/>
          </a:p>
          <a:p>
            <a:pPr fontAlgn="base"/>
            <a:r>
              <a:rPr lang="en-US" dirty="0"/>
              <a:t>Handle Results</a:t>
            </a:r>
          </a:p>
          <a:p>
            <a:pPr lvl="1" fontAlgn="base"/>
            <a:r>
              <a:rPr lang="en-US" dirty="0"/>
              <a:t>Total hits and page counts</a:t>
            </a:r>
          </a:p>
          <a:p>
            <a:pPr lvl="1" fontAlgn="base"/>
            <a:r>
              <a:rPr lang="en-US" dirty="0"/>
              <a:t>Layout results</a:t>
            </a:r>
          </a:p>
          <a:p>
            <a:pPr lvl="1" fontAlgn="base"/>
            <a:r>
              <a:rPr lang="en-US" dirty="0"/>
              <a:t>Sorting and filtering</a:t>
            </a:r>
          </a:p>
          <a:p>
            <a:pPr lvl="1" fontAlgn="base"/>
            <a:endParaRPr lang="en-US" dirty="0"/>
          </a:p>
        </p:txBody>
      </p:sp>
      <p:pic>
        <p:nvPicPr>
          <p:cNvPr id="4" name="Picture 3"/>
          <p:cNvPicPr>
            <a:picLocks noChangeAspect="1"/>
          </p:cNvPicPr>
          <p:nvPr/>
        </p:nvPicPr>
        <p:blipFill>
          <a:blip r:embed="rId2"/>
          <a:stretch>
            <a:fillRect/>
          </a:stretch>
        </p:blipFill>
        <p:spPr>
          <a:xfrm>
            <a:off x="2408237" y="295274"/>
            <a:ext cx="994371" cy="701293"/>
          </a:xfrm>
          <a:prstGeom prst="rect">
            <a:avLst/>
          </a:prstGeom>
        </p:spPr>
      </p:pic>
      <p:sp>
        <p:nvSpPr>
          <p:cNvPr id="5" name="Rectangle 4"/>
          <p:cNvSpPr/>
          <p:nvPr/>
        </p:nvSpPr>
        <p:spPr>
          <a:xfrm>
            <a:off x="1722437" y="1421666"/>
            <a:ext cx="175881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Create an index</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2523200" y="2738972"/>
            <a:ext cx="2417841"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4"/>
              </a:rPr>
              <a:t>Upload data to search</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3703637" y="4449761"/>
            <a:ext cx="3146246"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5"/>
              </a:rPr>
              <a:t>Search pagination and layout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004390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Redis</a:t>
            </a:r>
            <a:r>
              <a:rPr lang="en-US" dirty="0"/>
              <a:t> Cache</a:t>
            </a:r>
          </a:p>
        </p:txBody>
      </p:sp>
      <p:sp>
        <p:nvSpPr>
          <p:cNvPr id="3" name="Text Placeholder 2"/>
          <p:cNvSpPr>
            <a:spLocks noGrp="1"/>
          </p:cNvSpPr>
          <p:nvPr>
            <p:ph type="body" sz="quarter" idx="11"/>
          </p:nvPr>
        </p:nvSpPr>
        <p:spPr>
          <a:xfrm>
            <a:off x="274639" y="1212849"/>
            <a:ext cx="11889564" cy="4462760"/>
          </a:xfrm>
        </p:spPr>
        <p:txBody>
          <a:bodyPr/>
          <a:lstStyle/>
          <a:p>
            <a:pPr fontAlgn="base"/>
            <a:r>
              <a:rPr lang="en-US" dirty="0"/>
              <a:t>Tiers</a:t>
            </a:r>
          </a:p>
          <a:p>
            <a:pPr lvl="1" fontAlgn="base"/>
            <a:r>
              <a:rPr lang="en-US" dirty="0"/>
              <a:t>Basic, Standard &amp; Premium</a:t>
            </a:r>
          </a:p>
          <a:p>
            <a:pPr lvl="1" fontAlgn="base"/>
            <a:endParaRPr lang="en-US" dirty="0"/>
          </a:p>
          <a:p>
            <a:pPr fontAlgn="base"/>
            <a:r>
              <a:rPr lang="en-US" dirty="0"/>
              <a:t>Concurrency</a:t>
            </a:r>
          </a:p>
          <a:p>
            <a:pPr lvl="1" fontAlgn="base"/>
            <a:r>
              <a:rPr lang="en-US" dirty="0"/>
              <a:t>Optimistic vs pessimistic</a:t>
            </a:r>
            <a:endParaRPr lang="en-US" i="1" dirty="0"/>
          </a:p>
          <a:p>
            <a:pPr lvl="1" fontAlgn="base"/>
            <a:endParaRPr lang="en-US" dirty="0"/>
          </a:p>
          <a:p>
            <a:pPr fontAlgn="base"/>
            <a:r>
              <a:rPr lang="en-US" dirty="0"/>
              <a:t>Distributed app caching</a:t>
            </a:r>
          </a:p>
          <a:p>
            <a:pPr lvl="1" fontAlgn="base"/>
            <a:r>
              <a:rPr lang="en-US" dirty="0"/>
              <a:t>Shared vs Private</a:t>
            </a:r>
          </a:p>
          <a:p>
            <a:pPr lvl="1" fontAlgn="base"/>
            <a:r>
              <a:rPr lang="en-US" dirty="0"/>
              <a:t>Data persistence</a:t>
            </a:r>
          </a:p>
          <a:p>
            <a:pPr lvl="1" fontAlgn="base"/>
            <a:r>
              <a:rPr lang="en-US" dirty="0"/>
              <a:t>Clustering </a:t>
            </a:r>
          </a:p>
        </p:txBody>
      </p:sp>
      <p:sp>
        <p:nvSpPr>
          <p:cNvPr id="5" name="Rectangle 4"/>
          <p:cNvSpPr/>
          <p:nvPr/>
        </p:nvSpPr>
        <p:spPr>
          <a:xfrm>
            <a:off x="1722437" y="1421666"/>
            <a:ext cx="1500732"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Caching tiers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5151437" y="6164262"/>
            <a:ext cx="199926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Caching guidance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4"/>
          <a:stretch>
            <a:fillRect/>
          </a:stretch>
        </p:blipFill>
        <p:spPr>
          <a:xfrm>
            <a:off x="4160837" y="295274"/>
            <a:ext cx="704903" cy="776286"/>
          </a:xfrm>
          <a:prstGeom prst="rect">
            <a:avLst/>
          </a:prstGeom>
        </p:spPr>
      </p:pic>
      <p:sp>
        <p:nvSpPr>
          <p:cNvPr id="9" name="Rectangle 8"/>
          <p:cNvSpPr/>
          <p:nvPr/>
        </p:nvSpPr>
        <p:spPr>
          <a:xfrm>
            <a:off x="2472803" y="4868862"/>
            <a:ext cx="1866024"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5"/>
              </a:rPr>
              <a:t>Data persistence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p:cNvSpPr/>
          <p:nvPr/>
        </p:nvSpPr>
        <p:spPr>
          <a:xfrm>
            <a:off x="1646237" y="5261530"/>
            <a:ext cx="1210396"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6"/>
              </a:rPr>
              <a:t>Clustering</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21215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74638" y="1856194"/>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sp>
        <p:nvSpPr>
          <p:cNvPr id="12" name="Rectangle 11"/>
          <p:cNvSpPr/>
          <p:nvPr/>
        </p:nvSpPr>
        <p:spPr bwMode="auto">
          <a:xfrm>
            <a:off x="324291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Storage</a:t>
            </a:r>
          </a:p>
        </p:txBody>
      </p:sp>
      <p:sp>
        <p:nvSpPr>
          <p:cNvPr id="13" name="Rectangle 12"/>
          <p:cNvSpPr/>
          <p:nvPr/>
        </p:nvSpPr>
        <p:spPr bwMode="auto">
          <a:xfrm>
            <a:off x="6218734" y="1851353"/>
            <a:ext cx="2926080" cy="5486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Web &amp; Mobile</a:t>
            </a:r>
          </a:p>
        </p:txBody>
      </p:sp>
      <p:sp>
        <p:nvSpPr>
          <p:cNvPr id="14" name="Rectangle 13"/>
          <p:cNvSpPr/>
          <p:nvPr/>
        </p:nvSpPr>
        <p:spPr bwMode="auto">
          <a:xfrm>
            <a:off x="9190038" y="1851353"/>
            <a:ext cx="29718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Identity &amp; Networks</a:t>
            </a:r>
          </a:p>
        </p:txBody>
      </p:sp>
      <p:sp>
        <p:nvSpPr>
          <p:cNvPr id="15" name="TextBox 14"/>
          <p:cNvSpPr txBox="1"/>
          <p:nvPr/>
        </p:nvSpPr>
        <p:spPr>
          <a:xfrm>
            <a:off x="274638"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6" name="TextBox 15"/>
          <p:cNvSpPr txBox="1"/>
          <p:nvPr/>
        </p:nvSpPr>
        <p:spPr>
          <a:xfrm>
            <a:off x="3242914"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7" name="TextBox 16"/>
          <p:cNvSpPr txBox="1"/>
          <p:nvPr/>
        </p:nvSpPr>
        <p:spPr>
          <a:xfrm>
            <a:off x="6219229" y="2399972"/>
            <a:ext cx="2926080" cy="3657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8" name="TextBox 17"/>
          <p:cNvSpPr txBox="1"/>
          <p:nvPr/>
        </p:nvSpPr>
        <p:spPr>
          <a:xfrm>
            <a:off x="9190533" y="2399972"/>
            <a:ext cx="297180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pic>
        <p:nvPicPr>
          <p:cNvPr id="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6381" y="3421062"/>
            <a:ext cx="1589598" cy="1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3818122" y="3377938"/>
            <a:ext cx="1775664" cy="1541511"/>
          </a:xfrm>
          <a:prstGeom prst="rect">
            <a:avLst/>
          </a:prstGeom>
        </p:spPr>
      </p:pic>
      <p:pic>
        <p:nvPicPr>
          <p:cNvPr id="21" name="Picture 11"/>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599237" y="3377938"/>
            <a:ext cx="968374" cy="96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7742237" y="3421062"/>
            <a:ext cx="814378" cy="1311287"/>
          </a:xfrm>
          <a:prstGeom prst="rect">
            <a:avLst/>
          </a:prstGeom>
        </p:spPr>
      </p:pic>
      <p:pic>
        <p:nvPicPr>
          <p:cNvPr id="23" name="Picture 3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723437" y="3498772"/>
            <a:ext cx="2057737" cy="12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3754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Rectangle 38"/>
          <p:cNvSpPr/>
          <p:nvPr/>
        </p:nvSpPr>
        <p:spPr>
          <a:xfrm>
            <a:off x="274639" y="1592261"/>
            <a:ext cx="11353798" cy="2728277"/>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p:cNvSpPr/>
          <p:nvPr/>
        </p:nvSpPr>
        <p:spPr>
          <a:xfrm>
            <a:off x="7113625"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2" name="Rectangle 11"/>
          <p:cNvSpPr/>
          <p:nvPr/>
        </p:nvSpPr>
        <p:spPr>
          <a:xfrm>
            <a:off x="4922837"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25" name="Rectangle 24"/>
          <p:cNvSpPr/>
          <p:nvPr/>
        </p:nvSpPr>
        <p:spPr>
          <a:xfrm>
            <a:off x="2697940" y="1897198"/>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4" name="Title 3"/>
          <p:cNvSpPr>
            <a:spLocks noGrp="1"/>
          </p:cNvSpPr>
          <p:nvPr>
            <p:ph type="title"/>
          </p:nvPr>
        </p:nvSpPr>
        <p:spPr>
          <a:xfrm>
            <a:off x="274639" y="295274"/>
            <a:ext cx="11889564" cy="917575"/>
          </a:xfrm>
        </p:spPr>
        <p:txBody>
          <a:bodyPr/>
          <a:lstStyle/>
          <a:p>
            <a:r>
              <a:rPr lang="en-US" dirty="0"/>
              <a:t>Web &amp; Mobile</a:t>
            </a:r>
          </a:p>
        </p:txBody>
      </p:sp>
      <p:sp>
        <p:nvSpPr>
          <p:cNvPr id="14" name="Rectangle 13"/>
          <p:cNvSpPr/>
          <p:nvPr/>
        </p:nvSpPr>
        <p:spPr>
          <a:xfrm>
            <a:off x="2713037" y="4545980"/>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5" name="Rectangle 14"/>
          <p:cNvSpPr/>
          <p:nvPr/>
        </p:nvSpPr>
        <p:spPr>
          <a:xfrm>
            <a:off x="4922837" y="4564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6" name="Rectangle 15"/>
          <p:cNvSpPr/>
          <p:nvPr/>
        </p:nvSpPr>
        <p:spPr>
          <a:xfrm>
            <a:off x="7132637" y="4564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8" name="TextBox 17"/>
          <p:cNvSpPr txBox="1"/>
          <p:nvPr/>
        </p:nvSpPr>
        <p:spPr>
          <a:xfrm>
            <a:off x="2713036" y="3101032"/>
            <a:ext cx="1794819"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Web Apps</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2" name="TextBox 21"/>
          <p:cNvSpPr txBox="1"/>
          <p:nvPr/>
        </p:nvSpPr>
        <p:spPr>
          <a:xfrm>
            <a:off x="7111309" y="5771438"/>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Functions</a:t>
            </a:r>
          </a:p>
        </p:txBody>
      </p:sp>
      <p:sp>
        <p:nvSpPr>
          <p:cNvPr id="24" name="TextBox 23"/>
          <p:cNvSpPr txBox="1"/>
          <p:nvPr/>
        </p:nvSpPr>
        <p:spPr>
          <a:xfrm>
            <a:off x="7113625" y="3101032"/>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API Apps</a:t>
            </a:r>
          </a:p>
        </p:txBody>
      </p:sp>
      <p:sp>
        <p:nvSpPr>
          <p:cNvPr id="29" name="TextBox 28"/>
          <p:cNvSpPr txBox="1"/>
          <p:nvPr/>
        </p:nvSpPr>
        <p:spPr>
          <a:xfrm>
            <a:off x="2713036" y="5771438"/>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API </a:t>
            </a:r>
            <a:r>
              <a:rPr kumimoji="0" lang="en-US" sz="18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Mgmt</a:t>
            </a:r>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1" name="TextBox 30"/>
          <p:cNvSpPr txBox="1"/>
          <p:nvPr/>
        </p:nvSpPr>
        <p:spPr>
          <a:xfrm>
            <a:off x="4896465" y="5771438"/>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Service Fabric</a:t>
            </a:r>
          </a:p>
        </p:txBody>
      </p:sp>
      <p:pic>
        <p:nvPicPr>
          <p:cNvPr id="2" name="Picture 1"/>
          <p:cNvPicPr>
            <a:picLocks noChangeAspect="1"/>
          </p:cNvPicPr>
          <p:nvPr/>
        </p:nvPicPr>
        <p:blipFill>
          <a:blip r:embed="rId3"/>
          <a:stretch>
            <a:fillRect/>
          </a:stretch>
        </p:blipFill>
        <p:spPr>
          <a:xfrm>
            <a:off x="7583838" y="2217600"/>
            <a:ext cx="835380" cy="920129"/>
          </a:xfrm>
          <a:prstGeom prst="rect">
            <a:avLst/>
          </a:prstGeom>
        </p:spPr>
      </p:pic>
      <p:pic>
        <p:nvPicPr>
          <p:cNvPr id="3" name="Picture 2"/>
          <p:cNvPicPr>
            <a:picLocks noChangeAspect="1"/>
          </p:cNvPicPr>
          <p:nvPr/>
        </p:nvPicPr>
        <p:blipFill>
          <a:blip r:embed="rId4"/>
          <a:stretch>
            <a:fillRect/>
          </a:stretch>
        </p:blipFill>
        <p:spPr>
          <a:xfrm>
            <a:off x="7428969" y="4782069"/>
            <a:ext cx="1149219" cy="1072604"/>
          </a:xfrm>
          <a:prstGeom prst="rect">
            <a:avLst/>
          </a:prstGeom>
        </p:spPr>
      </p:pic>
      <p:pic>
        <p:nvPicPr>
          <p:cNvPr id="5" name="Picture 4"/>
          <p:cNvPicPr>
            <a:picLocks noChangeAspect="1"/>
          </p:cNvPicPr>
          <p:nvPr/>
        </p:nvPicPr>
        <p:blipFill>
          <a:blip r:embed="rId5"/>
          <a:stretch>
            <a:fillRect/>
          </a:stretch>
        </p:blipFill>
        <p:spPr>
          <a:xfrm>
            <a:off x="3126331" y="2218152"/>
            <a:ext cx="919025" cy="919025"/>
          </a:xfrm>
          <a:prstGeom prst="rect">
            <a:avLst/>
          </a:prstGeom>
        </p:spPr>
      </p:pic>
      <p:sp>
        <p:nvSpPr>
          <p:cNvPr id="26" name="Rectangle 25"/>
          <p:cNvSpPr/>
          <p:nvPr/>
        </p:nvSpPr>
        <p:spPr>
          <a:xfrm>
            <a:off x="9304413"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27" name="TextBox 26"/>
          <p:cNvSpPr txBox="1"/>
          <p:nvPr/>
        </p:nvSpPr>
        <p:spPr>
          <a:xfrm>
            <a:off x="9304413" y="3101032"/>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Logic Apps</a:t>
            </a:r>
          </a:p>
        </p:txBody>
      </p:sp>
      <p:pic>
        <p:nvPicPr>
          <p:cNvPr id="8" name="Picture 7"/>
          <p:cNvPicPr>
            <a:picLocks noChangeAspect="1"/>
          </p:cNvPicPr>
          <p:nvPr/>
        </p:nvPicPr>
        <p:blipFill>
          <a:blip r:embed="rId6"/>
          <a:stretch>
            <a:fillRect/>
          </a:stretch>
        </p:blipFill>
        <p:spPr>
          <a:xfrm>
            <a:off x="9799637" y="2253468"/>
            <a:ext cx="848393" cy="848393"/>
          </a:xfrm>
          <a:prstGeom prst="rect">
            <a:avLst/>
          </a:prstGeom>
        </p:spPr>
      </p:pic>
      <p:pic>
        <p:nvPicPr>
          <p:cNvPr id="9" name="Picture 8"/>
          <p:cNvPicPr>
            <a:picLocks noChangeAspect="1"/>
          </p:cNvPicPr>
          <p:nvPr/>
        </p:nvPicPr>
        <p:blipFill>
          <a:blip r:embed="rId7"/>
          <a:stretch>
            <a:fillRect/>
          </a:stretch>
        </p:blipFill>
        <p:spPr>
          <a:xfrm>
            <a:off x="5518444" y="2207019"/>
            <a:ext cx="584591" cy="941290"/>
          </a:xfrm>
          <a:prstGeom prst="rect">
            <a:avLst/>
          </a:prstGeom>
        </p:spPr>
      </p:pic>
      <p:sp>
        <p:nvSpPr>
          <p:cNvPr id="37" name="TextBox 36"/>
          <p:cNvSpPr txBox="1"/>
          <p:nvPr/>
        </p:nvSpPr>
        <p:spPr>
          <a:xfrm>
            <a:off x="4877452" y="3101032"/>
            <a:ext cx="1794819"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Mobile Apps</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10" name="Group 9"/>
          <p:cNvGrpSpPr/>
          <p:nvPr/>
        </p:nvGrpSpPr>
        <p:grpSpPr>
          <a:xfrm>
            <a:off x="386882" y="1845391"/>
            <a:ext cx="1855941" cy="1855941"/>
            <a:chOff x="386882" y="1845391"/>
            <a:chExt cx="1855941" cy="1855941"/>
          </a:xfrm>
        </p:grpSpPr>
        <p:pic>
          <p:nvPicPr>
            <p:cNvPr id="6" name="Picture 5"/>
            <p:cNvPicPr>
              <a:picLocks noChangeAspect="1"/>
            </p:cNvPicPr>
            <p:nvPr/>
          </p:nvPicPr>
          <p:blipFill>
            <a:blip r:embed="rId8"/>
            <a:stretch>
              <a:fillRect/>
            </a:stretch>
          </p:blipFill>
          <p:spPr>
            <a:xfrm>
              <a:off x="386882" y="1845391"/>
              <a:ext cx="1855941" cy="1855941"/>
            </a:xfrm>
            <a:prstGeom prst="rect">
              <a:avLst/>
            </a:prstGeom>
          </p:spPr>
        </p:pic>
        <p:pic>
          <p:nvPicPr>
            <p:cNvPr id="30" name="Picture 29"/>
            <p:cNvPicPr>
              <a:picLocks noChangeAspect="1"/>
            </p:cNvPicPr>
            <p:nvPr/>
          </p:nvPicPr>
          <p:blipFill>
            <a:blip r:embed="rId5"/>
            <a:stretch>
              <a:fillRect/>
            </a:stretch>
          </p:blipFill>
          <p:spPr>
            <a:xfrm>
              <a:off x="702524" y="2171867"/>
              <a:ext cx="310667" cy="310667"/>
            </a:xfrm>
            <a:prstGeom prst="rect">
              <a:avLst/>
            </a:prstGeom>
          </p:spPr>
        </p:pic>
        <p:pic>
          <p:nvPicPr>
            <p:cNvPr id="35" name="Picture 34"/>
            <p:cNvPicPr>
              <a:picLocks noChangeAspect="1"/>
            </p:cNvPicPr>
            <p:nvPr/>
          </p:nvPicPr>
          <p:blipFill>
            <a:blip r:embed="rId3"/>
            <a:stretch>
              <a:fillRect/>
            </a:stretch>
          </p:blipFill>
          <p:spPr>
            <a:xfrm>
              <a:off x="713323" y="3127857"/>
              <a:ext cx="318713" cy="351046"/>
            </a:xfrm>
            <a:prstGeom prst="rect">
              <a:avLst/>
            </a:prstGeom>
          </p:spPr>
        </p:pic>
        <p:pic>
          <p:nvPicPr>
            <p:cNvPr id="36" name="Picture 35"/>
            <p:cNvPicPr>
              <a:picLocks noChangeAspect="1"/>
            </p:cNvPicPr>
            <p:nvPr/>
          </p:nvPicPr>
          <p:blipFill>
            <a:blip r:embed="rId6"/>
            <a:stretch>
              <a:fillRect/>
            </a:stretch>
          </p:blipFill>
          <p:spPr>
            <a:xfrm>
              <a:off x="1626890" y="2142049"/>
              <a:ext cx="340485" cy="340485"/>
            </a:xfrm>
            <a:prstGeom prst="rect">
              <a:avLst/>
            </a:prstGeom>
          </p:spPr>
        </p:pic>
        <p:pic>
          <p:nvPicPr>
            <p:cNvPr id="38" name="Picture 37"/>
            <p:cNvPicPr>
              <a:picLocks noChangeAspect="1"/>
            </p:cNvPicPr>
            <p:nvPr/>
          </p:nvPicPr>
          <p:blipFill>
            <a:blip r:embed="rId7"/>
            <a:stretch>
              <a:fillRect/>
            </a:stretch>
          </p:blipFill>
          <p:spPr>
            <a:xfrm>
              <a:off x="1677160" y="3137177"/>
              <a:ext cx="218328" cy="351545"/>
            </a:xfrm>
            <a:prstGeom prst="rect">
              <a:avLst/>
            </a:prstGeom>
          </p:spPr>
        </p:pic>
      </p:grpSp>
      <p:pic>
        <p:nvPicPr>
          <p:cNvPr id="17" name="Picture 16"/>
          <p:cNvPicPr>
            <a:picLocks noChangeAspect="1"/>
          </p:cNvPicPr>
          <p:nvPr/>
        </p:nvPicPr>
        <p:blipFill>
          <a:blip r:embed="rId9"/>
          <a:stretch>
            <a:fillRect/>
          </a:stretch>
        </p:blipFill>
        <p:spPr>
          <a:xfrm>
            <a:off x="3014463" y="4797744"/>
            <a:ext cx="1191963" cy="1041255"/>
          </a:xfrm>
          <a:prstGeom prst="rect">
            <a:avLst/>
          </a:prstGeom>
        </p:spPr>
      </p:pic>
      <p:pic>
        <p:nvPicPr>
          <p:cNvPr id="19" name="Picture 18"/>
          <p:cNvPicPr>
            <a:picLocks noChangeAspect="1"/>
          </p:cNvPicPr>
          <p:nvPr/>
        </p:nvPicPr>
        <p:blipFill>
          <a:blip r:embed="rId10"/>
          <a:stretch>
            <a:fillRect/>
          </a:stretch>
        </p:blipFill>
        <p:spPr>
          <a:xfrm>
            <a:off x="5311686" y="4834154"/>
            <a:ext cx="968435" cy="968435"/>
          </a:xfrm>
          <a:prstGeom prst="rect">
            <a:avLst/>
          </a:prstGeom>
        </p:spPr>
      </p:pic>
      <p:sp>
        <p:nvSpPr>
          <p:cNvPr id="40" name="TextBox 39"/>
          <p:cNvSpPr txBox="1"/>
          <p:nvPr/>
        </p:nvSpPr>
        <p:spPr>
          <a:xfrm>
            <a:off x="445450" y="3775773"/>
            <a:ext cx="1794819"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792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ounded Rectangle 12"/>
          <p:cNvSpPr/>
          <p:nvPr/>
        </p:nvSpPr>
        <p:spPr bwMode="auto">
          <a:xfrm>
            <a:off x="2102970" y="2029243"/>
            <a:ext cx="8175952" cy="3989844"/>
          </a:xfrm>
          <a:prstGeom prst="roundRect">
            <a:avLst>
              <a:gd name="adj" fmla="val 488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l"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6038604" y="3805118"/>
            <a:ext cx="462511" cy="272380"/>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0" rIns="182802" bIns="146240" numCol="1" spcCol="0" rtlCol="0" fromWordArt="0" anchor="t" anchorCtr="0" forceAA="0" compatLnSpc="1">
              <a:prstTxWarp prst="textNoShape">
                <a:avLst/>
              </a:prstTxWarp>
              <a:noAutofit/>
            </a:bodyPr>
            <a:lstStyle/>
            <a:p>
              <a:pPr marL="0" marR="0" lvl="0" indent="0" algn="ctr" defTabSz="9320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0" rIns="182802" bIns="146240" numCol="1" spcCol="0" rtlCol="0" fromWordArt="0" anchor="t" anchorCtr="0" forceAA="0" compatLnSpc="1">
              <a:prstTxWarp prst="textNoShape">
                <a:avLst/>
              </a:prstTxWarp>
              <a:noAutofit/>
            </a:bodyPr>
            <a:lstStyle/>
            <a:p>
              <a:pPr marL="0" marR="0" lvl="0" indent="0" algn="ctr" defTabSz="9320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29164" y="448696"/>
            <a:ext cx="11307522" cy="91718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913969" rtl="0" eaLnBrk="1" fontAlgn="auto" latinLnBrk="0" hangingPunct="1">
              <a:lnSpc>
                <a:spcPct val="100000"/>
              </a:lnSpc>
              <a:spcBef>
                <a:spcPct val="0"/>
              </a:spcBef>
              <a:spcAft>
                <a:spcPts val="600"/>
              </a:spcAft>
              <a:buClrTx/>
              <a:buSzTx/>
              <a:buFontTx/>
              <a:buNone/>
              <a:tabLst/>
              <a:defRPr/>
            </a:pPr>
            <a:r>
              <a:rPr kumimoji="0" lang="en-US" sz="4799"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t>Azure App Service</a:t>
            </a:r>
            <a:br>
              <a:rPr kumimoji="0" lang="en-US" sz="4799" b="0" i="0" u="none" strike="noStrike" kern="1200" cap="none" spc="0" normalizeH="0" baseline="0" noProof="0" dirty="0">
                <a:ln>
                  <a:noFill/>
                </a:ln>
                <a:gradFill>
                  <a:gsLst>
                    <a:gs pos="100000">
                      <a:srgbClr val="D2D2D2"/>
                    </a:gs>
                    <a:gs pos="0">
                      <a:srgbClr val="D2D2D2"/>
                    </a:gs>
                  </a:gsLst>
                  <a:lin ang="5400000" scaled="1"/>
                </a:gradFill>
                <a:effectLst/>
                <a:uLnTx/>
                <a:uFillTx/>
                <a:latin typeface="Segoe UI Light"/>
                <a:ea typeface="+mj-ea"/>
                <a:cs typeface="+mj-cs"/>
              </a:rPr>
            </a:br>
            <a:r>
              <a:rPr kumimoji="0" lang="en-US" sz="3599" b="0" i="0" u="none" strike="noStrike" kern="1200" cap="none" spc="0" normalizeH="0" baseline="0" noProof="0" dirty="0">
                <a:ln>
                  <a:noFill/>
                </a:ln>
                <a:gradFill>
                  <a:gsLst>
                    <a:gs pos="100000">
                      <a:srgbClr val="D2D2D2"/>
                    </a:gs>
                    <a:gs pos="0">
                      <a:srgbClr val="D2D2D2"/>
                    </a:gs>
                  </a:gsLst>
                  <a:lin ang="5400000" scaled="1"/>
                </a:gradFill>
                <a:effectLst/>
                <a:uLnTx/>
                <a:uFillTx/>
                <a:latin typeface="Segoe UI Light"/>
                <a:ea typeface="+mj-ea"/>
                <a:cs typeface="+mj-cs"/>
              </a:rPr>
              <a:t>Build and scale great w</a:t>
            </a:r>
            <a:r>
              <a:rPr kumimoji="0" lang="en-US" sz="3599" b="0" i="0" u="none" strike="noStrike" kern="1200" cap="none" spc="0" normalizeH="0" baseline="0" noProof="0" dirty="0" err="1">
                <a:ln>
                  <a:noFill/>
                </a:ln>
                <a:gradFill>
                  <a:gsLst>
                    <a:gs pos="100000">
                      <a:srgbClr val="D2D2D2"/>
                    </a:gs>
                    <a:gs pos="0">
                      <a:srgbClr val="D2D2D2"/>
                    </a:gs>
                  </a:gsLst>
                  <a:lin ang="5400000" scaled="1"/>
                </a:gradFill>
                <a:effectLst/>
                <a:uLnTx/>
                <a:uFillTx/>
                <a:latin typeface="Segoe UI Light"/>
                <a:ea typeface="+mj-ea"/>
                <a:cs typeface="+mj-cs"/>
              </a:rPr>
              <a:t>eb</a:t>
            </a:r>
            <a:r>
              <a:rPr kumimoji="0" lang="en-US" sz="3599" b="0" i="0" u="none" strike="noStrike" kern="1200" cap="none" spc="0" normalizeH="0" baseline="0" noProof="0" dirty="0">
                <a:ln>
                  <a:noFill/>
                </a:ln>
                <a:gradFill>
                  <a:gsLst>
                    <a:gs pos="100000">
                      <a:srgbClr val="D2D2D2"/>
                    </a:gs>
                    <a:gs pos="0">
                      <a:srgbClr val="D2D2D2"/>
                    </a:gs>
                  </a:gsLst>
                  <a:lin ang="5400000" scaled="1"/>
                </a:gradFill>
                <a:effectLst/>
                <a:uLnTx/>
                <a:uFillTx/>
                <a:latin typeface="Segoe UI Light"/>
                <a:ea typeface="+mj-ea"/>
                <a:cs typeface="+mj-cs"/>
              </a:rPr>
              <a:t> and mobile apps</a:t>
            </a:r>
            <a:endParaRPr kumimoji="0" lang="en-US" sz="1399" b="0" i="0" u="none" strike="noStrike" kern="1200" cap="none" spc="0" normalizeH="0" baseline="0" noProof="0" dirty="0">
              <a:ln>
                <a:noFill/>
              </a:ln>
              <a:gradFill>
                <a:gsLst>
                  <a:gs pos="100000">
                    <a:srgbClr val="D2D2D2"/>
                  </a:gs>
                  <a:gs pos="0">
                    <a:srgbClr val="D2D2D2"/>
                  </a:gs>
                </a:gsLst>
                <a:lin ang="5400000" scaled="1"/>
              </a:gradFill>
              <a:effectLst/>
              <a:uLnTx/>
              <a:uFillTx/>
              <a:latin typeface="Segoe UI Light"/>
              <a:ea typeface="+mj-ea"/>
              <a:cs typeface="+mj-cs"/>
            </a:endParaRPr>
          </a:p>
        </p:txBody>
      </p:sp>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76126" y="2557598"/>
            <a:ext cx="2879967" cy="2869454"/>
          </a:xfrm>
          <a:prstGeom prst="rect">
            <a:avLst/>
          </a:prstGeom>
        </p:spPr>
      </p:pic>
      <p:grpSp>
        <p:nvGrpSpPr>
          <p:cNvPr id="3" name="Group 2"/>
          <p:cNvGrpSpPr/>
          <p:nvPr/>
        </p:nvGrpSpPr>
        <p:grpSpPr>
          <a:xfrm>
            <a:off x="7056201" y="2215875"/>
            <a:ext cx="2588174" cy="3544282"/>
            <a:chOff x="6325445" y="2030785"/>
            <a:chExt cx="2588909" cy="3545288"/>
          </a:xfrm>
        </p:grpSpPr>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86481" cy="3545288"/>
            </a:xfrm>
            <a:prstGeom prst="rect">
              <a:avLst/>
            </a:prstGeom>
            <a:noFill/>
          </p:spPr>
          <p:txBody>
            <a:bodyPr wrap="none" lIns="182829" tIns="146262" rIns="182829" bIns="146262" rtlCol="0">
              <a:spAutoFit/>
            </a:bodyPr>
            <a:lstStyle/>
            <a:p>
              <a:pPr marL="0" marR="0" lvl="0" indent="0" algn="l" defTabSz="932481" rtl="0"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cs typeface="+mn-cs"/>
                </a:rPr>
                <a:t>Web apps</a:t>
              </a:r>
            </a:p>
            <a:p>
              <a:pPr marL="0" marR="0" lvl="0" indent="0" algn="l" defTabSz="932481" rtl="0"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cs typeface="+mn-cs"/>
                </a:rPr>
                <a:t>Mobile apps</a:t>
              </a:r>
            </a:p>
            <a:p>
              <a:pPr marL="0" marR="0" lvl="0" indent="0" algn="l" defTabSz="932481" rtl="0"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cs typeface="+mn-cs"/>
                </a:rPr>
                <a:t>Logic apps</a:t>
              </a:r>
            </a:p>
            <a:p>
              <a:pPr marL="0" marR="0" lvl="0" indent="0" algn="l" defTabSz="932481" rtl="0" eaLnBrk="1" fontAlgn="auto" latinLnBrk="0" hangingPunct="1">
                <a:lnSpc>
                  <a:spcPct val="2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cs typeface="+mn-cs"/>
                </a:rPr>
                <a:t>API apps</a:t>
              </a:r>
            </a:p>
          </p:txBody>
        </p:sp>
      </p:gr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11141" y="2029242"/>
            <a:ext cx="4667783" cy="3988680"/>
          </a:xfrm>
          <a:prstGeom prst="rect">
            <a:avLst/>
          </a:prstGeom>
        </p:spPr>
      </p:pic>
      <p:sp>
        <p:nvSpPr>
          <p:cNvPr id="18" name="TextBox 17"/>
          <p:cNvSpPr txBox="1"/>
          <p:nvPr/>
        </p:nvSpPr>
        <p:spPr>
          <a:xfrm>
            <a:off x="6038605" y="2778114"/>
            <a:ext cx="4390934" cy="2489892"/>
          </a:xfrm>
          <a:prstGeom prst="rect">
            <a:avLst/>
          </a:prstGeom>
          <a:noFill/>
        </p:spPr>
        <p:txBody>
          <a:bodyPr wrap="square" lIns="182829" tIns="146262" rIns="182829" bIns="146262" rtlCol="0" anchor="ctr">
            <a:spAutoFit/>
          </a:bodyPr>
          <a:lstStyle/>
          <a:p>
            <a:pPr marL="0" marR="0" lvl="0" indent="0" algn="l" defTabSz="931602" rtl="0" eaLnBrk="0" fontAlgn="base" latinLnBrk="0" hangingPunct="0">
              <a:lnSpc>
                <a:spcPct val="90000"/>
              </a:lnSpc>
              <a:spcBef>
                <a:spcPct val="0"/>
              </a:spcBef>
              <a:spcAft>
                <a:spcPts val="2400"/>
              </a:spcAft>
              <a:buClrTx/>
              <a:buSzTx/>
              <a:buFontTx/>
              <a:buNone/>
              <a:tabLst/>
              <a:defRPr/>
            </a:pP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Auto-patching and auto-scale</a:t>
            </a:r>
          </a:p>
          <a:p>
            <a:pPr marL="0" marR="0" lvl="0" indent="0" algn="l" defTabSz="931602" rtl="0" eaLnBrk="0" fontAlgn="base" latinLnBrk="0" hangingPunct="0">
              <a:lnSpc>
                <a:spcPct val="90000"/>
              </a:lnSpc>
              <a:spcBef>
                <a:spcPct val="0"/>
              </a:spcBef>
              <a:spcAft>
                <a:spcPts val="2400"/>
              </a:spcAft>
              <a:buClrTx/>
              <a:buSzTx/>
              <a:buFontTx/>
              <a:buNone/>
              <a:tabLst/>
              <a:defRPr/>
            </a:pP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.NET, Java, Node.js, PHP, Python</a:t>
            </a:r>
          </a:p>
          <a:p>
            <a:pPr marL="0" marR="0" lvl="0" indent="0" algn="l" defTabSz="931602" rtl="0" eaLnBrk="0" fontAlgn="base" latinLnBrk="0" hangingPunct="0">
              <a:lnSpc>
                <a:spcPct val="90000"/>
              </a:lnSpc>
              <a:spcBef>
                <a:spcPct val="0"/>
              </a:spcBef>
              <a:spcAft>
                <a:spcPts val="2400"/>
              </a:spcAft>
              <a:buClrTx/>
              <a:buSzTx/>
              <a:buFontTx/>
              <a:buNone/>
              <a:tabLst/>
              <a:defRPr/>
            </a:pP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Integrate with SaaS and on-premises</a:t>
            </a:r>
          </a:p>
          <a:p>
            <a:pPr marL="0" marR="0" lvl="0" indent="0" algn="l" defTabSz="931602" rtl="0" eaLnBrk="0" fontAlgn="base" latinLnBrk="0" hangingPunct="0">
              <a:lnSpc>
                <a:spcPct val="90000"/>
              </a:lnSpc>
              <a:spcBef>
                <a:spcPct val="0"/>
              </a:spcBef>
              <a:spcAft>
                <a:spcPts val="2400"/>
              </a:spcAft>
              <a:buClrTx/>
              <a:buSzTx/>
              <a:buFontTx/>
              <a:buNone/>
              <a:tabLst/>
              <a:defRPr/>
            </a:pP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Continuous integration with VSTS, </a:t>
            </a:r>
            <a:r>
              <a:rPr kumimoji="0" lang="en-US" sz="1836" b="0" i="0" u="none" strike="noStrike" kern="0" cap="none" spc="0" normalizeH="0" baseline="0" noProof="0" dirty="0" err="1">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Github</a:t>
            </a: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836" b="0" i="0" u="none" strike="noStrike" kern="0" cap="none" spc="0" normalizeH="0" baseline="0" noProof="0" dirty="0" err="1">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BitBucket</a:t>
            </a:r>
            <a:r>
              <a:rPr kumimoji="0" lang="en-US" sz="1836" b="0" i="0" u="none" strike="noStrike" kern="0" cap="none" spc="0" normalizeH="0" baseline="0" noProof="0" dirty="0">
                <a:ln>
                  <a:noFill/>
                </a:ln>
                <a:gradFill>
                  <a:gsLst>
                    <a:gs pos="100000">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and more</a:t>
            </a:r>
          </a:p>
        </p:txBody>
      </p:sp>
    </p:spTree>
    <p:extLst>
      <p:ext uri="{BB962C8B-B14F-4D97-AF65-F5344CB8AC3E}">
        <p14:creationId xmlns:p14="http://schemas.microsoft.com/office/powerpoint/2010/main" val="12897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1.91728E-6 -1.69768E-6 L -0.34095 -1.69768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concepts</a:t>
            </a:r>
          </a:p>
        </p:txBody>
      </p:sp>
      <p:sp>
        <p:nvSpPr>
          <p:cNvPr id="3" name="Picture Placeholder 2"/>
          <p:cNvSpPr>
            <a:spLocks noGrp="1"/>
          </p:cNvSpPr>
          <p:nvPr>
            <p:ph type="pic" sz="quarter" idx="10"/>
          </p:nvPr>
        </p:nvSpPr>
        <p:spPr>
          <a:xfrm>
            <a:off x="0" y="-13189"/>
            <a:ext cx="6217920" cy="6995160"/>
          </a:xfrm>
          <a:solidFill>
            <a:srgbClr val="0072C6"/>
          </a:solidFill>
        </p:spPr>
      </p:sp>
      <p:sp>
        <p:nvSpPr>
          <p:cNvPr id="4" name="Text Placeholder 3"/>
          <p:cNvSpPr>
            <a:spLocks noGrp="1"/>
          </p:cNvSpPr>
          <p:nvPr>
            <p:ph type="body" sz="quarter" idx="11"/>
          </p:nvPr>
        </p:nvSpPr>
        <p:spPr>
          <a:xfrm>
            <a:off x="6583680" y="2103120"/>
            <a:ext cx="5486400" cy="2086725"/>
          </a:xfrm>
        </p:spPr>
        <p:txBody>
          <a:bodyPr/>
          <a:lstStyle/>
          <a:p>
            <a:pPr lvl="0">
              <a:spcBef>
                <a:spcPts val="1200"/>
              </a:spcBef>
            </a:pPr>
            <a:r>
              <a:rPr lang="en-US" sz="2800" dirty="0">
                <a:gradFill>
                  <a:gsLst>
                    <a:gs pos="1250">
                      <a:srgbClr val="505050"/>
                    </a:gs>
                    <a:gs pos="100000">
                      <a:srgbClr val="505050"/>
                    </a:gs>
                  </a:gsLst>
                  <a:lin ang="5400000" scaled="0"/>
                </a:gradFill>
                <a:latin typeface="+mj-lt"/>
              </a:rPr>
              <a:t>Basics</a:t>
            </a:r>
          </a:p>
          <a:p>
            <a:pPr lvl="0">
              <a:spcBef>
                <a:spcPts val="1200"/>
              </a:spcBef>
            </a:pPr>
            <a:r>
              <a:rPr lang="en-US" sz="2800" dirty="0">
                <a:gradFill>
                  <a:gsLst>
                    <a:gs pos="1250">
                      <a:srgbClr val="505050"/>
                    </a:gs>
                    <a:gs pos="100000">
                      <a:srgbClr val="505050"/>
                    </a:gs>
                  </a:gsLst>
                  <a:lin ang="5400000" scaled="0"/>
                </a:gradFill>
                <a:latin typeface="+mj-lt"/>
              </a:rPr>
              <a:t>Scoring</a:t>
            </a:r>
          </a:p>
          <a:p>
            <a:pPr lvl="0">
              <a:spcBef>
                <a:spcPts val="1200"/>
              </a:spcBef>
            </a:pPr>
            <a:r>
              <a:rPr lang="en-US" sz="2800" dirty="0">
                <a:gradFill>
                  <a:gsLst>
                    <a:gs pos="1250">
                      <a:srgbClr val="505050"/>
                    </a:gs>
                    <a:gs pos="100000">
                      <a:srgbClr val="505050"/>
                    </a:gs>
                  </a:gsLst>
                  <a:lin ang="5400000" scaled="0"/>
                </a:gradFill>
                <a:latin typeface="+mj-lt"/>
              </a:rPr>
              <a:t>Question Structure</a:t>
            </a:r>
          </a:p>
          <a:p>
            <a:pPr lvl="0">
              <a:spcBef>
                <a:spcPts val="1200"/>
              </a:spcBef>
            </a:pPr>
            <a:endParaRPr lang="en-US" dirty="0">
              <a:gradFill>
                <a:gsLst>
                  <a:gs pos="1250">
                    <a:srgbClr val="505050"/>
                  </a:gs>
                  <a:gs pos="100000">
                    <a:srgbClr val="505050"/>
                  </a:gs>
                </a:gsLst>
                <a:lin ang="5400000" scaled="0"/>
              </a:gradFill>
            </a:endParaRPr>
          </a:p>
        </p:txBody>
      </p:sp>
      <p:grpSp>
        <p:nvGrpSpPr>
          <p:cNvPr id="80" name="Group 79"/>
          <p:cNvGrpSpPr/>
          <p:nvPr/>
        </p:nvGrpSpPr>
        <p:grpSpPr>
          <a:xfrm>
            <a:off x="655637" y="1955845"/>
            <a:ext cx="4178621" cy="3210848"/>
            <a:chOff x="7893050" y="3300413"/>
            <a:chExt cx="733425" cy="563563"/>
          </a:xfrm>
        </p:grpSpPr>
        <p:sp>
          <p:nvSpPr>
            <p:cNvPr id="81" name="Freeform 1574"/>
            <p:cNvSpPr>
              <a:spLocks/>
            </p:cNvSpPr>
            <p:nvPr/>
          </p:nvSpPr>
          <p:spPr bwMode="auto">
            <a:xfrm>
              <a:off x="8586787" y="3594101"/>
              <a:ext cx="36513" cy="117475"/>
            </a:xfrm>
            <a:custGeom>
              <a:avLst/>
              <a:gdLst>
                <a:gd name="T0" fmla="*/ 27 w 47"/>
                <a:gd name="T1" fmla="*/ 0 h 149"/>
                <a:gd name="T2" fmla="*/ 47 w 47"/>
                <a:gd name="T3" fmla="*/ 80 h 149"/>
                <a:gd name="T4" fmla="*/ 35 w 47"/>
                <a:gd name="T5" fmla="*/ 149 h 149"/>
                <a:gd name="T6" fmla="*/ 22 w 47"/>
                <a:gd name="T7" fmla="*/ 145 h 149"/>
                <a:gd name="T8" fmla="*/ 24 w 47"/>
                <a:gd name="T9" fmla="*/ 80 h 149"/>
                <a:gd name="T10" fmla="*/ 0 w 47"/>
                <a:gd name="T11" fmla="*/ 1 h 149"/>
                <a:gd name="T12" fmla="*/ 27 w 47"/>
                <a:gd name="T13" fmla="*/ 0 h 149"/>
              </a:gdLst>
              <a:ahLst/>
              <a:cxnLst>
                <a:cxn ang="0">
                  <a:pos x="T0" y="T1"/>
                </a:cxn>
                <a:cxn ang="0">
                  <a:pos x="T2" y="T3"/>
                </a:cxn>
                <a:cxn ang="0">
                  <a:pos x="T4" y="T5"/>
                </a:cxn>
                <a:cxn ang="0">
                  <a:pos x="T6" y="T7"/>
                </a:cxn>
                <a:cxn ang="0">
                  <a:pos x="T8" y="T9"/>
                </a:cxn>
                <a:cxn ang="0">
                  <a:pos x="T10" y="T11"/>
                </a:cxn>
                <a:cxn ang="0">
                  <a:pos x="T12" y="T13"/>
                </a:cxn>
              </a:cxnLst>
              <a:rect l="0" t="0" r="r" b="b"/>
              <a:pathLst>
                <a:path w="47" h="149">
                  <a:moveTo>
                    <a:pt x="27" y="0"/>
                  </a:moveTo>
                  <a:lnTo>
                    <a:pt x="47" y="80"/>
                  </a:lnTo>
                  <a:lnTo>
                    <a:pt x="35" y="149"/>
                  </a:lnTo>
                  <a:lnTo>
                    <a:pt x="22" y="145"/>
                  </a:lnTo>
                  <a:lnTo>
                    <a:pt x="24" y="80"/>
                  </a:lnTo>
                  <a:lnTo>
                    <a:pt x="0" y="1"/>
                  </a:lnTo>
                  <a:lnTo>
                    <a:pt x="27"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575"/>
            <p:cNvSpPr>
              <a:spLocks/>
            </p:cNvSpPr>
            <p:nvPr/>
          </p:nvSpPr>
          <p:spPr bwMode="auto">
            <a:xfrm>
              <a:off x="8574087" y="3833813"/>
              <a:ext cx="52388" cy="28575"/>
            </a:xfrm>
            <a:custGeom>
              <a:avLst/>
              <a:gdLst>
                <a:gd name="T0" fmla="*/ 0 w 65"/>
                <a:gd name="T1" fmla="*/ 10 h 36"/>
                <a:gd name="T2" fmla="*/ 0 w 65"/>
                <a:gd name="T3" fmla="*/ 36 h 36"/>
                <a:gd name="T4" fmla="*/ 65 w 65"/>
                <a:gd name="T5" fmla="*/ 36 h 36"/>
                <a:gd name="T6" fmla="*/ 65 w 65"/>
                <a:gd name="T7" fmla="*/ 28 h 36"/>
                <a:gd name="T8" fmla="*/ 29 w 65"/>
                <a:gd name="T9" fmla="*/ 16 h 36"/>
                <a:gd name="T10" fmla="*/ 22 w 65"/>
                <a:gd name="T11" fmla="*/ 0 h 36"/>
                <a:gd name="T12" fmla="*/ 0 w 6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0"/>
                  </a:moveTo>
                  <a:lnTo>
                    <a:pt x="0" y="36"/>
                  </a:lnTo>
                  <a:lnTo>
                    <a:pt x="65" y="36"/>
                  </a:lnTo>
                  <a:lnTo>
                    <a:pt x="65" y="28"/>
                  </a:lnTo>
                  <a:lnTo>
                    <a:pt x="29" y="16"/>
                  </a:lnTo>
                  <a:lnTo>
                    <a:pt x="2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576"/>
            <p:cNvSpPr>
              <a:spLocks/>
            </p:cNvSpPr>
            <p:nvPr/>
          </p:nvSpPr>
          <p:spPr bwMode="auto">
            <a:xfrm>
              <a:off x="8515350" y="3833813"/>
              <a:ext cx="34925" cy="28575"/>
            </a:xfrm>
            <a:custGeom>
              <a:avLst/>
              <a:gdLst>
                <a:gd name="T0" fmla="*/ 0 w 45"/>
                <a:gd name="T1" fmla="*/ 10 h 36"/>
                <a:gd name="T2" fmla="*/ 0 w 45"/>
                <a:gd name="T3" fmla="*/ 36 h 36"/>
                <a:gd name="T4" fmla="*/ 45 w 45"/>
                <a:gd name="T5" fmla="*/ 36 h 36"/>
                <a:gd name="T6" fmla="*/ 45 w 45"/>
                <a:gd name="T7" fmla="*/ 28 h 36"/>
                <a:gd name="T8" fmla="*/ 29 w 45"/>
                <a:gd name="T9" fmla="*/ 16 h 36"/>
                <a:gd name="T10" fmla="*/ 24 w 45"/>
                <a:gd name="T11" fmla="*/ 0 h 36"/>
                <a:gd name="T12" fmla="*/ 0 w 45"/>
                <a:gd name="T13" fmla="*/ 10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0" y="10"/>
                  </a:moveTo>
                  <a:lnTo>
                    <a:pt x="0" y="36"/>
                  </a:lnTo>
                  <a:lnTo>
                    <a:pt x="45" y="36"/>
                  </a:lnTo>
                  <a:lnTo>
                    <a:pt x="45" y="28"/>
                  </a:lnTo>
                  <a:lnTo>
                    <a:pt x="29" y="16"/>
                  </a:lnTo>
                  <a:lnTo>
                    <a:pt x="24"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577"/>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578"/>
            <p:cNvSpPr>
              <a:spLocks/>
            </p:cNvSpPr>
            <p:nvPr/>
          </p:nvSpPr>
          <p:spPr bwMode="auto">
            <a:xfrm>
              <a:off x="8474075" y="3363913"/>
              <a:ext cx="93663" cy="65088"/>
            </a:xfrm>
            <a:custGeom>
              <a:avLst/>
              <a:gdLst>
                <a:gd name="T0" fmla="*/ 119 w 119"/>
                <a:gd name="T1" fmla="*/ 83 h 83"/>
                <a:gd name="T2" fmla="*/ 119 w 119"/>
                <a:gd name="T3" fmla="*/ 83 h 83"/>
                <a:gd name="T4" fmla="*/ 117 w 119"/>
                <a:gd name="T5" fmla="*/ 83 h 83"/>
                <a:gd name="T6" fmla="*/ 0 w 119"/>
                <a:gd name="T7" fmla="*/ 83 h 83"/>
                <a:gd name="T8" fmla="*/ 0 w 119"/>
                <a:gd name="T9" fmla="*/ 83 h 83"/>
                <a:gd name="T10" fmla="*/ 0 w 119"/>
                <a:gd name="T11" fmla="*/ 83 h 83"/>
                <a:gd name="T12" fmla="*/ 0 w 119"/>
                <a:gd name="T13" fmla="*/ 0 h 83"/>
                <a:gd name="T14" fmla="*/ 0 w 119"/>
                <a:gd name="T15" fmla="*/ 0 h 83"/>
                <a:gd name="T16" fmla="*/ 0 w 119"/>
                <a:gd name="T17" fmla="*/ 0 h 83"/>
                <a:gd name="T18" fmla="*/ 117 w 119"/>
                <a:gd name="T19" fmla="*/ 0 h 83"/>
                <a:gd name="T20" fmla="*/ 117 w 119"/>
                <a:gd name="T21" fmla="*/ 0 h 83"/>
                <a:gd name="T22" fmla="*/ 119 w 119"/>
                <a:gd name="T23" fmla="*/ 0 h 83"/>
                <a:gd name="T24" fmla="*/ 119 w 119"/>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83">
                  <a:moveTo>
                    <a:pt x="119" y="83"/>
                  </a:moveTo>
                  <a:lnTo>
                    <a:pt x="119" y="83"/>
                  </a:lnTo>
                  <a:lnTo>
                    <a:pt x="117" y="83"/>
                  </a:lnTo>
                  <a:lnTo>
                    <a:pt x="0" y="83"/>
                  </a:lnTo>
                  <a:lnTo>
                    <a:pt x="0" y="83"/>
                  </a:lnTo>
                  <a:lnTo>
                    <a:pt x="0" y="83"/>
                  </a:lnTo>
                  <a:lnTo>
                    <a:pt x="0" y="0"/>
                  </a:lnTo>
                  <a:lnTo>
                    <a:pt x="0" y="0"/>
                  </a:lnTo>
                  <a:lnTo>
                    <a:pt x="0" y="0"/>
                  </a:lnTo>
                  <a:lnTo>
                    <a:pt x="117" y="0"/>
                  </a:lnTo>
                  <a:lnTo>
                    <a:pt x="117" y="0"/>
                  </a:lnTo>
                  <a:lnTo>
                    <a:pt x="119" y="0"/>
                  </a:lnTo>
                  <a:lnTo>
                    <a:pt x="119"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579"/>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580"/>
            <p:cNvSpPr>
              <a:spLocks/>
            </p:cNvSpPr>
            <p:nvPr/>
          </p:nvSpPr>
          <p:spPr bwMode="auto">
            <a:xfrm>
              <a:off x="8478837" y="3370263"/>
              <a:ext cx="82550" cy="53975"/>
            </a:xfrm>
            <a:custGeom>
              <a:avLst/>
              <a:gdLst>
                <a:gd name="T0" fmla="*/ 102 w 102"/>
                <a:gd name="T1" fmla="*/ 67 h 69"/>
                <a:gd name="T2" fmla="*/ 102 w 102"/>
                <a:gd name="T3" fmla="*/ 67 h 69"/>
                <a:gd name="T4" fmla="*/ 100 w 102"/>
                <a:gd name="T5" fmla="*/ 69 h 69"/>
                <a:gd name="T6" fmla="*/ 1 w 102"/>
                <a:gd name="T7" fmla="*/ 69 h 69"/>
                <a:gd name="T8" fmla="*/ 1 w 102"/>
                <a:gd name="T9" fmla="*/ 69 h 69"/>
                <a:gd name="T10" fmla="*/ 0 w 102"/>
                <a:gd name="T11" fmla="*/ 67 h 69"/>
                <a:gd name="T12" fmla="*/ 0 w 102"/>
                <a:gd name="T13" fmla="*/ 2 h 69"/>
                <a:gd name="T14" fmla="*/ 0 w 102"/>
                <a:gd name="T15" fmla="*/ 2 h 69"/>
                <a:gd name="T16" fmla="*/ 1 w 102"/>
                <a:gd name="T17" fmla="*/ 0 h 69"/>
                <a:gd name="T18" fmla="*/ 100 w 102"/>
                <a:gd name="T19" fmla="*/ 0 h 69"/>
                <a:gd name="T20" fmla="*/ 100 w 102"/>
                <a:gd name="T21" fmla="*/ 0 h 69"/>
                <a:gd name="T22" fmla="*/ 102 w 102"/>
                <a:gd name="T23" fmla="*/ 2 h 69"/>
                <a:gd name="T24" fmla="*/ 102 w 102"/>
                <a:gd name="T25"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69">
                  <a:moveTo>
                    <a:pt x="102" y="67"/>
                  </a:moveTo>
                  <a:lnTo>
                    <a:pt x="102" y="67"/>
                  </a:lnTo>
                  <a:lnTo>
                    <a:pt x="100" y="69"/>
                  </a:lnTo>
                  <a:lnTo>
                    <a:pt x="1" y="69"/>
                  </a:lnTo>
                  <a:lnTo>
                    <a:pt x="1" y="69"/>
                  </a:lnTo>
                  <a:lnTo>
                    <a:pt x="0" y="67"/>
                  </a:lnTo>
                  <a:lnTo>
                    <a:pt x="0" y="2"/>
                  </a:lnTo>
                  <a:lnTo>
                    <a:pt x="0" y="2"/>
                  </a:lnTo>
                  <a:lnTo>
                    <a:pt x="1" y="0"/>
                  </a:lnTo>
                  <a:lnTo>
                    <a:pt x="100" y="0"/>
                  </a:lnTo>
                  <a:lnTo>
                    <a:pt x="100" y="0"/>
                  </a:lnTo>
                  <a:lnTo>
                    <a:pt x="102" y="2"/>
                  </a:lnTo>
                  <a:lnTo>
                    <a:pt x="10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8" name="Picture 15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075" y="3363913"/>
              <a:ext cx="127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582"/>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close/>
                </a:path>
              </a:pathLst>
            </a:custGeom>
            <a:solidFill>
              <a:srgbClr val="4DD0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83"/>
            <p:cNvSpPr>
              <a:spLocks/>
            </p:cNvSpPr>
            <p:nvPr/>
          </p:nvSpPr>
          <p:spPr bwMode="auto">
            <a:xfrm>
              <a:off x="8478837" y="3370263"/>
              <a:ext cx="68263" cy="53975"/>
            </a:xfrm>
            <a:custGeom>
              <a:avLst/>
              <a:gdLst>
                <a:gd name="T0" fmla="*/ 86 w 86"/>
                <a:gd name="T1" fmla="*/ 0 h 69"/>
                <a:gd name="T2" fmla="*/ 1 w 86"/>
                <a:gd name="T3" fmla="*/ 0 h 69"/>
                <a:gd name="T4" fmla="*/ 1 w 86"/>
                <a:gd name="T5" fmla="*/ 0 h 69"/>
                <a:gd name="T6" fmla="*/ 1 w 86"/>
                <a:gd name="T7" fmla="*/ 0 h 69"/>
                <a:gd name="T8" fmla="*/ 1 w 86"/>
                <a:gd name="T9" fmla="*/ 0 h 69"/>
                <a:gd name="T10" fmla="*/ 0 w 86"/>
                <a:gd name="T11" fmla="*/ 2 h 69"/>
                <a:gd name="T12" fmla="*/ 0 w 86"/>
                <a:gd name="T13" fmla="*/ 2 h 69"/>
                <a:gd name="T14" fmla="*/ 0 w 86"/>
                <a:gd name="T15" fmla="*/ 2 h 69"/>
                <a:gd name="T16" fmla="*/ 0 w 86"/>
                <a:gd name="T17" fmla="*/ 67 h 69"/>
                <a:gd name="T18" fmla="*/ 0 w 86"/>
                <a:gd name="T19" fmla="*/ 67 h 69"/>
                <a:gd name="T20" fmla="*/ 0 w 86"/>
                <a:gd name="T21" fmla="*/ 67 h 69"/>
                <a:gd name="T22" fmla="*/ 0 w 86"/>
                <a:gd name="T23" fmla="*/ 67 h 69"/>
                <a:gd name="T24" fmla="*/ 1 w 86"/>
                <a:gd name="T25" fmla="*/ 69 h 69"/>
                <a:gd name="T26" fmla="*/ 1 w 86"/>
                <a:gd name="T27" fmla="*/ 69 h 69"/>
                <a:gd name="T28" fmla="*/ 1 w 86"/>
                <a:gd name="T29" fmla="*/ 69 h 69"/>
                <a:gd name="T30" fmla="*/ 21 w 86"/>
                <a:gd name="T31" fmla="*/ 69 h 69"/>
                <a:gd name="T32" fmla="*/ 39 w 86"/>
                <a:gd name="T33" fmla="*/ 51 h 69"/>
                <a:gd name="T34" fmla="*/ 86 w 86"/>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69">
                  <a:moveTo>
                    <a:pt x="86" y="0"/>
                  </a:moveTo>
                  <a:lnTo>
                    <a:pt x="1" y="0"/>
                  </a:lnTo>
                  <a:lnTo>
                    <a:pt x="1" y="0"/>
                  </a:lnTo>
                  <a:lnTo>
                    <a:pt x="1" y="0"/>
                  </a:lnTo>
                  <a:lnTo>
                    <a:pt x="1" y="0"/>
                  </a:lnTo>
                  <a:lnTo>
                    <a:pt x="0" y="2"/>
                  </a:lnTo>
                  <a:lnTo>
                    <a:pt x="0" y="2"/>
                  </a:lnTo>
                  <a:lnTo>
                    <a:pt x="0" y="2"/>
                  </a:lnTo>
                  <a:lnTo>
                    <a:pt x="0" y="67"/>
                  </a:lnTo>
                  <a:lnTo>
                    <a:pt x="0" y="67"/>
                  </a:lnTo>
                  <a:lnTo>
                    <a:pt x="0" y="67"/>
                  </a:lnTo>
                  <a:lnTo>
                    <a:pt x="0" y="67"/>
                  </a:lnTo>
                  <a:lnTo>
                    <a:pt x="1" y="69"/>
                  </a:lnTo>
                  <a:lnTo>
                    <a:pt x="1" y="69"/>
                  </a:lnTo>
                  <a:lnTo>
                    <a:pt x="1" y="69"/>
                  </a:lnTo>
                  <a:lnTo>
                    <a:pt x="21" y="69"/>
                  </a:lnTo>
                  <a:lnTo>
                    <a:pt x="39" y="51"/>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584"/>
            <p:cNvSpPr>
              <a:spLocks noChangeArrowheads="1"/>
            </p:cNvSpPr>
            <p:nvPr/>
          </p:nvSpPr>
          <p:spPr bwMode="auto">
            <a:xfrm>
              <a:off x="8539162" y="3398838"/>
              <a:ext cx="14288" cy="127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585"/>
            <p:cNvSpPr>
              <a:spLocks noChangeArrowheads="1"/>
            </p:cNvSpPr>
            <p:nvPr/>
          </p:nvSpPr>
          <p:spPr bwMode="auto">
            <a:xfrm>
              <a:off x="8539162" y="3384551"/>
              <a:ext cx="14288" cy="1428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586"/>
            <p:cNvSpPr>
              <a:spLocks noChangeArrowheads="1"/>
            </p:cNvSpPr>
            <p:nvPr/>
          </p:nvSpPr>
          <p:spPr bwMode="auto">
            <a:xfrm>
              <a:off x="8526462" y="3398838"/>
              <a:ext cx="12700" cy="127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87"/>
            <p:cNvSpPr>
              <a:spLocks noChangeArrowheads="1"/>
            </p:cNvSpPr>
            <p:nvPr/>
          </p:nvSpPr>
          <p:spPr bwMode="auto">
            <a:xfrm>
              <a:off x="8526462" y="3384551"/>
              <a:ext cx="12700" cy="14288"/>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588"/>
            <p:cNvSpPr>
              <a:spLocks noChangeArrowheads="1"/>
            </p:cNvSpPr>
            <p:nvPr/>
          </p:nvSpPr>
          <p:spPr bwMode="auto">
            <a:xfrm>
              <a:off x="8485187" y="3398838"/>
              <a:ext cx="12700" cy="1270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589"/>
            <p:cNvSpPr>
              <a:spLocks noChangeArrowheads="1"/>
            </p:cNvSpPr>
            <p:nvPr/>
          </p:nvSpPr>
          <p:spPr bwMode="auto">
            <a:xfrm>
              <a:off x="8485187" y="3384551"/>
              <a:ext cx="12700" cy="142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590"/>
            <p:cNvSpPr>
              <a:spLocks noChangeArrowheads="1"/>
            </p:cNvSpPr>
            <p:nvPr/>
          </p:nvSpPr>
          <p:spPr bwMode="auto">
            <a:xfrm>
              <a:off x="8497887" y="3384551"/>
              <a:ext cx="25400"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91"/>
            <p:cNvSpPr>
              <a:spLocks/>
            </p:cNvSpPr>
            <p:nvPr/>
          </p:nvSpPr>
          <p:spPr bwMode="auto">
            <a:xfrm>
              <a:off x="8507412" y="3575051"/>
              <a:ext cx="100013" cy="95250"/>
            </a:xfrm>
            <a:custGeom>
              <a:avLst/>
              <a:gdLst>
                <a:gd name="T0" fmla="*/ 76 w 126"/>
                <a:gd name="T1" fmla="*/ 0 h 121"/>
                <a:gd name="T2" fmla="*/ 4 w 126"/>
                <a:gd name="T3" fmla="*/ 0 h 121"/>
                <a:gd name="T4" fmla="*/ 4 w 126"/>
                <a:gd name="T5" fmla="*/ 0 h 121"/>
                <a:gd name="T6" fmla="*/ 2 w 126"/>
                <a:gd name="T7" fmla="*/ 2 h 121"/>
                <a:gd name="T8" fmla="*/ 0 w 126"/>
                <a:gd name="T9" fmla="*/ 6 h 121"/>
                <a:gd name="T10" fmla="*/ 4 w 126"/>
                <a:gd name="T11" fmla="*/ 15 h 121"/>
                <a:gd name="T12" fmla="*/ 9 w 126"/>
                <a:gd name="T13" fmla="*/ 27 h 121"/>
                <a:gd name="T14" fmla="*/ 9 w 126"/>
                <a:gd name="T15" fmla="*/ 121 h 121"/>
                <a:gd name="T16" fmla="*/ 112 w 126"/>
                <a:gd name="T17" fmla="*/ 121 h 121"/>
                <a:gd name="T18" fmla="*/ 112 w 126"/>
                <a:gd name="T19" fmla="*/ 25 h 121"/>
                <a:gd name="T20" fmla="*/ 126 w 126"/>
                <a:gd name="T21" fmla="*/ 25 h 121"/>
                <a:gd name="T22" fmla="*/ 126 w 126"/>
                <a:gd name="T23" fmla="*/ 18 h 121"/>
                <a:gd name="T24" fmla="*/ 126 w 126"/>
                <a:gd name="T25" fmla="*/ 18 h 121"/>
                <a:gd name="T26" fmla="*/ 125 w 126"/>
                <a:gd name="T27" fmla="*/ 15 h 121"/>
                <a:gd name="T28" fmla="*/ 119 w 126"/>
                <a:gd name="T29" fmla="*/ 11 h 121"/>
                <a:gd name="T30" fmla="*/ 103 w 126"/>
                <a:gd name="T31" fmla="*/ 6 h 121"/>
                <a:gd name="T32" fmla="*/ 87 w 126"/>
                <a:gd name="T33" fmla="*/ 2 h 121"/>
                <a:gd name="T34" fmla="*/ 76 w 126"/>
                <a:gd name="T35" fmla="*/ 0 h 121"/>
                <a:gd name="T36" fmla="*/ 76 w 126"/>
                <a:gd name="T3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1">
                  <a:moveTo>
                    <a:pt x="76" y="0"/>
                  </a:moveTo>
                  <a:lnTo>
                    <a:pt x="4" y="0"/>
                  </a:lnTo>
                  <a:lnTo>
                    <a:pt x="4" y="0"/>
                  </a:lnTo>
                  <a:lnTo>
                    <a:pt x="2" y="2"/>
                  </a:lnTo>
                  <a:lnTo>
                    <a:pt x="0" y="6"/>
                  </a:lnTo>
                  <a:lnTo>
                    <a:pt x="4" y="15"/>
                  </a:lnTo>
                  <a:lnTo>
                    <a:pt x="9" y="27"/>
                  </a:lnTo>
                  <a:lnTo>
                    <a:pt x="9" y="121"/>
                  </a:lnTo>
                  <a:lnTo>
                    <a:pt x="112" y="121"/>
                  </a:lnTo>
                  <a:lnTo>
                    <a:pt x="112" y="25"/>
                  </a:lnTo>
                  <a:lnTo>
                    <a:pt x="126" y="25"/>
                  </a:lnTo>
                  <a:lnTo>
                    <a:pt x="126" y="18"/>
                  </a:lnTo>
                  <a:lnTo>
                    <a:pt x="126" y="18"/>
                  </a:lnTo>
                  <a:lnTo>
                    <a:pt x="125" y="15"/>
                  </a:lnTo>
                  <a:lnTo>
                    <a:pt x="119" y="11"/>
                  </a:lnTo>
                  <a:lnTo>
                    <a:pt x="103" y="6"/>
                  </a:lnTo>
                  <a:lnTo>
                    <a:pt x="87" y="2"/>
                  </a:lnTo>
                  <a:lnTo>
                    <a:pt x="76" y="0"/>
                  </a:lnTo>
                  <a:lnTo>
                    <a:pt x="76"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92"/>
            <p:cNvSpPr>
              <a:spLocks/>
            </p:cNvSpPr>
            <p:nvPr/>
          </p:nvSpPr>
          <p:spPr bwMode="auto">
            <a:xfrm>
              <a:off x="8543925" y="3546476"/>
              <a:ext cx="23813" cy="50800"/>
            </a:xfrm>
            <a:custGeom>
              <a:avLst/>
              <a:gdLst>
                <a:gd name="T0" fmla="*/ 15 w 31"/>
                <a:gd name="T1" fmla="*/ 63 h 63"/>
                <a:gd name="T2" fmla="*/ 31 w 31"/>
                <a:gd name="T3" fmla="*/ 61 h 63"/>
                <a:gd name="T4" fmla="*/ 31 w 31"/>
                <a:gd name="T5" fmla="*/ 0 h 63"/>
                <a:gd name="T6" fmla="*/ 0 w 31"/>
                <a:gd name="T7" fmla="*/ 0 h 63"/>
                <a:gd name="T8" fmla="*/ 0 w 31"/>
                <a:gd name="T9" fmla="*/ 63 h 63"/>
                <a:gd name="T10" fmla="*/ 15 w 31"/>
                <a:gd name="T11" fmla="*/ 63 h 63"/>
              </a:gdLst>
              <a:ahLst/>
              <a:cxnLst>
                <a:cxn ang="0">
                  <a:pos x="T0" y="T1"/>
                </a:cxn>
                <a:cxn ang="0">
                  <a:pos x="T2" y="T3"/>
                </a:cxn>
                <a:cxn ang="0">
                  <a:pos x="T4" y="T5"/>
                </a:cxn>
                <a:cxn ang="0">
                  <a:pos x="T6" y="T7"/>
                </a:cxn>
                <a:cxn ang="0">
                  <a:pos x="T8" y="T9"/>
                </a:cxn>
                <a:cxn ang="0">
                  <a:pos x="T10" y="T11"/>
                </a:cxn>
              </a:cxnLst>
              <a:rect l="0" t="0" r="r" b="b"/>
              <a:pathLst>
                <a:path w="31" h="63">
                  <a:moveTo>
                    <a:pt x="15" y="63"/>
                  </a:moveTo>
                  <a:lnTo>
                    <a:pt x="31" y="61"/>
                  </a:lnTo>
                  <a:lnTo>
                    <a:pt x="31" y="0"/>
                  </a:lnTo>
                  <a:lnTo>
                    <a:pt x="0" y="0"/>
                  </a:lnTo>
                  <a:lnTo>
                    <a:pt x="0" y="63"/>
                  </a:lnTo>
                  <a:lnTo>
                    <a:pt x="15" y="63"/>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93"/>
            <p:cNvSpPr>
              <a:spLocks/>
            </p:cNvSpPr>
            <p:nvPr/>
          </p:nvSpPr>
          <p:spPr bwMode="auto">
            <a:xfrm>
              <a:off x="8543925" y="3552826"/>
              <a:ext cx="23813" cy="22225"/>
            </a:xfrm>
            <a:custGeom>
              <a:avLst/>
              <a:gdLst>
                <a:gd name="T0" fmla="*/ 31 w 31"/>
                <a:gd name="T1" fmla="*/ 27 h 29"/>
                <a:gd name="T2" fmla="*/ 31 w 31"/>
                <a:gd name="T3" fmla="*/ 27 h 29"/>
                <a:gd name="T4" fmla="*/ 17 w 31"/>
                <a:gd name="T5" fmla="*/ 29 h 29"/>
                <a:gd name="T6" fmla="*/ 17 w 31"/>
                <a:gd name="T7" fmla="*/ 29 h 29"/>
                <a:gd name="T8" fmla="*/ 8 w 31"/>
                <a:gd name="T9" fmla="*/ 29 h 29"/>
                <a:gd name="T10" fmla="*/ 0 w 31"/>
                <a:gd name="T11" fmla="*/ 27 h 29"/>
                <a:gd name="T12" fmla="*/ 0 w 31"/>
                <a:gd name="T13" fmla="*/ 0 h 29"/>
                <a:gd name="T14" fmla="*/ 31 w 31"/>
                <a:gd name="T15" fmla="*/ 0 h 29"/>
                <a:gd name="T16" fmla="*/ 31 w 31"/>
                <a:gd name="T17"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9">
                  <a:moveTo>
                    <a:pt x="31" y="27"/>
                  </a:moveTo>
                  <a:lnTo>
                    <a:pt x="31" y="27"/>
                  </a:lnTo>
                  <a:lnTo>
                    <a:pt x="17" y="29"/>
                  </a:lnTo>
                  <a:lnTo>
                    <a:pt x="17" y="29"/>
                  </a:lnTo>
                  <a:lnTo>
                    <a:pt x="8" y="29"/>
                  </a:lnTo>
                  <a:lnTo>
                    <a:pt x="0" y="27"/>
                  </a:lnTo>
                  <a:lnTo>
                    <a:pt x="0" y="0"/>
                  </a:lnTo>
                  <a:lnTo>
                    <a:pt x="31" y="0"/>
                  </a:lnTo>
                  <a:lnTo>
                    <a:pt x="31" y="27"/>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94"/>
            <p:cNvSpPr>
              <a:spLocks/>
            </p:cNvSpPr>
            <p:nvPr/>
          </p:nvSpPr>
          <p:spPr bwMode="auto">
            <a:xfrm>
              <a:off x="8515350" y="3689351"/>
              <a:ext cx="84138" cy="152400"/>
            </a:xfrm>
            <a:custGeom>
              <a:avLst/>
              <a:gdLst>
                <a:gd name="T0" fmla="*/ 103 w 107"/>
                <a:gd name="T1" fmla="*/ 0 h 192"/>
                <a:gd name="T2" fmla="*/ 107 w 107"/>
                <a:gd name="T3" fmla="*/ 104 h 192"/>
                <a:gd name="T4" fmla="*/ 103 w 107"/>
                <a:gd name="T5" fmla="*/ 192 h 192"/>
                <a:gd name="T6" fmla="*/ 76 w 107"/>
                <a:gd name="T7" fmla="*/ 192 h 192"/>
                <a:gd name="T8" fmla="*/ 65 w 107"/>
                <a:gd name="T9" fmla="*/ 32 h 192"/>
                <a:gd name="T10" fmla="*/ 38 w 107"/>
                <a:gd name="T11" fmla="*/ 32 h 192"/>
                <a:gd name="T12" fmla="*/ 38 w 107"/>
                <a:gd name="T13" fmla="*/ 104 h 192"/>
                <a:gd name="T14" fmla="*/ 27 w 107"/>
                <a:gd name="T15" fmla="*/ 192 h 192"/>
                <a:gd name="T16" fmla="*/ 0 w 107"/>
                <a:gd name="T17" fmla="*/ 192 h 192"/>
                <a:gd name="T18" fmla="*/ 4 w 107"/>
                <a:gd name="T19" fmla="*/ 104 h 192"/>
                <a:gd name="T20" fmla="*/ 0 w 107"/>
                <a:gd name="T21" fmla="*/ 0 h 192"/>
                <a:gd name="T22" fmla="*/ 103 w 107"/>
                <a:gd name="T2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7" h="192">
                  <a:moveTo>
                    <a:pt x="103" y="0"/>
                  </a:moveTo>
                  <a:lnTo>
                    <a:pt x="107" y="104"/>
                  </a:lnTo>
                  <a:lnTo>
                    <a:pt x="103" y="192"/>
                  </a:lnTo>
                  <a:lnTo>
                    <a:pt x="76" y="192"/>
                  </a:lnTo>
                  <a:lnTo>
                    <a:pt x="65" y="32"/>
                  </a:lnTo>
                  <a:lnTo>
                    <a:pt x="38" y="32"/>
                  </a:lnTo>
                  <a:lnTo>
                    <a:pt x="38" y="104"/>
                  </a:lnTo>
                  <a:lnTo>
                    <a:pt x="27" y="192"/>
                  </a:lnTo>
                  <a:lnTo>
                    <a:pt x="0" y="192"/>
                  </a:lnTo>
                  <a:lnTo>
                    <a:pt x="4" y="104"/>
                  </a:lnTo>
                  <a:lnTo>
                    <a:pt x="0" y="0"/>
                  </a:lnTo>
                  <a:lnTo>
                    <a:pt x="10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95"/>
            <p:cNvSpPr>
              <a:spLocks/>
            </p:cNvSpPr>
            <p:nvPr/>
          </p:nvSpPr>
          <p:spPr bwMode="auto">
            <a:xfrm>
              <a:off x="8550275" y="3557588"/>
              <a:ext cx="11113" cy="4763"/>
            </a:xfrm>
            <a:custGeom>
              <a:avLst/>
              <a:gdLst>
                <a:gd name="T0" fmla="*/ 0 w 13"/>
                <a:gd name="T1" fmla="*/ 5 h 5"/>
                <a:gd name="T2" fmla="*/ 0 w 13"/>
                <a:gd name="T3" fmla="*/ 5 h 5"/>
                <a:gd name="T4" fmla="*/ 2 w 13"/>
                <a:gd name="T5" fmla="*/ 1 h 5"/>
                <a:gd name="T6" fmla="*/ 6 w 13"/>
                <a:gd name="T7" fmla="*/ 0 h 5"/>
                <a:gd name="T8" fmla="*/ 6 w 13"/>
                <a:gd name="T9" fmla="*/ 0 h 5"/>
                <a:gd name="T10" fmla="*/ 11 w 13"/>
                <a:gd name="T11" fmla="*/ 1 h 5"/>
                <a:gd name="T12" fmla="*/ 13 w 13"/>
                <a:gd name="T13" fmla="*/ 5 h 5"/>
                <a:gd name="T14" fmla="*/ 0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0" y="5"/>
                  </a:moveTo>
                  <a:lnTo>
                    <a:pt x="0" y="5"/>
                  </a:lnTo>
                  <a:lnTo>
                    <a:pt x="2" y="1"/>
                  </a:lnTo>
                  <a:lnTo>
                    <a:pt x="6" y="0"/>
                  </a:lnTo>
                  <a:lnTo>
                    <a:pt x="6" y="0"/>
                  </a:lnTo>
                  <a:lnTo>
                    <a:pt x="11" y="1"/>
                  </a:lnTo>
                  <a:lnTo>
                    <a:pt x="13"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96"/>
            <p:cNvSpPr>
              <a:spLocks/>
            </p:cNvSpPr>
            <p:nvPr/>
          </p:nvSpPr>
          <p:spPr bwMode="auto">
            <a:xfrm>
              <a:off x="8588375" y="3703638"/>
              <a:ext cx="25400" cy="49213"/>
            </a:xfrm>
            <a:custGeom>
              <a:avLst/>
              <a:gdLst>
                <a:gd name="T0" fmla="*/ 22 w 31"/>
                <a:gd name="T1" fmla="*/ 0 h 61"/>
                <a:gd name="T2" fmla="*/ 9 w 31"/>
                <a:gd name="T3" fmla="*/ 16 h 61"/>
                <a:gd name="T4" fmla="*/ 0 w 31"/>
                <a:gd name="T5" fmla="*/ 31 h 61"/>
                <a:gd name="T6" fmla="*/ 4 w 31"/>
                <a:gd name="T7" fmla="*/ 32 h 61"/>
                <a:gd name="T8" fmla="*/ 9 w 31"/>
                <a:gd name="T9" fmla="*/ 27 h 61"/>
                <a:gd name="T10" fmla="*/ 9 w 31"/>
                <a:gd name="T11" fmla="*/ 61 h 61"/>
                <a:gd name="T12" fmla="*/ 14 w 31"/>
                <a:gd name="T13" fmla="*/ 54 h 61"/>
                <a:gd name="T14" fmla="*/ 31 w 31"/>
                <a:gd name="T15" fmla="*/ 11 h 61"/>
                <a:gd name="T16" fmla="*/ 22 w 3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61">
                  <a:moveTo>
                    <a:pt x="22" y="0"/>
                  </a:moveTo>
                  <a:lnTo>
                    <a:pt x="9" y="16"/>
                  </a:lnTo>
                  <a:lnTo>
                    <a:pt x="0" y="31"/>
                  </a:lnTo>
                  <a:lnTo>
                    <a:pt x="4" y="32"/>
                  </a:lnTo>
                  <a:lnTo>
                    <a:pt x="9" y="27"/>
                  </a:lnTo>
                  <a:lnTo>
                    <a:pt x="9" y="61"/>
                  </a:lnTo>
                  <a:lnTo>
                    <a:pt x="14" y="54"/>
                  </a:lnTo>
                  <a:lnTo>
                    <a:pt x="31" y="11"/>
                  </a:lnTo>
                  <a:lnTo>
                    <a:pt x="22" y="0"/>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97"/>
            <p:cNvSpPr>
              <a:spLocks/>
            </p:cNvSpPr>
            <p:nvPr/>
          </p:nvSpPr>
          <p:spPr bwMode="auto">
            <a:xfrm>
              <a:off x="8478837" y="3438526"/>
              <a:ext cx="50800" cy="157163"/>
            </a:xfrm>
            <a:custGeom>
              <a:avLst/>
              <a:gdLst>
                <a:gd name="T0" fmla="*/ 41 w 62"/>
                <a:gd name="T1" fmla="*/ 197 h 197"/>
                <a:gd name="T2" fmla="*/ 0 w 62"/>
                <a:gd name="T3" fmla="*/ 102 h 197"/>
                <a:gd name="T4" fmla="*/ 14 w 62"/>
                <a:gd name="T5" fmla="*/ 0 h 197"/>
                <a:gd name="T6" fmla="*/ 32 w 62"/>
                <a:gd name="T7" fmla="*/ 0 h 197"/>
                <a:gd name="T8" fmla="*/ 25 w 62"/>
                <a:gd name="T9" fmla="*/ 102 h 197"/>
                <a:gd name="T10" fmla="*/ 62 w 62"/>
                <a:gd name="T11" fmla="*/ 181 h 197"/>
                <a:gd name="T12" fmla="*/ 41 w 62"/>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62" h="197">
                  <a:moveTo>
                    <a:pt x="41" y="197"/>
                  </a:moveTo>
                  <a:lnTo>
                    <a:pt x="0" y="102"/>
                  </a:lnTo>
                  <a:lnTo>
                    <a:pt x="14" y="0"/>
                  </a:lnTo>
                  <a:lnTo>
                    <a:pt x="32" y="0"/>
                  </a:lnTo>
                  <a:lnTo>
                    <a:pt x="25" y="102"/>
                  </a:lnTo>
                  <a:lnTo>
                    <a:pt x="62" y="181"/>
                  </a:lnTo>
                  <a:lnTo>
                    <a:pt x="41" y="197"/>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598"/>
            <p:cNvSpPr>
              <a:spLocks/>
            </p:cNvSpPr>
            <p:nvPr/>
          </p:nvSpPr>
          <p:spPr bwMode="auto">
            <a:xfrm>
              <a:off x="8507412" y="3560763"/>
              <a:ext cx="109538" cy="128588"/>
            </a:xfrm>
            <a:custGeom>
              <a:avLst/>
              <a:gdLst>
                <a:gd name="T0" fmla="*/ 9 w 139"/>
                <a:gd name="T1" fmla="*/ 58 h 162"/>
                <a:gd name="T2" fmla="*/ 0 w 139"/>
                <a:gd name="T3" fmla="*/ 36 h 162"/>
                <a:gd name="T4" fmla="*/ 15 w 139"/>
                <a:gd name="T5" fmla="*/ 0 h 162"/>
                <a:gd name="T6" fmla="*/ 27 w 139"/>
                <a:gd name="T7" fmla="*/ 11 h 162"/>
                <a:gd name="T8" fmla="*/ 31 w 139"/>
                <a:gd name="T9" fmla="*/ 18 h 162"/>
                <a:gd name="T10" fmla="*/ 45 w 139"/>
                <a:gd name="T11" fmla="*/ 18 h 162"/>
                <a:gd name="T12" fmla="*/ 45 w 139"/>
                <a:gd name="T13" fmla="*/ 18 h 162"/>
                <a:gd name="T14" fmla="*/ 45 w 139"/>
                <a:gd name="T15" fmla="*/ 25 h 162"/>
                <a:gd name="T16" fmla="*/ 49 w 139"/>
                <a:gd name="T17" fmla="*/ 31 h 162"/>
                <a:gd name="T18" fmla="*/ 54 w 139"/>
                <a:gd name="T19" fmla="*/ 34 h 162"/>
                <a:gd name="T20" fmla="*/ 60 w 139"/>
                <a:gd name="T21" fmla="*/ 34 h 162"/>
                <a:gd name="T22" fmla="*/ 60 w 139"/>
                <a:gd name="T23" fmla="*/ 34 h 162"/>
                <a:gd name="T24" fmla="*/ 67 w 139"/>
                <a:gd name="T25" fmla="*/ 34 h 162"/>
                <a:gd name="T26" fmla="*/ 72 w 139"/>
                <a:gd name="T27" fmla="*/ 31 h 162"/>
                <a:gd name="T28" fmla="*/ 76 w 139"/>
                <a:gd name="T29" fmla="*/ 25 h 162"/>
                <a:gd name="T30" fmla="*/ 76 w 139"/>
                <a:gd name="T31" fmla="*/ 18 h 162"/>
                <a:gd name="T32" fmla="*/ 92 w 139"/>
                <a:gd name="T33" fmla="*/ 18 h 162"/>
                <a:gd name="T34" fmla="*/ 107 w 139"/>
                <a:gd name="T35" fmla="*/ 18 h 162"/>
                <a:gd name="T36" fmla="*/ 107 w 139"/>
                <a:gd name="T37" fmla="*/ 18 h 162"/>
                <a:gd name="T38" fmla="*/ 114 w 139"/>
                <a:gd name="T39" fmla="*/ 20 h 162"/>
                <a:gd name="T40" fmla="*/ 119 w 139"/>
                <a:gd name="T41" fmla="*/ 22 h 162"/>
                <a:gd name="T42" fmla="*/ 123 w 139"/>
                <a:gd name="T43" fmla="*/ 25 h 162"/>
                <a:gd name="T44" fmla="*/ 126 w 139"/>
                <a:gd name="T45" fmla="*/ 29 h 162"/>
                <a:gd name="T46" fmla="*/ 126 w 139"/>
                <a:gd name="T47" fmla="*/ 29 h 162"/>
                <a:gd name="T48" fmla="*/ 134 w 139"/>
                <a:gd name="T49" fmla="*/ 52 h 162"/>
                <a:gd name="T50" fmla="*/ 139 w 139"/>
                <a:gd name="T51" fmla="*/ 74 h 162"/>
                <a:gd name="T52" fmla="*/ 112 w 139"/>
                <a:gd name="T53" fmla="*/ 74 h 162"/>
                <a:gd name="T54" fmla="*/ 112 w 139"/>
                <a:gd name="T55" fmla="*/ 74 h 162"/>
                <a:gd name="T56" fmla="*/ 112 w 139"/>
                <a:gd name="T57" fmla="*/ 162 h 162"/>
                <a:gd name="T58" fmla="*/ 9 w 139"/>
                <a:gd name="T59" fmla="*/ 162 h 162"/>
                <a:gd name="T60" fmla="*/ 9 w 139"/>
                <a:gd name="T61" fmla="*/ 69 h 162"/>
                <a:gd name="T62" fmla="*/ 9 w 139"/>
                <a:gd name="T63" fmla="*/ 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9" h="162">
                  <a:moveTo>
                    <a:pt x="9" y="58"/>
                  </a:moveTo>
                  <a:lnTo>
                    <a:pt x="0" y="36"/>
                  </a:lnTo>
                  <a:lnTo>
                    <a:pt x="15" y="0"/>
                  </a:lnTo>
                  <a:lnTo>
                    <a:pt x="27" y="11"/>
                  </a:lnTo>
                  <a:lnTo>
                    <a:pt x="31" y="18"/>
                  </a:lnTo>
                  <a:lnTo>
                    <a:pt x="45" y="18"/>
                  </a:lnTo>
                  <a:lnTo>
                    <a:pt x="45" y="18"/>
                  </a:lnTo>
                  <a:lnTo>
                    <a:pt x="45" y="25"/>
                  </a:lnTo>
                  <a:lnTo>
                    <a:pt x="49" y="31"/>
                  </a:lnTo>
                  <a:lnTo>
                    <a:pt x="54" y="34"/>
                  </a:lnTo>
                  <a:lnTo>
                    <a:pt x="60" y="34"/>
                  </a:lnTo>
                  <a:lnTo>
                    <a:pt x="60" y="34"/>
                  </a:lnTo>
                  <a:lnTo>
                    <a:pt x="67" y="34"/>
                  </a:lnTo>
                  <a:lnTo>
                    <a:pt x="72" y="31"/>
                  </a:lnTo>
                  <a:lnTo>
                    <a:pt x="76" y="25"/>
                  </a:lnTo>
                  <a:lnTo>
                    <a:pt x="76" y="18"/>
                  </a:lnTo>
                  <a:lnTo>
                    <a:pt x="92" y="18"/>
                  </a:lnTo>
                  <a:lnTo>
                    <a:pt x="107" y="18"/>
                  </a:lnTo>
                  <a:lnTo>
                    <a:pt x="107" y="18"/>
                  </a:lnTo>
                  <a:lnTo>
                    <a:pt x="114" y="20"/>
                  </a:lnTo>
                  <a:lnTo>
                    <a:pt x="119" y="22"/>
                  </a:lnTo>
                  <a:lnTo>
                    <a:pt x="123" y="25"/>
                  </a:lnTo>
                  <a:lnTo>
                    <a:pt x="126" y="29"/>
                  </a:lnTo>
                  <a:lnTo>
                    <a:pt x="126" y="29"/>
                  </a:lnTo>
                  <a:lnTo>
                    <a:pt x="134" y="52"/>
                  </a:lnTo>
                  <a:lnTo>
                    <a:pt x="139" y="74"/>
                  </a:lnTo>
                  <a:lnTo>
                    <a:pt x="112" y="74"/>
                  </a:lnTo>
                  <a:lnTo>
                    <a:pt x="112" y="74"/>
                  </a:lnTo>
                  <a:lnTo>
                    <a:pt x="112" y="162"/>
                  </a:lnTo>
                  <a:lnTo>
                    <a:pt x="9" y="162"/>
                  </a:lnTo>
                  <a:lnTo>
                    <a:pt x="9" y="69"/>
                  </a:lnTo>
                  <a:lnTo>
                    <a:pt x="9" y="5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599"/>
            <p:cNvSpPr>
              <a:spLocks/>
            </p:cNvSpPr>
            <p:nvPr/>
          </p:nvSpPr>
          <p:spPr bwMode="auto">
            <a:xfrm>
              <a:off x="8485187" y="3414713"/>
              <a:ext cx="30163" cy="30163"/>
            </a:xfrm>
            <a:custGeom>
              <a:avLst/>
              <a:gdLst>
                <a:gd name="T0" fmla="*/ 19 w 37"/>
                <a:gd name="T1" fmla="*/ 34 h 38"/>
                <a:gd name="T2" fmla="*/ 27 w 37"/>
                <a:gd name="T3" fmla="*/ 25 h 38"/>
                <a:gd name="T4" fmla="*/ 37 w 37"/>
                <a:gd name="T5" fmla="*/ 0 h 38"/>
                <a:gd name="T6" fmla="*/ 37 w 37"/>
                <a:gd name="T7" fmla="*/ 0 h 38"/>
                <a:gd name="T8" fmla="*/ 37 w 37"/>
                <a:gd name="T9" fmla="*/ 0 h 38"/>
                <a:gd name="T10" fmla="*/ 32 w 37"/>
                <a:gd name="T11" fmla="*/ 0 h 38"/>
                <a:gd name="T12" fmla="*/ 28 w 37"/>
                <a:gd name="T13" fmla="*/ 2 h 38"/>
                <a:gd name="T14" fmla="*/ 25 w 37"/>
                <a:gd name="T15" fmla="*/ 11 h 38"/>
                <a:gd name="T16" fmla="*/ 14 w 37"/>
                <a:gd name="T17" fmla="*/ 18 h 38"/>
                <a:gd name="T18" fmla="*/ 0 w 37"/>
                <a:gd name="T19" fmla="*/ 18 h 38"/>
                <a:gd name="T20" fmla="*/ 9 w 37"/>
                <a:gd name="T21" fmla="*/ 38 h 38"/>
                <a:gd name="T22" fmla="*/ 19 w 37"/>
                <a:gd name="T23"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8">
                  <a:moveTo>
                    <a:pt x="19" y="34"/>
                  </a:moveTo>
                  <a:lnTo>
                    <a:pt x="27" y="25"/>
                  </a:lnTo>
                  <a:lnTo>
                    <a:pt x="37" y="0"/>
                  </a:lnTo>
                  <a:lnTo>
                    <a:pt x="37" y="0"/>
                  </a:lnTo>
                  <a:lnTo>
                    <a:pt x="37" y="0"/>
                  </a:lnTo>
                  <a:lnTo>
                    <a:pt x="32" y="0"/>
                  </a:lnTo>
                  <a:lnTo>
                    <a:pt x="28" y="2"/>
                  </a:lnTo>
                  <a:lnTo>
                    <a:pt x="25" y="11"/>
                  </a:lnTo>
                  <a:lnTo>
                    <a:pt x="14" y="18"/>
                  </a:lnTo>
                  <a:lnTo>
                    <a:pt x="0" y="18"/>
                  </a:lnTo>
                  <a:lnTo>
                    <a:pt x="9" y="38"/>
                  </a:lnTo>
                  <a:lnTo>
                    <a:pt x="19" y="3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00"/>
            <p:cNvSpPr>
              <a:spLocks/>
            </p:cNvSpPr>
            <p:nvPr/>
          </p:nvSpPr>
          <p:spPr bwMode="auto">
            <a:xfrm>
              <a:off x="8574087" y="3494088"/>
              <a:ext cx="20638" cy="28575"/>
            </a:xfrm>
            <a:custGeom>
              <a:avLst/>
              <a:gdLst>
                <a:gd name="T0" fmla="*/ 27 w 27"/>
                <a:gd name="T1" fmla="*/ 34 h 36"/>
                <a:gd name="T2" fmla="*/ 22 w 27"/>
                <a:gd name="T3" fmla="*/ 3 h 36"/>
                <a:gd name="T4" fmla="*/ 0 w 27"/>
                <a:gd name="T5" fmla="*/ 0 h 36"/>
                <a:gd name="T6" fmla="*/ 15 w 27"/>
                <a:gd name="T7" fmla="*/ 36 h 36"/>
                <a:gd name="T8" fmla="*/ 27 w 27"/>
                <a:gd name="T9" fmla="*/ 34 h 36"/>
              </a:gdLst>
              <a:ahLst/>
              <a:cxnLst>
                <a:cxn ang="0">
                  <a:pos x="T0" y="T1"/>
                </a:cxn>
                <a:cxn ang="0">
                  <a:pos x="T2" y="T3"/>
                </a:cxn>
                <a:cxn ang="0">
                  <a:pos x="T4" y="T5"/>
                </a:cxn>
                <a:cxn ang="0">
                  <a:pos x="T6" y="T7"/>
                </a:cxn>
                <a:cxn ang="0">
                  <a:pos x="T8" y="T9"/>
                </a:cxn>
              </a:cxnLst>
              <a:rect l="0" t="0" r="r" b="b"/>
              <a:pathLst>
                <a:path w="27" h="36">
                  <a:moveTo>
                    <a:pt x="27" y="34"/>
                  </a:moveTo>
                  <a:lnTo>
                    <a:pt x="22" y="3"/>
                  </a:lnTo>
                  <a:lnTo>
                    <a:pt x="0" y="0"/>
                  </a:lnTo>
                  <a:lnTo>
                    <a:pt x="15" y="36"/>
                  </a:lnTo>
                  <a:lnTo>
                    <a:pt x="27" y="34"/>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01"/>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602"/>
            <p:cNvSpPr>
              <a:spLocks/>
            </p:cNvSpPr>
            <p:nvPr/>
          </p:nvSpPr>
          <p:spPr bwMode="auto">
            <a:xfrm>
              <a:off x="8507412" y="3521076"/>
              <a:ext cx="95250" cy="12700"/>
            </a:xfrm>
            <a:custGeom>
              <a:avLst/>
              <a:gdLst>
                <a:gd name="T0" fmla="*/ 0 w 121"/>
                <a:gd name="T1" fmla="*/ 9 h 16"/>
                <a:gd name="T2" fmla="*/ 0 w 121"/>
                <a:gd name="T3" fmla="*/ 9 h 16"/>
                <a:gd name="T4" fmla="*/ 0 w 121"/>
                <a:gd name="T5" fmla="*/ 11 h 16"/>
                <a:gd name="T6" fmla="*/ 2 w 121"/>
                <a:gd name="T7" fmla="*/ 14 h 16"/>
                <a:gd name="T8" fmla="*/ 6 w 121"/>
                <a:gd name="T9" fmla="*/ 16 h 16"/>
                <a:gd name="T10" fmla="*/ 8 w 121"/>
                <a:gd name="T11" fmla="*/ 16 h 16"/>
                <a:gd name="T12" fmla="*/ 112 w 121"/>
                <a:gd name="T13" fmla="*/ 16 h 16"/>
                <a:gd name="T14" fmla="*/ 112 w 121"/>
                <a:gd name="T15" fmla="*/ 16 h 16"/>
                <a:gd name="T16" fmla="*/ 116 w 121"/>
                <a:gd name="T17" fmla="*/ 16 h 16"/>
                <a:gd name="T18" fmla="*/ 117 w 121"/>
                <a:gd name="T19" fmla="*/ 14 h 16"/>
                <a:gd name="T20" fmla="*/ 119 w 121"/>
                <a:gd name="T21" fmla="*/ 11 h 16"/>
                <a:gd name="T22" fmla="*/ 121 w 121"/>
                <a:gd name="T23" fmla="*/ 9 h 16"/>
                <a:gd name="T24" fmla="*/ 121 w 121"/>
                <a:gd name="T25" fmla="*/ 9 h 16"/>
                <a:gd name="T26" fmla="*/ 119 w 121"/>
                <a:gd name="T27" fmla="*/ 5 h 16"/>
                <a:gd name="T28" fmla="*/ 117 w 121"/>
                <a:gd name="T29" fmla="*/ 2 h 16"/>
                <a:gd name="T30" fmla="*/ 116 w 121"/>
                <a:gd name="T31" fmla="*/ 0 h 16"/>
                <a:gd name="T32" fmla="*/ 112 w 121"/>
                <a:gd name="T33" fmla="*/ 0 h 16"/>
                <a:gd name="T34" fmla="*/ 8 w 121"/>
                <a:gd name="T35" fmla="*/ 0 h 16"/>
                <a:gd name="T36" fmla="*/ 8 w 121"/>
                <a:gd name="T37" fmla="*/ 0 h 16"/>
                <a:gd name="T38" fmla="*/ 6 w 121"/>
                <a:gd name="T39" fmla="*/ 0 h 16"/>
                <a:gd name="T40" fmla="*/ 2 w 121"/>
                <a:gd name="T41" fmla="*/ 2 h 16"/>
                <a:gd name="T42" fmla="*/ 0 w 121"/>
                <a:gd name="T43" fmla="*/ 5 h 16"/>
                <a:gd name="T44" fmla="*/ 0 w 121"/>
                <a:gd name="T45"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6">
                  <a:moveTo>
                    <a:pt x="0" y="9"/>
                  </a:moveTo>
                  <a:lnTo>
                    <a:pt x="0" y="9"/>
                  </a:lnTo>
                  <a:lnTo>
                    <a:pt x="0" y="11"/>
                  </a:lnTo>
                  <a:lnTo>
                    <a:pt x="2" y="14"/>
                  </a:lnTo>
                  <a:lnTo>
                    <a:pt x="6" y="16"/>
                  </a:lnTo>
                  <a:lnTo>
                    <a:pt x="8" y="16"/>
                  </a:lnTo>
                  <a:lnTo>
                    <a:pt x="112" y="16"/>
                  </a:lnTo>
                  <a:lnTo>
                    <a:pt x="112" y="16"/>
                  </a:lnTo>
                  <a:lnTo>
                    <a:pt x="116" y="16"/>
                  </a:lnTo>
                  <a:lnTo>
                    <a:pt x="117" y="14"/>
                  </a:lnTo>
                  <a:lnTo>
                    <a:pt x="119" y="11"/>
                  </a:lnTo>
                  <a:lnTo>
                    <a:pt x="121" y="9"/>
                  </a:lnTo>
                  <a:lnTo>
                    <a:pt x="121" y="9"/>
                  </a:lnTo>
                  <a:lnTo>
                    <a:pt x="119" y="5"/>
                  </a:lnTo>
                  <a:lnTo>
                    <a:pt x="117" y="2"/>
                  </a:lnTo>
                  <a:lnTo>
                    <a:pt x="116" y="0"/>
                  </a:lnTo>
                  <a:lnTo>
                    <a:pt x="112" y="0"/>
                  </a:lnTo>
                  <a:lnTo>
                    <a:pt x="8" y="0"/>
                  </a:lnTo>
                  <a:lnTo>
                    <a:pt x="8" y="0"/>
                  </a:lnTo>
                  <a:lnTo>
                    <a:pt x="6" y="0"/>
                  </a:lnTo>
                  <a:lnTo>
                    <a:pt x="2" y="2"/>
                  </a:lnTo>
                  <a:lnTo>
                    <a:pt x="0" y="5"/>
                  </a:ln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603"/>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close/>
                </a:path>
              </a:pathLst>
            </a:custGeom>
            <a:solidFill>
              <a:srgbClr val="B5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604"/>
            <p:cNvSpPr>
              <a:spLocks/>
            </p:cNvSpPr>
            <p:nvPr/>
          </p:nvSpPr>
          <p:spPr bwMode="auto">
            <a:xfrm>
              <a:off x="8513762" y="3486151"/>
              <a:ext cx="82550" cy="82550"/>
            </a:xfrm>
            <a:custGeom>
              <a:avLst/>
              <a:gdLst>
                <a:gd name="T0" fmla="*/ 52 w 104"/>
                <a:gd name="T1" fmla="*/ 104 h 104"/>
                <a:gd name="T2" fmla="*/ 52 w 104"/>
                <a:gd name="T3" fmla="*/ 104 h 104"/>
                <a:gd name="T4" fmla="*/ 63 w 104"/>
                <a:gd name="T5" fmla="*/ 102 h 104"/>
                <a:gd name="T6" fmla="*/ 72 w 104"/>
                <a:gd name="T7" fmla="*/ 100 h 104"/>
                <a:gd name="T8" fmla="*/ 81 w 104"/>
                <a:gd name="T9" fmla="*/ 95 h 104"/>
                <a:gd name="T10" fmla="*/ 90 w 104"/>
                <a:gd name="T11" fmla="*/ 90 h 104"/>
                <a:gd name="T12" fmla="*/ 95 w 104"/>
                <a:gd name="T13" fmla="*/ 81 h 104"/>
                <a:gd name="T14" fmla="*/ 100 w 104"/>
                <a:gd name="T15" fmla="*/ 72 h 104"/>
                <a:gd name="T16" fmla="*/ 102 w 104"/>
                <a:gd name="T17" fmla="*/ 63 h 104"/>
                <a:gd name="T18" fmla="*/ 104 w 104"/>
                <a:gd name="T19" fmla="*/ 52 h 104"/>
                <a:gd name="T20" fmla="*/ 104 w 104"/>
                <a:gd name="T21" fmla="*/ 52 h 104"/>
                <a:gd name="T22" fmla="*/ 102 w 104"/>
                <a:gd name="T23" fmla="*/ 41 h 104"/>
                <a:gd name="T24" fmla="*/ 100 w 104"/>
                <a:gd name="T25" fmla="*/ 32 h 104"/>
                <a:gd name="T26" fmla="*/ 95 w 104"/>
                <a:gd name="T27" fmla="*/ 23 h 104"/>
                <a:gd name="T28" fmla="*/ 90 w 104"/>
                <a:gd name="T29" fmla="*/ 16 h 104"/>
                <a:gd name="T30" fmla="*/ 81 w 104"/>
                <a:gd name="T31" fmla="*/ 9 h 104"/>
                <a:gd name="T32" fmla="*/ 72 w 104"/>
                <a:gd name="T33" fmla="*/ 5 h 104"/>
                <a:gd name="T34" fmla="*/ 63 w 104"/>
                <a:gd name="T35" fmla="*/ 1 h 104"/>
                <a:gd name="T36" fmla="*/ 52 w 104"/>
                <a:gd name="T37" fmla="*/ 0 h 104"/>
                <a:gd name="T38" fmla="*/ 52 w 104"/>
                <a:gd name="T39" fmla="*/ 0 h 104"/>
                <a:gd name="T40" fmla="*/ 41 w 104"/>
                <a:gd name="T41" fmla="*/ 1 h 104"/>
                <a:gd name="T42" fmla="*/ 32 w 104"/>
                <a:gd name="T43" fmla="*/ 5 h 104"/>
                <a:gd name="T44" fmla="*/ 23 w 104"/>
                <a:gd name="T45" fmla="*/ 9 h 104"/>
                <a:gd name="T46" fmla="*/ 16 w 104"/>
                <a:gd name="T47" fmla="*/ 16 h 104"/>
                <a:gd name="T48" fmla="*/ 9 w 104"/>
                <a:gd name="T49" fmla="*/ 23 h 104"/>
                <a:gd name="T50" fmla="*/ 5 w 104"/>
                <a:gd name="T51" fmla="*/ 32 h 104"/>
                <a:gd name="T52" fmla="*/ 1 w 104"/>
                <a:gd name="T53" fmla="*/ 41 h 104"/>
                <a:gd name="T54" fmla="*/ 0 w 104"/>
                <a:gd name="T55" fmla="*/ 52 h 104"/>
                <a:gd name="T56" fmla="*/ 0 w 104"/>
                <a:gd name="T57" fmla="*/ 52 h 104"/>
                <a:gd name="T58" fmla="*/ 1 w 104"/>
                <a:gd name="T59" fmla="*/ 63 h 104"/>
                <a:gd name="T60" fmla="*/ 5 w 104"/>
                <a:gd name="T61" fmla="*/ 72 h 104"/>
                <a:gd name="T62" fmla="*/ 9 w 104"/>
                <a:gd name="T63" fmla="*/ 81 h 104"/>
                <a:gd name="T64" fmla="*/ 16 w 104"/>
                <a:gd name="T65" fmla="*/ 90 h 104"/>
                <a:gd name="T66" fmla="*/ 23 w 104"/>
                <a:gd name="T67" fmla="*/ 95 h 104"/>
                <a:gd name="T68" fmla="*/ 32 w 104"/>
                <a:gd name="T69" fmla="*/ 100 h 104"/>
                <a:gd name="T70" fmla="*/ 41 w 104"/>
                <a:gd name="T71" fmla="*/ 102 h 104"/>
                <a:gd name="T72" fmla="*/ 52 w 104"/>
                <a:gd name="T7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104">
                  <a:moveTo>
                    <a:pt x="52" y="104"/>
                  </a:moveTo>
                  <a:lnTo>
                    <a:pt x="52" y="104"/>
                  </a:lnTo>
                  <a:lnTo>
                    <a:pt x="63" y="102"/>
                  </a:lnTo>
                  <a:lnTo>
                    <a:pt x="72" y="100"/>
                  </a:lnTo>
                  <a:lnTo>
                    <a:pt x="81" y="95"/>
                  </a:lnTo>
                  <a:lnTo>
                    <a:pt x="90" y="90"/>
                  </a:lnTo>
                  <a:lnTo>
                    <a:pt x="95" y="81"/>
                  </a:lnTo>
                  <a:lnTo>
                    <a:pt x="100" y="72"/>
                  </a:lnTo>
                  <a:lnTo>
                    <a:pt x="102" y="63"/>
                  </a:lnTo>
                  <a:lnTo>
                    <a:pt x="104" y="52"/>
                  </a:lnTo>
                  <a:lnTo>
                    <a:pt x="104" y="52"/>
                  </a:lnTo>
                  <a:lnTo>
                    <a:pt x="102" y="41"/>
                  </a:lnTo>
                  <a:lnTo>
                    <a:pt x="100" y="32"/>
                  </a:lnTo>
                  <a:lnTo>
                    <a:pt x="95" y="23"/>
                  </a:lnTo>
                  <a:lnTo>
                    <a:pt x="90" y="16"/>
                  </a:lnTo>
                  <a:lnTo>
                    <a:pt x="81" y="9"/>
                  </a:lnTo>
                  <a:lnTo>
                    <a:pt x="72" y="5"/>
                  </a:lnTo>
                  <a:lnTo>
                    <a:pt x="63" y="1"/>
                  </a:lnTo>
                  <a:lnTo>
                    <a:pt x="52" y="0"/>
                  </a:lnTo>
                  <a:lnTo>
                    <a:pt x="52" y="0"/>
                  </a:lnTo>
                  <a:lnTo>
                    <a:pt x="41" y="1"/>
                  </a:lnTo>
                  <a:lnTo>
                    <a:pt x="32" y="5"/>
                  </a:lnTo>
                  <a:lnTo>
                    <a:pt x="23" y="9"/>
                  </a:lnTo>
                  <a:lnTo>
                    <a:pt x="16" y="16"/>
                  </a:lnTo>
                  <a:lnTo>
                    <a:pt x="9" y="23"/>
                  </a:lnTo>
                  <a:lnTo>
                    <a:pt x="5" y="32"/>
                  </a:lnTo>
                  <a:lnTo>
                    <a:pt x="1" y="41"/>
                  </a:lnTo>
                  <a:lnTo>
                    <a:pt x="0" y="52"/>
                  </a:lnTo>
                  <a:lnTo>
                    <a:pt x="0" y="52"/>
                  </a:lnTo>
                  <a:lnTo>
                    <a:pt x="1" y="63"/>
                  </a:lnTo>
                  <a:lnTo>
                    <a:pt x="5" y="72"/>
                  </a:lnTo>
                  <a:lnTo>
                    <a:pt x="9" y="81"/>
                  </a:lnTo>
                  <a:lnTo>
                    <a:pt x="16" y="90"/>
                  </a:lnTo>
                  <a:lnTo>
                    <a:pt x="23" y="95"/>
                  </a:lnTo>
                  <a:lnTo>
                    <a:pt x="32" y="100"/>
                  </a:lnTo>
                  <a:lnTo>
                    <a:pt x="41" y="102"/>
                  </a:lnTo>
                  <a:lnTo>
                    <a:pt x="52" y="10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05"/>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06"/>
            <p:cNvSpPr>
              <a:spLocks/>
            </p:cNvSpPr>
            <p:nvPr/>
          </p:nvSpPr>
          <p:spPr bwMode="auto">
            <a:xfrm>
              <a:off x="8535987" y="3543301"/>
              <a:ext cx="38100" cy="11113"/>
            </a:xfrm>
            <a:custGeom>
              <a:avLst/>
              <a:gdLst>
                <a:gd name="T0" fmla="*/ 24 w 49"/>
                <a:gd name="T1" fmla="*/ 14 h 14"/>
                <a:gd name="T2" fmla="*/ 24 w 49"/>
                <a:gd name="T3" fmla="*/ 14 h 14"/>
                <a:gd name="T4" fmla="*/ 17 w 49"/>
                <a:gd name="T5" fmla="*/ 12 h 14"/>
                <a:gd name="T6" fmla="*/ 9 w 49"/>
                <a:gd name="T7" fmla="*/ 10 h 14"/>
                <a:gd name="T8" fmla="*/ 4 w 49"/>
                <a:gd name="T9" fmla="*/ 5 h 14"/>
                <a:gd name="T10" fmla="*/ 0 w 49"/>
                <a:gd name="T11" fmla="*/ 0 h 14"/>
                <a:gd name="T12" fmla="*/ 49 w 49"/>
                <a:gd name="T13" fmla="*/ 0 h 14"/>
                <a:gd name="T14" fmla="*/ 49 w 49"/>
                <a:gd name="T15" fmla="*/ 0 h 14"/>
                <a:gd name="T16" fmla="*/ 44 w 49"/>
                <a:gd name="T17" fmla="*/ 5 h 14"/>
                <a:gd name="T18" fmla="*/ 38 w 49"/>
                <a:gd name="T19" fmla="*/ 10 h 14"/>
                <a:gd name="T20" fmla="*/ 31 w 49"/>
                <a:gd name="T21" fmla="*/ 12 h 14"/>
                <a:gd name="T22" fmla="*/ 24 w 49"/>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14">
                  <a:moveTo>
                    <a:pt x="24" y="14"/>
                  </a:moveTo>
                  <a:lnTo>
                    <a:pt x="24" y="14"/>
                  </a:lnTo>
                  <a:lnTo>
                    <a:pt x="17" y="12"/>
                  </a:lnTo>
                  <a:lnTo>
                    <a:pt x="9" y="10"/>
                  </a:lnTo>
                  <a:lnTo>
                    <a:pt x="4" y="5"/>
                  </a:lnTo>
                  <a:lnTo>
                    <a:pt x="0" y="0"/>
                  </a:lnTo>
                  <a:lnTo>
                    <a:pt x="49" y="0"/>
                  </a:lnTo>
                  <a:lnTo>
                    <a:pt x="49" y="0"/>
                  </a:lnTo>
                  <a:lnTo>
                    <a:pt x="44" y="5"/>
                  </a:lnTo>
                  <a:lnTo>
                    <a:pt x="38" y="10"/>
                  </a:lnTo>
                  <a:lnTo>
                    <a:pt x="31" y="12"/>
                  </a:lnTo>
                  <a:lnTo>
                    <a:pt x="24"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607"/>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 name="T14" fmla="*/ 0 w 14"/>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5">
                  <a:moveTo>
                    <a:pt x="0" y="5"/>
                  </a:moveTo>
                  <a:lnTo>
                    <a:pt x="0" y="5"/>
                  </a:lnTo>
                  <a:lnTo>
                    <a:pt x="3" y="1"/>
                  </a:lnTo>
                  <a:lnTo>
                    <a:pt x="7" y="0"/>
                  </a:lnTo>
                  <a:lnTo>
                    <a:pt x="7" y="0"/>
                  </a:lnTo>
                  <a:lnTo>
                    <a:pt x="12" y="1"/>
                  </a:lnTo>
                  <a:lnTo>
                    <a:pt x="14"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08"/>
            <p:cNvSpPr>
              <a:spLocks/>
            </p:cNvSpPr>
            <p:nvPr/>
          </p:nvSpPr>
          <p:spPr bwMode="auto">
            <a:xfrm>
              <a:off x="8548687" y="3557588"/>
              <a:ext cx="12700" cy="4763"/>
            </a:xfrm>
            <a:custGeom>
              <a:avLst/>
              <a:gdLst>
                <a:gd name="T0" fmla="*/ 0 w 14"/>
                <a:gd name="T1" fmla="*/ 5 h 5"/>
                <a:gd name="T2" fmla="*/ 0 w 14"/>
                <a:gd name="T3" fmla="*/ 5 h 5"/>
                <a:gd name="T4" fmla="*/ 3 w 14"/>
                <a:gd name="T5" fmla="*/ 1 h 5"/>
                <a:gd name="T6" fmla="*/ 7 w 14"/>
                <a:gd name="T7" fmla="*/ 0 h 5"/>
                <a:gd name="T8" fmla="*/ 7 w 14"/>
                <a:gd name="T9" fmla="*/ 0 h 5"/>
                <a:gd name="T10" fmla="*/ 12 w 14"/>
                <a:gd name="T11" fmla="*/ 1 h 5"/>
                <a:gd name="T12" fmla="*/ 14 w 14"/>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4" h="5">
                  <a:moveTo>
                    <a:pt x="0" y="5"/>
                  </a:moveTo>
                  <a:lnTo>
                    <a:pt x="0" y="5"/>
                  </a:lnTo>
                  <a:lnTo>
                    <a:pt x="3" y="1"/>
                  </a:lnTo>
                  <a:lnTo>
                    <a:pt x="7" y="0"/>
                  </a:lnTo>
                  <a:lnTo>
                    <a:pt x="7" y="0"/>
                  </a:lnTo>
                  <a:lnTo>
                    <a:pt x="12" y="1"/>
                  </a:lnTo>
                  <a:lnTo>
                    <a:pt x="14"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09"/>
            <p:cNvSpPr>
              <a:spLocks/>
            </p:cNvSpPr>
            <p:nvPr/>
          </p:nvSpPr>
          <p:spPr bwMode="auto">
            <a:xfrm>
              <a:off x="8575675" y="3514726"/>
              <a:ext cx="12700" cy="4763"/>
            </a:xfrm>
            <a:custGeom>
              <a:avLst/>
              <a:gdLst>
                <a:gd name="T0" fmla="*/ 2 w 14"/>
                <a:gd name="T1" fmla="*/ 5 h 5"/>
                <a:gd name="T2" fmla="*/ 12 w 14"/>
                <a:gd name="T3" fmla="*/ 5 h 5"/>
                <a:gd name="T4" fmla="*/ 12 w 14"/>
                <a:gd name="T5" fmla="*/ 5 h 5"/>
                <a:gd name="T6" fmla="*/ 14 w 14"/>
                <a:gd name="T7" fmla="*/ 3 h 5"/>
                <a:gd name="T8" fmla="*/ 14 w 14"/>
                <a:gd name="T9" fmla="*/ 3 h 5"/>
                <a:gd name="T10" fmla="*/ 14 w 14"/>
                <a:gd name="T11" fmla="*/ 3 h 5"/>
                <a:gd name="T12" fmla="*/ 14 w 14"/>
                <a:gd name="T13" fmla="*/ 1 h 5"/>
                <a:gd name="T14" fmla="*/ 12 w 14"/>
                <a:gd name="T15" fmla="*/ 0 h 5"/>
                <a:gd name="T16" fmla="*/ 2 w 14"/>
                <a:gd name="T17" fmla="*/ 0 h 5"/>
                <a:gd name="T18" fmla="*/ 2 w 14"/>
                <a:gd name="T19" fmla="*/ 0 h 5"/>
                <a:gd name="T20" fmla="*/ 0 w 14"/>
                <a:gd name="T21" fmla="*/ 1 h 5"/>
                <a:gd name="T22" fmla="*/ 0 w 14"/>
                <a:gd name="T23" fmla="*/ 3 h 5"/>
                <a:gd name="T24" fmla="*/ 0 w 14"/>
                <a:gd name="T25" fmla="*/ 3 h 5"/>
                <a:gd name="T26" fmla="*/ 0 w 14"/>
                <a:gd name="T27" fmla="*/ 3 h 5"/>
                <a:gd name="T28" fmla="*/ 2 w 14"/>
                <a:gd name="T29" fmla="*/ 5 h 5"/>
                <a:gd name="T30" fmla="*/ 2 w 14"/>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5">
                  <a:moveTo>
                    <a:pt x="2" y="5"/>
                  </a:moveTo>
                  <a:lnTo>
                    <a:pt x="12" y="5"/>
                  </a:lnTo>
                  <a:lnTo>
                    <a:pt x="12" y="5"/>
                  </a:lnTo>
                  <a:lnTo>
                    <a:pt x="14" y="3"/>
                  </a:lnTo>
                  <a:lnTo>
                    <a:pt x="14" y="3"/>
                  </a:lnTo>
                  <a:lnTo>
                    <a:pt x="14" y="3"/>
                  </a:lnTo>
                  <a:lnTo>
                    <a:pt x="14" y="1"/>
                  </a:lnTo>
                  <a:lnTo>
                    <a:pt x="12" y="0"/>
                  </a:lnTo>
                  <a:lnTo>
                    <a:pt x="2" y="0"/>
                  </a:lnTo>
                  <a:lnTo>
                    <a:pt x="2" y="0"/>
                  </a:lnTo>
                  <a:lnTo>
                    <a:pt x="0" y="1"/>
                  </a:lnTo>
                  <a:lnTo>
                    <a:pt x="0" y="3"/>
                  </a:lnTo>
                  <a:lnTo>
                    <a:pt x="0" y="3"/>
                  </a:lnTo>
                  <a:lnTo>
                    <a:pt x="0"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10"/>
            <p:cNvSpPr>
              <a:spLocks/>
            </p:cNvSpPr>
            <p:nvPr/>
          </p:nvSpPr>
          <p:spPr bwMode="auto">
            <a:xfrm>
              <a:off x="8521700" y="3514726"/>
              <a:ext cx="12700" cy="4763"/>
            </a:xfrm>
            <a:custGeom>
              <a:avLst/>
              <a:gdLst>
                <a:gd name="T0" fmla="*/ 2 w 17"/>
                <a:gd name="T1" fmla="*/ 5 h 5"/>
                <a:gd name="T2" fmla="*/ 13 w 17"/>
                <a:gd name="T3" fmla="*/ 5 h 5"/>
                <a:gd name="T4" fmla="*/ 13 w 17"/>
                <a:gd name="T5" fmla="*/ 5 h 5"/>
                <a:gd name="T6" fmla="*/ 15 w 17"/>
                <a:gd name="T7" fmla="*/ 3 h 5"/>
                <a:gd name="T8" fmla="*/ 17 w 17"/>
                <a:gd name="T9" fmla="*/ 3 h 5"/>
                <a:gd name="T10" fmla="*/ 17 w 17"/>
                <a:gd name="T11" fmla="*/ 3 h 5"/>
                <a:gd name="T12" fmla="*/ 15 w 17"/>
                <a:gd name="T13" fmla="*/ 1 h 5"/>
                <a:gd name="T14" fmla="*/ 13 w 17"/>
                <a:gd name="T15" fmla="*/ 0 h 5"/>
                <a:gd name="T16" fmla="*/ 2 w 17"/>
                <a:gd name="T17" fmla="*/ 0 h 5"/>
                <a:gd name="T18" fmla="*/ 2 w 17"/>
                <a:gd name="T19" fmla="*/ 0 h 5"/>
                <a:gd name="T20" fmla="*/ 2 w 17"/>
                <a:gd name="T21" fmla="*/ 1 h 5"/>
                <a:gd name="T22" fmla="*/ 0 w 17"/>
                <a:gd name="T23" fmla="*/ 3 h 5"/>
                <a:gd name="T24" fmla="*/ 0 w 17"/>
                <a:gd name="T25" fmla="*/ 3 h 5"/>
                <a:gd name="T26" fmla="*/ 2 w 17"/>
                <a:gd name="T27" fmla="*/ 3 h 5"/>
                <a:gd name="T28" fmla="*/ 2 w 17"/>
                <a:gd name="T29" fmla="*/ 5 h 5"/>
                <a:gd name="T30" fmla="*/ 2 w 17"/>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5">
                  <a:moveTo>
                    <a:pt x="2" y="5"/>
                  </a:moveTo>
                  <a:lnTo>
                    <a:pt x="13" y="5"/>
                  </a:lnTo>
                  <a:lnTo>
                    <a:pt x="13" y="5"/>
                  </a:lnTo>
                  <a:lnTo>
                    <a:pt x="15" y="3"/>
                  </a:lnTo>
                  <a:lnTo>
                    <a:pt x="17" y="3"/>
                  </a:lnTo>
                  <a:lnTo>
                    <a:pt x="17" y="3"/>
                  </a:lnTo>
                  <a:lnTo>
                    <a:pt x="15" y="1"/>
                  </a:lnTo>
                  <a:lnTo>
                    <a:pt x="13" y="0"/>
                  </a:lnTo>
                  <a:lnTo>
                    <a:pt x="2" y="0"/>
                  </a:lnTo>
                  <a:lnTo>
                    <a:pt x="2" y="0"/>
                  </a:lnTo>
                  <a:lnTo>
                    <a:pt x="2" y="1"/>
                  </a:lnTo>
                  <a:lnTo>
                    <a:pt x="0" y="3"/>
                  </a:lnTo>
                  <a:lnTo>
                    <a:pt x="0" y="3"/>
                  </a:lnTo>
                  <a:lnTo>
                    <a:pt x="2" y="3"/>
                  </a:lnTo>
                  <a:lnTo>
                    <a:pt x="2" y="5"/>
                  </a:lnTo>
                  <a:lnTo>
                    <a:pt x="2" y="5"/>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11"/>
            <p:cNvSpPr>
              <a:spLocks/>
            </p:cNvSpPr>
            <p:nvPr/>
          </p:nvSpPr>
          <p:spPr bwMode="auto">
            <a:xfrm>
              <a:off x="8551862" y="3522663"/>
              <a:ext cx="7938" cy="14288"/>
            </a:xfrm>
            <a:custGeom>
              <a:avLst/>
              <a:gdLst>
                <a:gd name="T0" fmla="*/ 4 w 9"/>
                <a:gd name="T1" fmla="*/ 18 h 18"/>
                <a:gd name="T2" fmla="*/ 4 w 9"/>
                <a:gd name="T3" fmla="*/ 18 h 18"/>
                <a:gd name="T4" fmla="*/ 4 w 9"/>
                <a:gd name="T5" fmla="*/ 18 h 18"/>
                <a:gd name="T6" fmla="*/ 7 w 9"/>
                <a:gd name="T7" fmla="*/ 16 h 18"/>
                <a:gd name="T8" fmla="*/ 9 w 9"/>
                <a:gd name="T9" fmla="*/ 12 h 18"/>
                <a:gd name="T10" fmla="*/ 9 w 9"/>
                <a:gd name="T11" fmla="*/ 5 h 18"/>
                <a:gd name="T12" fmla="*/ 9 w 9"/>
                <a:gd name="T13" fmla="*/ 5 h 18"/>
                <a:gd name="T14" fmla="*/ 7 w 9"/>
                <a:gd name="T15" fmla="*/ 1 h 18"/>
                <a:gd name="T16" fmla="*/ 4 w 9"/>
                <a:gd name="T17" fmla="*/ 0 h 18"/>
                <a:gd name="T18" fmla="*/ 4 w 9"/>
                <a:gd name="T19" fmla="*/ 0 h 18"/>
                <a:gd name="T20" fmla="*/ 0 w 9"/>
                <a:gd name="T21" fmla="*/ 1 h 18"/>
                <a:gd name="T22" fmla="*/ 0 w 9"/>
                <a:gd name="T23" fmla="*/ 5 h 18"/>
                <a:gd name="T24" fmla="*/ 0 w 9"/>
                <a:gd name="T25" fmla="*/ 12 h 18"/>
                <a:gd name="T26" fmla="*/ 0 w 9"/>
                <a:gd name="T27" fmla="*/ 12 h 18"/>
                <a:gd name="T28" fmla="*/ 0 w 9"/>
                <a:gd name="T29" fmla="*/ 16 h 18"/>
                <a:gd name="T30" fmla="*/ 4 w 9"/>
                <a:gd name="T31" fmla="*/ 18 h 18"/>
                <a:gd name="T32" fmla="*/ 4 w 9"/>
                <a:gd name="T3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8">
                  <a:moveTo>
                    <a:pt x="4" y="18"/>
                  </a:moveTo>
                  <a:lnTo>
                    <a:pt x="4" y="18"/>
                  </a:lnTo>
                  <a:lnTo>
                    <a:pt x="4" y="18"/>
                  </a:lnTo>
                  <a:lnTo>
                    <a:pt x="7" y="16"/>
                  </a:lnTo>
                  <a:lnTo>
                    <a:pt x="9" y="12"/>
                  </a:lnTo>
                  <a:lnTo>
                    <a:pt x="9" y="5"/>
                  </a:lnTo>
                  <a:lnTo>
                    <a:pt x="9" y="5"/>
                  </a:lnTo>
                  <a:lnTo>
                    <a:pt x="7" y="1"/>
                  </a:lnTo>
                  <a:lnTo>
                    <a:pt x="4" y="0"/>
                  </a:lnTo>
                  <a:lnTo>
                    <a:pt x="4" y="0"/>
                  </a:lnTo>
                  <a:lnTo>
                    <a:pt x="0" y="1"/>
                  </a:lnTo>
                  <a:lnTo>
                    <a:pt x="0" y="5"/>
                  </a:lnTo>
                  <a:lnTo>
                    <a:pt x="0" y="12"/>
                  </a:lnTo>
                  <a:lnTo>
                    <a:pt x="0" y="12"/>
                  </a:lnTo>
                  <a:lnTo>
                    <a:pt x="0" y="16"/>
                  </a:lnTo>
                  <a:lnTo>
                    <a:pt x="4" y="18"/>
                  </a:lnTo>
                  <a:lnTo>
                    <a:pt x="4" y="18"/>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3"/>
            <p:cNvSpPr>
              <a:spLocks/>
            </p:cNvSpPr>
            <p:nvPr/>
          </p:nvSpPr>
          <p:spPr bwMode="auto">
            <a:xfrm>
              <a:off x="8555037" y="3529013"/>
              <a:ext cx="6350"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9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9"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14"/>
            <p:cNvSpPr>
              <a:spLocks/>
            </p:cNvSpPr>
            <p:nvPr/>
          </p:nvSpPr>
          <p:spPr bwMode="auto">
            <a:xfrm>
              <a:off x="8547100" y="3529013"/>
              <a:ext cx="7938" cy="4763"/>
            </a:xfrm>
            <a:custGeom>
              <a:avLst/>
              <a:gdLst>
                <a:gd name="T0" fmla="*/ 0 w 9"/>
                <a:gd name="T1" fmla="*/ 5 h 5"/>
                <a:gd name="T2" fmla="*/ 0 w 9"/>
                <a:gd name="T3" fmla="*/ 5 h 5"/>
                <a:gd name="T4" fmla="*/ 0 w 9"/>
                <a:gd name="T5" fmla="*/ 5 h 5"/>
                <a:gd name="T6" fmla="*/ 2 w 9"/>
                <a:gd name="T7" fmla="*/ 1 h 5"/>
                <a:gd name="T8" fmla="*/ 5 w 9"/>
                <a:gd name="T9" fmla="*/ 0 h 5"/>
                <a:gd name="T10" fmla="*/ 5 w 9"/>
                <a:gd name="T11" fmla="*/ 0 h 5"/>
                <a:gd name="T12" fmla="*/ 7 w 9"/>
                <a:gd name="T13" fmla="*/ 1 h 5"/>
                <a:gd name="T14" fmla="*/ 9 w 9"/>
                <a:gd name="T15" fmla="*/ 5 h 5"/>
                <a:gd name="T16" fmla="*/ 9 w 9"/>
                <a:gd name="T17" fmla="*/ 5 h 5"/>
                <a:gd name="T18" fmla="*/ 0 w 9"/>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5">
                  <a:moveTo>
                    <a:pt x="0" y="5"/>
                  </a:moveTo>
                  <a:lnTo>
                    <a:pt x="0" y="5"/>
                  </a:lnTo>
                  <a:lnTo>
                    <a:pt x="0" y="5"/>
                  </a:lnTo>
                  <a:lnTo>
                    <a:pt x="2" y="1"/>
                  </a:lnTo>
                  <a:lnTo>
                    <a:pt x="5" y="0"/>
                  </a:lnTo>
                  <a:lnTo>
                    <a:pt x="5" y="0"/>
                  </a:lnTo>
                  <a:lnTo>
                    <a:pt x="7" y="1"/>
                  </a:lnTo>
                  <a:lnTo>
                    <a:pt x="9" y="5"/>
                  </a:lnTo>
                  <a:lnTo>
                    <a:pt x="9" y="5"/>
                  </a:lnTo>
                  <a:lnTo>
                    <a:pt x="0" y="5"/>
                  </a:lnTo>
                  <a:close/>
                </a:path>
              </a:pathLst>
            </a:custGeom>
            <a:solidFill>
              <a:srgbClr val="9672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15"/>
            <p:cNvSpPr>
              <a:spLocks/>
            </p:cNvSpPr>
            <p:nvPr/>
          </p:nvSpPr>
          <p:spPr bwMode="auto">
            <a:xfrm>
              <a:off x="8578850" y="3524250"/>
              <a:ext cx="6350" cy="3175"/>
            </a:xfrm>
            <a:custGeom>
              <a:avLst/>
              <a:gdLst>
                <a:gd name="T0" fmla="*/ 4 w 8"/>
                <a:gd name="T1" fmla="*/ 0 h 4"/>
                <a:gd name="T2" fmla="*/ 4 w 8"/>
                <a:gd name="T3" fmla="*/ 0 h 4"/>
                <a:gd name="T4" fmla="*/ 6 w 8"/>
                <a:gd name="T5" fmla="*/ 0 h 4"/>
                <a:gd name="T6" fmla="*/ 8 w 8"/>
                <a:gd name="T7" fmla="*/ 4 h 4"/>
                <a:gd name="T8" fmla="*/ 0 w 8"/>
                <a:gd name="T9" fmla="*/ 4 h 4"/>
                <a:gd name="T10" fmla="*/ 0 w 8"/>
                <a:gd name="T11" fmla="*/ 4 h 4"/>
                <a:gd name="T12" fmla="*/ 0 w 8"/>
                <a:gd name="T13" fmla="*/ 0 h 4"/>
                <a:gd name="T14" fmla="*/ 4 w 8"/>
                <a:gd name="T15" fmla="*/ 0 h 4"/>
                <a:gd name="T16" fmla="*/ 4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4" y="0"/>
                  </a:moveTo>
                  <a:lnTo>
                    <a:pt x="4" y="0"/>
                  </a:lnTo>
                  <a:lnTo>
                    <a:pt x="6" y="0"/>
                  </a:lnTo>
                  <a:lnTo>
                    <a:pt x="8" y="4"/>
                  </a:lnTo>
                  <a:lnTo>
                    <a:pt x="0" y="4"/>
                  </a:lnTo>
                  <a:lnTo>
                    <a:pt x="0" y="4"/>
                  </a:lnTo>
                  <a:lnTo>
                    <a:pt x="0"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16"/>
            <p:cNvSpPr>
              <a:spLocks/>
            </p:cNvSpPr>
            <p:nvPr/>
          </p:nvSpPr>
          <p:spPr bwMode="auto">
            <a:xfrm>
              <a:off x="8524875" y="3524250"/>
              <a:ext cx="6350" cy="3175"/>
            </a:xfrm>
            <a:custGeom>
              <a:avLst/>
              <a:gdLst>
                <a:gd name="T0" fmla="*/ 4 w 7"/>
                <a:gd name="T1" fmla="*/ 0 h 4"/>
                <a:gd name="T2" fmla="*/ 4 w 7"/>
                <a:gd name="T3" fmla="*/ 0 h 4"/>
                <a:gd name="T4" fmla="*/ 7 w 7"/>
                <a:gd name="T5" fmla="*/ 0 h 4"/>
                <a:gd name="T6" fmla="*/ 7 w 7"/>
                <a:gd name="T7" fmla="*/ 4 h 4"/>
                <a:gd name="T8" fmla="*/ 0 w 7"/>
                <a:gd name="T9" fmla="*/ 4 h 4"/>
                <a:gd name="T10" fmla="*/ 0 w 7"/>
                <a:gd name="T11" fmla="*/ 4 h 4"/>
                <a:gd name="T12" fmla="*/ 2 w 7"/>
                <a:gd name="T13" fmla="*/ 0 h 4"/>
                <a:gd name="T14" fmla="*/ 4 w 7"/>
                <a:gd name="T15" fmla="*/ 0 h 4"/>
                <a:gd name="T16" fmla="*/ 4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4" y="0"/>
                  </a:moveTo>
                  <a:lnTo>
                    <a:pt x="4" y="0"/>
                  </a:lnTo>
                  <a:lnTo>
                    <a:pt x="7" y="0"/>
                  </a:lnTo>
                  <a:lnTo>
                    <a:pt x="7" y="4"/>
                  </a:lnTo>
                  <a:lnTo>
                    <a:pt x="0" y="4"/>
                  </a:lnTo>
                  <a:lnTo>
                    <a:pt x="0" y="4"/>
                  </a:lnTo>
                  <a:lnTo>
                    <a:pt x="2" y="0"/>
                  </a:lnTo>
                  <a:lnTo>
                    <a:pt x="4" y="0"/>
                  </a:lnTo>
                  <a:lnTo>
                    <a:pt x="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617"/>
            <p:cNvSpPr>
              <a:spLocks/>
            </p:cNvSpPr>
            <p:nvPr/>
          </p:nvSpPr>
          <p:spPr bwMode="auto">
            <a:xfrm>
              <a:off x="8515350" y="3475038"/>
              <a:ext cx="87313" cy="46038"/>
            </a:xfrm>
            <a:custGeom>
              <a:avLst/>
              <a:gdLst>
                <a:gd name="T0" fmla="*/ 0 w 110"/>
                <a:gd name="T1" fmla="*/ 58 h 58"/>
                <a:gd name="T2" fmla="*/ 8 w 110"/>
                <a:gd name="T3" fmla="*/ 18 h 58"/>
                <a:gd name="T4" fmla="*/ 13 w 110"/>
                <a:gd name="T5" fmla="*/ 20 h 58"/>
                <a:gd name="T6" fmla="*/ 29 w 110"/>
                <a:gd name="T7" fmla="*/ 6 h 58"/>
                <a:gd name="T8" fmla="*/ 31 w 110"/>
                <a:gd name="T9" fmla="*/ 13 h 58"/>
                <a:gd name="T10" fmla="*/ 51 w 110"/>
                <a:gd name="T11" fmla="*/ 0 h 58"/>
                <a:gd name="T12" fmla="*/ 49 w 110"/>
                <a:gd name="T13" fmla="*/ 9 h 58"/>
                <a:gd name="T14" fmla="*/ 81 w 110"/>
                <a:gd name="T15" fmla="*/ 0 h 58"/>
                <a:gd name="T16" fmla="*/ 72 w 110"/>
                <a:gd name="T17" fmla="*/ 13 h 58"/>
                <a:gd name="T18" fmla="*/ 101 w 110"/>
                <a:gd name="T19" fmla="*/ 9 h 58"/>
                <a:gd name="T20" fmla="*/ 94 w 110"/>
                <a:gd name="T21" fmla="*/ 18 h 58"/>
                <a:gd name="T22" fmla="*/ 110 w 110"/>
                <a:gd name="T23" fmla="*/ 29 h 58"/>
                <a:gd name="T24" fmla="*/ 78 w 110"/>
                <a:gd name="T25" fmla="*/ 29 h 58"/>
                <a:gd name="T26" fmla="*/ 90 w 110"/>
                <a:gd name="T27" fmla="*/ 36 h 58"/>
                <a:gd name="T28" fmla="*/ 67 w 110"/>
                <a:gd name="T29" fmla="*/ 31 h 58"/>
                <a:gd name="T30" fmla="*/ 63 w 110"/>
                <a:gd name="T31" fmla="*/ 36 h 58"/>
                <a:gd name="T32" fmla="*/ 51 w 110"/>
                <a:gd name="T33" fmla="*/ 31 h 58"/>
                <a:gd name="T34" fmla="*/ 49 w 110"/>
                <a:gd name="T35" fmla="*/ 36 h 58"/>
                <a:gd name="T36" fmla="*/ 36 w 110"/>
                <a:gd name="T37" fmla="*/ 31 h 58"/>
                <a:gd name="T38" fmla="*/ 33 w 110"/>
                <a:gd name="T39" fmla="*/ 36 h 58"/>
                <a:gd name="T40" fmla="*/ 17 w 110"/>
                <a:gd name="T41" fmla="*/ 31 h 58"/>
                <a:gd name="T42" fmla="*/ 0 w 110"/>
                <a:gd name="T43"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58">
                  <a:moveTo>
                    <a:pt x="0" y="58"/>
                  </a:moveTo>
                  <a:lnTo>
                    <a:pt x="8" y="18"/>
                  </a:lnTo>
                  <a:lnTo>
                    <a:pt x="13" y="20"/>
                  </a:lnTo>
                  <a:lnTo>
                    <a:pt x="29" y="6"/>
                  </a:lnTo>
                  <a:lnTo>
                    <a:pt x="31" y="13"/>
                  </a:lnTo>
                  <a:lnTo>
                    <a:pt x="51" y="0"/>
                  </a:lnTo>
                  <a:lnTo>
                    <a:pt x="49" y="9"/>
                  </a:lnTo>
                  <a:lnTo>
                    <a:pt x="81" y="0"/>
                  </a:lnTo>
                  <a:lnTo>
                    <a:pt x="72" y="13"/>
                  </a:lnTo>
                  <a:lnTo>
                    <a:pt x="101" y="9"/>
                  </a:lnTo>
                  <a:lnTo>
                    <a:pt x="94" y="18"/>
                  </a:lnTo>
                  <a:lnTo>
                    <a:pt x="110" y="29"/>
                  </a:lnTo>
                  <a:lnTo>
                    <a:pt x="78" y="29"/>
                  </a:lnTo>
                  <a:lnTo>
                    <a:pt x="90" y="36"/>
                  </a:lnTo>
                  <a:lnTo>
                    <a:pt x="67" y="31"/>
                  </a:lnTo>
                  <a:lnTo>
                    <a:pt x="63" y="36"/>
                  </a:lnTo>
                  <a:lnTo>
                    <a:pt x="51" y="31"/>
                  </a:lnTo>
                  <a:lnTo>
                    <a:pt x="49" y="36"/>
                  </a:lnTo>
                  <a:lnTo>
                    <a:pt x="36" y="31"/>
                  </a:lnTo>
                  <a:lnTo>
                    <a:pt x="33" y="36"/>
                  </a:lnTo>
                  <a:lnTo>
                    <a:pt x="17" y="31"/>
                  </a:lnTo>
                  <a:lnTo>
                    <a:pt x="0" y="5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618"/>
            <p:cNvSpPr>
              <a:spLocks noChangeArrowheads="1"/>
            </p:cNvSpPr>
            <p:nvPr/>
          </p:nvSpPr>
          <p:spPr bwMode="auto">
            <a:xfrm>
              <a:off x="7972425" y="3484563"/>
              <a:ext cx="41275" cy="14288"/>
            </a:xfrm>
            <a:prstGeom prst="rect">
              <a:avLst/>
            </a:prstGeom>
            <a:solidFill>
              <a:srgbClr val="7A573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619"/>
            <p:cNvSpPr>
              <a:spLocks/>
            </p:cNvSpPr>
            <p:nvPr/>
          </p:nvSpPr>
          <p:spPr bwMode="auto">
            <a:xfrm>
              <a:off x="7981950" y="3455988"/>
              <a:ext cx="25400" cy="49213"/>
            </a:xfrm>
            <a:custGeom>
              <a:avLst/>
              <a:gdLst>
                <a:gd name="T0" fmla="*/ 16 w 32"/>
                <a:gd name="T1" fmla="*/ 63 h 63"/>
                <a:gd name="T2" fmla="*/ 0 w 32"/>
                <a:gd name="T3" fmla="*/ 59 h 63"/>
                <a:gd name="T4" fmla="*/ 0 w 32"/>
                <a:gd name="T5" fmla="*/ 0 h 63"/>
                <a:gd name="T6" fmla="*/ 32 w 32"/>
                <a:gd name="T7" fmla="*/ 0 h 63"/>
                <a:gd name="T8" fmla="*/ 32 w 32"/>
                <a:gd name="T9" fmla="*/ 63 h 63"/>
                <a:gd name="T10" fmla="*/ 16 w 32"/>
                <a:gd name="T11" fmla="*/ 63 h 63"/>
              </a:gdLst>
              <a:ahLst/>
              <a:cxnLst>
                <a:cxn ang="0">
                  <a:pos x="T0" y="T1"/>
                </a:cxn>
                <a:cxn ang="0">
                  <a:pos x="T2" y="T3"/>
                </a:cxn>
                <a:cxn ang="0">
                  <a:pos x="T4" y="T5"/>
                </a:cxn>
                <a:cxn ang="0">
                  <a:pos x="T6" y="T7"/>
                </a:cxn>
                <a:cxn ang="0">
                  <a:pos x="T8" y="T9"/>
                </a:cxn>
                <a:cxn ang="0">
                  <a:pos x="T10" y="T11"/>
                </a:cxn>
              </a:cxnLst>
              <a:rect l="0" t="0" r="r" b="b"/>
              <a:pathLst>
                <a:path w="32" h="63">
                  <a:moveTo>
                    <a:pt x="16" y="63"/>
                  </a:moveTo>
                  <a:lnTo>
                    <a:pt x="0" y="59"/>
                  </a:lnTo>
                  <a:lnTo>
                    <a:pt x="0" y="0"/>
                  </a:lnTo>
                  <a:lnTo>
                    <a:pt x="32" y="0"/>
                  </a:lnTo>
                  <a:lnTo>
                    <a:pt x="32" y="63"/>
                  </a:lnTo>
                  <a:lnTo>
                    <a:pt x="16" y="63"/>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620"/>
            <p:cNvSpPr>
              <a:spLocks/>
            </p:cNvSpPr>
            <p:nvPr/>
          </p:nvSpPr>
          <p:spPr bwMode="auto">
            <a:xfrm>
              <a:off x="7981950" y="3457575"/>
              <a:ext cx="25400" cy="26988"/>
            </a:xfrm>
            <a:custGeom>
              <a:avLst/>
              <a:gdLst>
                <a:gd name="T0" fmla="*/ 32 w 32"/>
                <a:gd name="T1" fmla="*/ 18 h 32"/>
                <a:gd name="T2" fmla="*/ 0 w 32"/>
                <a:gd name="T3" fmla="*/ 32 h 32"/>
                <a:gd name="T4" fmla="*/ 0 w 32"/>
                <a:gd name="T5" fmla="*/ 0 h 32"/>
                <a:gd name="T6" fmla="*/ 32 w 32"/>
                <a:gd name="T7" fmla="*/ 1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0" y="32"/>
                  </a:lnTo>
                  <a:lnTo>
                    <a:pt x="0" y="0"/>
                  </a:lnTo>
                  <a:lnTo>
                    <a:pt x="32" y="12"/>
                  </a:lnTo>
                  <a:lnTo>
                    <a:pt x="32" y="18"/>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621"/>
            <p:cNvSpPr>
              <a:spLocks/>
            </p:cNvSpPr>
            <p:nvPr/>
          </p:nvSpPr>
          <p:spPr bwMode="auto">
            <a:xfrm>
              <a:off x="7945437" y="3625850"/>
              <a:ext cx="92075" cy="211138"/>
            </a:xfrm>
            <a:custGeom>
              <a:avLst/>
              <a:gdLst>
                <a:gd name="T0" fmla="*/ 112 w 117"/>
                <a:gd name="T1" fmla="*/ 0 h 266"/>
                <a:gd name="T2" fmla="*/ 11 w 117"/>
                <a:gd name="T3" fmla="*/ 0 h 266"/>
                <a:gd name="T4" fmla="*/ 0 w 117"/>
                <a:gd name="T5" fmla="*/ 144 h 266"/>
                <a:gd name="T6" fmla="*/ 9 w 117"/>
                <a:gd name="T7" fmla="*/ 266 h 266"/>
                <a:gd name="T8" fmla="*/ 40 w 117"/>
                <a:gd name="T9" fmla="*/ 266 h 266"/>
                <a:gd name="T10" fmla="*/ 41 w 117"/>
                <a:gd name="T11" fmla="*/ 142 h 266"/>
                <a:gd name="T12" fmla="*/ 67 w 117"/>
                <a:gd name="T13" fmla="*/ 34 h 266"/>
                <a:gd name="T14" fmla="*/ 63 w 117"/>
                <a:gd name="T15" fmla="*/ 34 h 266"/>
                <a:gd name="T16" fmla="*/ 68 w 117"/>
                <a:gd name="T17" fmla="*/ 140 h 266"/>
                <a:gd name="T18" fmla="*/ 74 w 117"/>
                <a:gd name="T19" fmla="*/ 266 h 266"/>
                <a:gd name="T20" fmla="*/ 104 w 117"/>
                <a:gd name="T21" fmla="*/ 266 h 266"/>
                <a:gd name="T22" fmla="*/ 117 w 117"/>
                <a:gd name="T23" fmla="*/ 140 h 266"/>
                <a:gd name="T24" fmla="*/ 112 w 117"/>
                <a:gd name="T25"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66">
                  <a:moveTo>
                    <a:pt x="112" y="0"/>
                  </a:moveTo>
                  <a:lnTo>
                    <a:pt x="11" y="0"/>
                  </a:lnTo>
                  <a:lnTo>
                    <a:pt x="0" y="144"/>
                  </a:lnTo>
                  <a:lnTo>
                    <a:pt x="9" y="266"/>
                  </a:lnTo>
                  <a:lnTo>
                    <a:pt x="40" y="266"/>
                  </a:lnTo>
                  <a:lnTo>
                    <a:pt x="41" y="142"/>
                  </a:lnTo>
                  <a:lnTo>
                    <a:pt x="67" y="34"/>
                  </a:lnTo>
                  <a:lnTo>
                    <a:pt x="63" y="34"/>
                  </a:lnTo>
                  <a:lnTo>
                    <a:pt x="68" y="140"/>
                  </a:lnTo>
                  <a:lnTo>
                    <a:pt x="74" y="266"/>
                  </a:lnTo>
                  <a:lnTo>
                    <a:pt x="104" y="266"/>
                  </a:lnTo>
                  <a:lnTo>
                    <a:pt x="117" y="140"/>
                  </a:lnTo>
                  <a:lnTo>
                    <a:pt x="1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622"/>
            <p:cNvSpPr>
              <a:spLocks/>
            </p:cNvSpPr>
            <p:nvPr/>
          </p:nvSpPr>
          <p:spPr bwMode="auto">
            <a:xfrm>
              <a:off x="7953375" y="3371850"/>
              <a:ext cx="80963" cy="79375"/>
            </a:xfrm>
            <a:custGeom>
              <a:avLst/>
              <a:gdLst>
                <a:gd name="T0" fmla="*/ 0 w 101"/>
                <a:gd name="T1" fmla="*/ 50 h 99"/>
                <a:gd name="T2" fmla="*/ 0 w 101"/>
                <a:gd name="T3" fmla="*/ 50 h 99"/>
                <a:gd name="T4" fmla="*/ 2 w 101"/>
                <a:gd name="T5" fmla="*/ 59 h 99"/>
                <a:gd name="T6" fmla="*/ 5 w 101"/>
                <a:gd name="T7" fmla="*/ 70 h 99"/>
                <a:gd name="T8" fmla="*/ 9 w 101"/>
                <a:gd name="T9" fmla="*/ 77 h 99"/>
                <a:gd name="T10" fmla="*/ 16 w 101"/>
                <a:gd name="T11" fmla="*/ 84 h 99"/>
                <a:gd name="T12" fmla="*/ 23 w 101"/>
                <a:gd name="T13" fmla="*/ 92 h 99"/>
                <a:gd name="T14" fmla="*/ 30 w 101"/>
                <a:gd name="T15" fmla="*/ 95 h 99"/>
                <a:gd name="T16" fmla="*/ 41 w 101"/>
                <a:gd name="T17" fmla="*/ 99 h 99"/>
                <a:gd name="T18" fmla="*/ 50 w 101"/>
                <a:gd name="T19" fmla="*/ 99 h 99"/>
                <a:gd name="T20" fmla="*/ 50 w 101"/>
                <a:gd name="T21" fmla="*/ 99 h 99"/>
                <a:gd name="T22" fmla="*/ 61 w 101"/>
                <a:gd name="T23" fmla="*/ 99 h 99"/>
                <a:gd name="T24" fmla="*/ 70 w 101"/>
                <a:gd name="T25" fmla="*/ 95 h 99"/>
                <a:gd name="T26" fmla="*/ 79 w 101"/>
                <a:gd name="T27" fmla="*/ 92 h 99"/>
                <a:gd name="T28" fmla="*/ 86 w 101"/>
                <a:gd name="T29" fmla="*/ 84 h 99"/>
                <a:gd name="T30" fmla="*/ 92 w 101"/>
                <a:gd name="T31" fmla="*/ 77 h 99"/>
                <a:gd name="T32" fmla="*/ 97 w 101"/>
                <a:gd name="T33" fmla="*/ 70 h 99"/>
                <a:gd name="T34" fmla="*/ 99 w 101"/>
                <a:gd name="T35" fmla="*/ 59 h 99"/>
                <a:gd name="T36" fmla="*/ 101 w 101"/>
                <a:gd name="T37" fmla="*/ 50 h 99"/>
                <a:gd name="T38" fmla="*/ 101 w 101"/>
                <a:gd name="T39" fmla="*/ 50 h 99"/>
                <a:gd name="T40" fmla="*/ 99 w 101"/>
                <a:gd name="T41" fmla="*/ 39 h 99"/>
                <a:gd name="T42" fmla="*/ 97 w 101"/>
                <a:gd name="T43" fmla="*/ 30 h 99"/>
                <a:gd name="T44" fmla="*/ 92 w 101"/>
                <a:gd name="T45" fmla="*/ 21 h 99"/>
                <a:gd name="T46" fmla="*/ 86 w 101"/>
                <a:gd name="T47" fmla="*/ 14 h 99"/>
                <a:gd name="T48" fmla="*/ 79 w 101"/>
                <a:gd name="T49" fmla="*/ 9 h 99"/>
                <a:gd name="T50" fmla="*/ 70 w 101"/>
                <a:gd name="T51" fmla="*/ 3 h 99"/>
                <a:gd name="T52" fmla="*/ 61 w 101"/>
                <a:gd name="T53" fmla="*/ 2 h 99"/>
                <a:gd name="T54" fmla="*/ 50 w 101"/>
                <a:gd name="T55" fmla="*/ 0 h 99"/>
                <a:gd name="T56" fmla="*/ 50 w 101"/>
                <a:gd name="T57" fmla="*/ 0 h 99"/>
                <a:gd name="T58" fmla="*/ 41 w 101"/>
                <a:gd name="T59" fmla="*/ 2 h 99"/>
                <a:gd name="T60" fmla="*/ 30 w 101"/>
                <a:gd name="T61" fmla="*/ 3 h 99"/>
                <a:gd name="T62" fmla="*/ 23 w 101"/>
                <a:gd name="T63" fmla="*/ 9 h 99"/>
                <a:gd name="T64" fmla="*/ 16 w 101"/>
                <a:gd name="T65" fmla="*/ 14 h 99"/>
                <a:gd name="T66" fmla="*/ 9 w 101"/>
                <a:gd name="T67" fmla="*/ 21 h 99"/>
                <a:gd name="T68" fmla="*/ 5 w 101"/>
                <a:gd name="T69" fmla="*/ 30 h 99"/>
                <a:gd name="T70" fmla="*/ 2 w 101"/>
                <a:gd name="T71" fmla="*/ 39 h 99"/>
                <a:gd name="T72" fmla="*/ 0 w 101"/>
                <a:gd name="T73" fmla="*/ 50 h 99"/>
                <a:gd name="T74" fmla="*/ 0 w 101"/>
                <a:gd name="T7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99">
                  <a:moveTo>
                    <a:pt x="0" y="50"/>
                  </a:moveTo>
                  <a:lnTo>
                    <a:pt x="0" y="50"/>
                  </a:lnTo>
                  <a:lnTo>
                    <a:pt x="2" y="59"/>
                  </a:lnTo>
                  <a:lnTo>
                    <a:pt x="5" y="70"/>
                  </a:lnTo>
                  <a:lnTo>
                    <a:pt x="9" y="77"/>
                  </a:lnTo>
                  <a:lnTo>
                    <a:pt x="16" y="84"/>
                  </a:lnTo>
                  <a:lnTo>
                    <a:pt x="23" y="92"/>
                  </a:lnTo>
                  <a:lnTo>
                    <a:pt x="30" y="95"/>
                  </a:lnTo>
                  <a:lnTo>
                    <a:pt x="41" y="99"/>
                  </a:lnTo>
                  <a:lnTo>
                    <a:pt x="50" y="99"/>
                  </a:lnTo>
                  <a:lnTo>
                    <a:pt x="50" y="99"/>
                  </a:lnTo>
                  <a:lnTo>
                    <a:pt x="61" y="99"/>
                  </a:lnTo>
                  <a:lnTo>
                    <a:pt x="70" y="95"/>
                  </a:lnTo>
                  <a:lnTo>
                    <a:pt x="79" y="92"/>
                  </a:lnTo>
                  <a:lnTo>
                    <a:pt x="86" y="84"/>
                  </a:lnTo>
                  <a:lnTo>
                    <a:pt x="92" y="77"/>
                  </a:lnTo>
                  <a:lnTo>
                    <a:pt x="97" y="70"/>
                  </a:lnTo>
                  <a:lnTo>
                    <a:pt x="99" y="59"/>
                  </a:lnTo>
                  <a:lnTo>
                    <a:pt x="101" y="50"/>
                  </a:lnTo>
                  <a:lnTo>
                    <a:pt x="101" y="50"/>
                  </a:lnTo>
                  <a:lnTo>
                    <a:pt x="99" y="39"/>
                  </a:lnTo>
                  <a:lnTo>
                    <a:pt x="97" y="30"/>
                  </a:lnTo>
                  <a:lnTo>
                    <a:pt x="92" y="21"/>
                  </a:lnTo>
                  <a:lnTo>
                    <a:pt x="86" y="14"/>
                  </a:lnTo>
                  <a:lnTo>
                    <a:pt x="79" y="9"/>
                  </a:lnTo>
                  <a:lnTo>
                    <a:pt x="70" y="3"/>
                  </a:lnTo>
                  <a:lnTo>
                    <a:pt x="61" y="2"/>
                  </a:lnTo>
                  <a:lnTo>
                    <a:pt x="50" y="0"/>
                  </a:lnTo>
                  <a:lnTo>
                    <a:pt x="50" y="0"/>
                  </a:lnTo>
                  <a:lnTo>
                    <a:pt x="41" y="2"/>
                  </a:lnTo>
                  <a:lnTo>
                    <a:pt x="30" y="3"/>
                  </a:lnTo>
                  <a:lnTo>
                    <a:pt x="23" y="9"/>
                  </a:lnTo>
                  <a:lnTo>
                    <a:pt x="16" y="14"/>
                  </a:lnTo>
                  <a:lnTo>
                    <a:pt x="9" y="21"/>
                  </a:lnTo>
                  <a:lnTo>
                    <a:pt x="5" y="30"/>
                  </a:lnTo>
                  <a:lnTo>
                    <a:pt x="2" y="39"/>
                  </a:lnTo>
                  <a:lnTo>
                    <a:pt x="0" y="50"/>
                  </a:lnTo>
                  <a:lnTo>
                    <a:pt x="0"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623"/>
            <p:cNvSpPr>
              <a:spLocks/>
            </p:cNvSpPr>
            <p:nvPr/>
          </p:nvSpPr>
          <p:spPr bwMode="auto">
            <a:xfrm>
              <a:off x="7950200" y="3421063"/>
              <a:ext cx="87313" cy="12700"/>
            </a:xfrm>
            <a:custGeom>
              <a:avLst/>
              <a:gdLst>
                <a:gd name="T0" fmla="*/ 5 w 111"/>
                <a:gd name="T1" fmla="*/ 16 h 16"/>
                <a:gd name="T2" fmla="*/ 106 w 111"/>
                <a:gd name="T3" fmla="*/ 16 h 16"/>
                <a:gd name="T4" fmla="*/ 106 w 111"/>
                <a:gd name="T5" fmla="*/ 16 h 16"/>
                <a:gd name="T6" fmla="*/ 109 w 111"/>
                <a:gd name="T7" fmla="*/ 14 h 16"/>
                <a:gd name="T8" fmla="*/ 111 w 111"/>
                <a:gd name="T9" fmla="*/ 11 h 16"/>
                <a:gd name="T10" fmla="*/ 111 w 111"/>
                <a:gd name="T11" fmla="*/ 5 h 16"/>
                <a:gd name="T12" fmla="*/ 111 w 111"/>
                <a:gd name="T13" fmla="*/ 5 h 16"/>
                <a:gd name="T14" fmla="*/ 109 w 111"/>
                <a:gd name="T15" fmla="*/ 2 h 16"/>
                <a:gd name="T16" fmla="*/ 106 w 111"/>
                <a:gd name="T17" fmla="*/ 0 h 16"/>
                <a:gd name="T18" fmla="*/ 5 w 111"/>
                <a:gd name="T19" fmla="*/ 0 h 16"/>
                <a:gd name="T20" fmla="*/ 5 w 111"/>
                <a:gd name="T21" fmla="*/ 0 h 16"/>
                <a:gd name="T22" fmla="*/ 1 w 111"/>
                <a:gd name="T23" fmla="*/ 2 h 16"/>
                <a:gd name="T24" fmla="*/ 0 w 111"/>
                <a:gd name="T25" fmla="*/ 5 h 16"/>
                <a:gd name="T26" fmla="*/ 0 w 111"/>
                <a:gd name="T27" fmla="*/ 11 h 16"/>
                <a:gd name="T28" fmla="*/ 0 w 111"/>
                <a:gd name="T29" fmla="*/ 11 h 16"/>
                <a:gd name="T30" fmla="*/ 1 w 111"/>
                <a:gd name="T31" fmla="*/ 14 h 16"/>
                <a:gd name="T32" fmla="*/ 5 w 111"/>
                <a:gd name="T33" fmla="*/ 16 h 16"/>
                <a:gd name="T34" fmla="*/ 5 w 111"/>
                <a:gd name="T3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6">
                  <a:moveTo>
                    <a:pt x="5" y="16"/>
                  </a:moveTo>
                  <a:lnTo>
                    <a:pt x="106" y="16"/>
                  </a:lnTo>
                  <a:lnTo>
                    <a:pt x="106" y="16"/>
                  </a:lnTo>
                  <a:lnTo>
                    <a:pt x="109" y="14"/>
                  </a:lnTo>
                  <a:lnTo>
                    <a:pt x="111" y="11"/>
                  </a:lnTo>
                  <a:lnTo>
                    <a:pt x="111" y="5"/>
                  </a:lnTo>
                  <a:lnTo>
                    <a:pt x="111" y="5"/>
                  </a:lnTo>
                  <a:lnTo>
                    <a:pt x="109" y="2"/>
                  </a:lnTo>
                  <a:lnTo>
                    <a:pt x="106" y="0"/>
                  </a:lnTo>
                  <a:lnTo>
                    <a:pt x="5" y="0"/>
                  </a:lnTo>
                  <a:lnTo>
                    <a:pt x="5" y="0"/>
                  </a:lnTo>
                  <a:lnTo>
                    <a:pt x="1" y="2"/>
                  </a:lnTo>
                  <a:lnTo>
                    <a:pt x="0" y="5"/>
                  </a:lnTo>
                  <a:lnTo>
                    <a:pt x="0" y="11"/>
                  </a:lnTo>
                  <a:lnTo>
                    <a:pt x="0" y="11"/>
                  </a:lnTo>
                  <a:lnTo>
                    <a:pt x="1" y="14"/>
                  </a:lnTo>
                  <a:lnTo>
                    <a:pt x="5" y="16"/>
                  </a:lnTo>
                  <a:lnTo>
                    <a:pt x="5" y="1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24"/>
            <p:cNvSpPr>
              <a:spLocks/>
            </p:cNvSpPr>
            <p:nvPr/>
          </p:nvSpPr>
          <p:spPr bwMode="auto">
            <a:xfrm>
              <a:off x="7956550" y="3390900"/>
              <a:ext cx="76200" cy="79375"/>
            </a:xfrm>
            <a:custGeom>
              <a:avLst/>
              <a:gdLst>
                <a:gd name="T0" fmla="*/ 0 w 95"/>
                <a:gd name="T1" fmla="*/ 47 h 99"/>
                <a:gd name="T2" fmla="*/ 0 w 95"/>
                <a:gd name="T3" fmla="*/ 47 h 99"/>
                <a:gd name="T4" fmla="*/ 0 w 95"/>
                <a:gd name="T5" fmla="*/ 38 h 99"/>
                <a:gd name="T6" fmla="*/ 3 w 95"/>
                <a:gd name="T7" fmla="*/ 29 h 99"/>
                <a:gd name="T8" fmla="*/ 7 w 95"/>
                <a:gd name="T9" fmla="*/ 20 h 99"/>
                <a:gd name="T10" fmla="*/ 12 w 95"/>
                <a:gd name="T11" fmla="*/ 15 h 99"/>
                <a:gd name="T12" fmla="*/ 19 w 95"/>
                <a:gd name="T13" fmla="*/ 7 h 99"/>
                <a:gd name="T14" fmla="*/ 28 w 95"/>
                <a:gd name="T15" fmla="*/ 4 h 99"/>
                <a:gd name="T16" fmla="*/ 37 w 95"/>
                <a:gd name="T17" fmla="*/ 0 h 99"/>
                <a:gd name="T18" fmla="*/ 46 w 95"/>
                <a:gd name="T19" fmla="*/ 0 h 99"/>
                <a:gd name="T20" fmla="*/ 46 w 95"/>
                <a:gd name="T21" fmla="*/ 0 h 99"/>
                <a:gd name="T22" fmla="*/ 55 w 95"/>
                <a:gd name="T23" fmla="*/ 0 h 99"/>
                <a:gd name="T24" fmla="*/ 64 w 95"/>
                <a:gd name="T25" fmla="*/ 4 h 99"/>
                <a:gd name="T26" fmla="*/ 73 w 95"/>
                <a:gd name="T27" fmla="*/ 7 h 99"/>
                <a:gd name="T28" fmla="*/ 80 w 95"/>
                <a:gd name="T29" fmla="*/ 15 h 99"/>
                <a:gd name="T30" fmla="*/ 86 w 95"/>
                <a:gd name="T31" fmla="*/ 20 h 99"/>
                <a:gd name="T32" fmla="*/ 91 w 95"/>
                <a:gd name="T33" fmla="*/ 29 h 99"/>
                <a:gd name="T34" fmla="*/ 93 w 95"/>
                <a:gd name="T35" fmla="*/ 38 h 99"/>
                <a:gd name="T36" fmla="*/ 95 w 95"/>
                <a:gd name="T37" fmla="*/ 47 h 99"/>
                <a:gd name="T38" fmla="*/ 95 w 95"/>
                <a:gd name="T39" fmla="*/ 47 h 99"/>
                <a:gd name="T40" fmla="*/ 93 w 95"/>
                <a:gd name="T41" fmla="*/ 54 h 99"/>
                <a:gd name="T42" fmla="*/ 91 w 95"/>
                <a:gd name="T43" fmla="*/ 60 h 99"/>
                <a:gd name="T44" fmla="*/ 86 w 95"/>
                <a:gd name="T45" fmla="*/ 70 h 99"/>
                <a:gd name="T46" fmla="*/ 79 w 95"/>
                <a:gd name="T47" fmla="*/ 83 h 99"/>
                <a:gd name="T48" fmla="*/ 71 w 95"/>
                <a:gd name="T49" fmla="*/ 92 h 99"/>
                <a:gd name="T50" fmla="*/ 71 w 95"/>
                <a:gd name="T51" fmla="*/ 92 h 99"/>
                <a:gd name="T52" fmla="*/ 64 w 95"/>
                <a:gd name="T53" fmla="*/ 97 h 99"/>
                <a:gd name="T54" fmla="*/ 55 w 95"/>
                <a:gd name="T55" fmla="*/ 99 h 99"/>
                <a:gd name="T56" fmla="*/ 39 w 95"/>
                <a:gd name="T57" fmla="*/ 99 h 99"/>
                <a:gd name="T58" fmla="*/ 39 w 95"/>
                <a:gd name="T59" fmla="*/ 99 h 99"/>
                <a:gd name="T60" fmla="*/ 28 w 95"/>
                <a:gd name="T61" fmla="*/ 97 h 99"/>
                <a:gd name="T62" fmla="*/ 21 w 95"/>
                <a:gd name="T63" fmla="*/ 92 h 99"/>
                <a:gd name="T64" fmla="*/ 21 w 95"/>
                <a:gd name="T65" fmla="*/ 92 h 99"/>
                <a:gd name="T66" fmla="*/ 14 w 95"/>
                <a:gd name="T67" fmla="*/ 83 h 99"/>
                <a:gd name="T68" fmla="*/ 7 w 95"/>
                <a:gd name="T69" fmla="*/ 70 h 99"/>
                <a:gd name="T70" fmla="*/ 1 w 95"/>
                <a:gd name="T71" fmla="*/ 60 h 99"/>
                <a:gd name="T72" fmla="*/ 0 w 95"/>
                <a:gd name="T73" fmla="*/ 54 h 99"/>
                <a:gd name="T74" fmla="*/ 0 w 95"/>
                <a:gd name="T75" fmla="*/ 47 h 99"/>
                <a:gd name="T76" fmla="*/ 0 w 95"/>
                <a:gd name="T77"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5" h="99">
                  <a:moveTo>
                    <a:pt x="0" y="47"/>
                  </a:moveTo>
                  <a:lnTo>
                    <a:pt x="0" y="47"/>
                  </a:lnTo>
                  <a:lnTo>
                    <a:pt x="0" y="38"/>
                  </a:lnTo>
                  <a:lnTo>
                    <a:pt x="3" y="29"/>
                  </a:lnTo>
                  <a:lnTo>
                    <a:pt x="7" y="20"/>
                  </a:lnTo>
                  <a:lnTo>
                    <a:pt x="12" y="15"/>
                  </a:lnTo>
                  <a:lnTo>
                    <a:pt x="19" y="7"/>
                  </a:lnTo>
                  <a:lnTo>
                    <a:pt x="28" y="4"/>
                  </a:lnTo>
                  <a:lnTo>
                    <a:pt x="37" y="0"/>
                  </a:lnTo>
                  <a:lnTo>
                    <a:pt x="46" y="0"/>
                  </a:lnTo>
                  <a:lnTo>
                    <a:pt x="46" y="0"/>
                  </a:lnTo>
                  <a:lnTo>
                    <a:pt x="55" y="0"/>
                  </a:lnTo>
                  <a:lnTo>
                    <a:pt x="64" y="4"/>
                  </a:lnTo>
                  <a:lnTo>
                    <a:pt x="73" y="7"/>
                  </a:lnTo>
                  <a:lnTo>
                    <a:pt x="80" y="15"/>
                  </a:lnTo>
                  <a:lnTo>
                    <a:pt x="86" y="20"/>
                  </a:lnTo>
                  <a:lnTo>
                    <a:pt x="91" y="29"/>
                  </a:lnTo>
                  <a:lnTo>
                    <a:pt x="93" y="38"/>
                  </a:lnTo>
                  <a:lnTo>
                    <a:pt x="95" y="47"/>
                  </a:lnTo>
                  <a:lnTo>
                    <a:pt x="95" y="47"/>
                  </a:lnTo>
                  <a:lnTo>
                    <a:pt x="93" y="54"/>
                  </a:lnTo>
                  <a:lnTo>
                    <a:pt x="91" y="60"/>
                  </a:lnTo>
                  <a:lnTo>
                    <a:pt x="86" y="70"/>
                  </a:lnTo>
                  <a:lnTo>
                    <a:pt x="79" y="83"/>
                  </a:lnTo>
                  <a:lnTo>
                    <a:pt x="71" y="92"/>
                  </a:lnTo>
                  <a:lnTo>
                    <a:pt x="71" y="92"/>
                  </a:lnTo>
                  <a:lnTo>
                    <a:pt x="64" y="97"/>
                  </a:lnTo>
                  <a:lnTo>
                    <a:pt x="55" y="99"/>
                  </a:lnTo>
                  <a:lnTo>
                    <a:pt x="39" y="99"/>
                  </a:lnTo>
                  <a:lnTo>
                    <a:pt x="39" y="99"/>
                  </a:lnTo>
                  <a:lnTo>
                    <a:pt x="28" y="97"/>
                  </a:lnTo>
                  <a:lnTo>
                    <a:pt x="21" y="92"/>
                  </a:lnTo>
                  <a:lnTo>
                    <a:pt x="21" y="92"/>
                  </a:lnTo>
                  <a:lnTo>
                    <a:pt x="14" y="83"/>
                  </a:lnTo>
                  <a:lnTo>
                    <a:pt x="7" y="70"/>
                  </a:lnTo>
                  <a:lnTo>
                    <a:pt x="1" y="60"/>
                  </a:lnTo>
                  <a:lnTo>
                    <a:pt x="0" y="54"/>
                  </a:lnTo>
                  <a:lnTo>
                    <a:pt x="0" y="47"/>
                  </a:lnTo>
                  <a:lnTo>
                    <a:pt x="0" y="4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625"/>
            <p:cNvSpPr>
              <a:spLocks/>
            </p:cNvSpPr>
            <p:nvPr/>
          </p:nvSpPr>
          <p:spPr bwMode="auto">
            <a:xfrm>
              <a:off x="8013700" y="3419475"/>
              <a:ext cx="4763" cy="6350"/>
            </a:xfrm>
            <a:custGeom>
              <a:avLst/>
              <a:gdLst>
                <a:gd name="T0" fmla="*/ 0 w 6"/>
                <a:gd name="T1" fmla="*/ 4 h 7"/>
                <a:gd name="T2" fmla="*/ 0 w 6"/>
                <a:gd name="T3" fmla="*/ 4 h 7"/>
                <a:gd name="T4" fmla="*/ 0 w 6"/>
                <a:gd name="T5" fmla="*/ 6 h 7"/>
                <a:gd name="T6" fmla="*/ 4 w 6"/>
                <a:gd name="T7" fmla="*/ 7 h 7"/>
                <a:gd name="T8" fmla="*/ 4 w 6"/>
                <a:gd name="T9" fmla="*/ 7 h 7"/>
                <a:gd name="T10" fmla="*/ 6 w 6"/>
                <a:gd name="T11" fmla="*/ 6 h 7"/>
                <a:gd name="T12" fmla="*/ 6 w 6"/>
                <a:gd name="T13" fmla="*/ 4 h 7"/>
                <a:gd name="T14" fmla="*/ 6 w 6"/>
                <a:gd name="T15" fmla="*/ 4 h 7"/>
                <a:gd name="T16" fmla="*/ 6 w 6"/>
                <a:gd name="T17" fmla="*/ 2 h 7"/>
                <a:gd name="T18" fmla="*/ 4 w 6"/>
                <a:gd name="T19" fmla="*/ 0 h 7"/>
                <a:gd name="T20" fmla="*/ 4 w 6"/>
                <a:gd name="T21" fmla="*/ 0 h 7"/>
                <a:gd name="T22" fmla="*/ 0 w 6"/>
                <a:gd name="T23" fmla="*/ 2 h 7"/>
                <a:gd name="T24" fmla="*/ 0 w 6"/>
                <a:gd name="T25" fmla="*/ 4 h 7"/>
                <a:gd name="T26" fmla="*/ 0 w 6"/>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7">
                  <a:moveTo>
                    <a:pt x="0" y="4"/>
                  </a:moveTo>
                  <a:lnTo>
                    <a:pt x="0" y="4"/>
                  </a:lnTo>
                  <a:lnTo>
                    <a:pt x="0" y="6"/>
                  </a:lnTo>
                  <a:lnTo>
                    <a:pt x="4" y="7"/>
                  </a:lnTo>
                  <a:lnTo>
                    <a:pt x="4" y="7"/>
                  </a:lnTo>
                  <a:lnTo>
                    <a:pt x="6" y="6"/>
                  </a:lnTo>
                  <a:lnTo>
                    <a:pt x="6" y="4"/>
                  </a:lnTo>
                  <a:lnTo>
                    <a:pt x="6" y="4"/>
                  </a:lnTo>
                  <a:lnTo>
                    <a:pt x="6" y="2"/>
                  </a:lnTo>
                  <a:lnTo>
                    <a:pt x="4" y="0"/>
                  </a:lnTo>
                  <a:lnTo>
                    <a:pt x="4"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626"/>
            <p:cNvSpPr>
              <a:spLocks/>
            </p:cNvSpPr>
            <p:nvPr/>
          </p:nvSpPr>
          <p:spPr bwMode="auto">
            <a:xfrm>
              <a:off x="7977187" y="3444875"/>
              <a:ext cx="33338" cy="11113"/>
            </a:xfrm>
            <a:custGeom>
              <a:avLst/>
              <a:gdLst>
                <a:gd name="T0" fmla="*/ 43 w 43"/>
                <a:gd name="T1" fmla="*/ 0 h 12"/>
                <a:gd name="T2" fmla="*/ 43 w 43"/>
                <a:gd name="T3" fmla="*/ 0 h 12"/>
                <a:gd name="T4" fmla="*/ 39 w 43"/>
                <a:gd name="T5" fmla="*/ 5 h 12"/>
                <a:gd name="T6" fmla="*/ 34 w 43"/>
                <a:gd name="T7" fmla="*/ 9 h 12"/>
                <a:gd name="T8" fmla="*/ 28 w 43"/>
                <a:gd name="T9" fmla="*/ 12 h 12"/>
                <a:gd name="T10" fmla="*/ 21 w 43"/>
                <a:gd name="T11" fmla="*/ 12 h 12"/>
                <a:gd name="T12" fmla="*/ 21 w 43"/>
                <a:gd name="T13" fmla="*/ 12 h 12"/>
                <a:gd name="T14" fmla="*/ 14 w 43"/>
                <a:gd name="T15" fmla="*/ 12 h 12"/>
                <a:gd name="T16" fmla="*/ 9 w 43"/>
                <a:gd name="T17" fmla="*/ 9 h 12"/>
                <a:gd name="T18" fmla="*/ 3 w 43"/>
                <a:gd name="T19" fmla="*/ 5 h 12"/>
                <a:gd name="T20" fmla="*/ 0 w 43"/>
                <a:gd name="T21" fmla="*/ 0 h 12"/>
                <a:gd name="T22" fmla="*/ 43 w 43"/>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2">
                  <a:moveTo>
                    <a:pt x="43" y="0"/>
                  </a:moveTo>
                  <a:lnTo>
                    <a:pt x="43" y="0"/>
                  </a:lnTo>
                  <a:lnTo>
                    <a:pt x="39" y="5"/>
                  </a:lnTo>
                  <a:lnTo>
                    <a:pt x="34" y="9"/>
                  </a:lnTo>
                  <a:lnTo>
                    <a:pt x="28" y="12"/>
                  </a:lnTo>
                  <a:lnTo>
                    <a:pt x="21" y="12"/>
                  </a:lnTo>
                  <a:lnTo>
                    <a:pt x="21" y="12"/>
                  </a:lnTo>
                  <a:lnTo>
                    <a:pt x="14" y="12"/>
                  </a:lnTo>
                  <a:lnTo>
                    <a:pt x="9" y="9"/>
                  </a:lnTo>
                  <a:lnTo>
                    <a:pt x="3" y="5"/>
                  </a:lnTo>
                  <a:lnTo>
                    <a:pt x="0" y="0"/>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27"/>
            <p:cNvSpPr>
              <a:spLocks/>
            </p:cNvSpPr>
            <p:nvPr/>
          </p:nvSpPr>
          <p:spPr bwMode="auto">
            <a:xfrm>
              <a:off x="8010525" y="3413125"/>
              <a:ext cx="11113" cy="1588"/>
            </a:xfrm>
            <a:custGeom>
              <a:avLst/>
              <a:gdLst>
                <a:gd name="T0" fmla="*/ 2 w 12"/>
                <a:gd name="T1" fmla="*/ 4 h 4"/>
                <a:gd name="T2" fmla="*/ 12 w 12"/>
                <a:gd name="T3" fmla="*/ 4 h 4"/>
                <a:gd name="T4" fmla="*/ 12 w 12"/>
                <a:gd name="T5" fmla="*/ 4 h 4"/>
                <a:gd name="T6" fmla="*/ 12 w 12"/>
                <a:gd name="T7" fmla="*/ 4 h 4"/>
                <a:gd name="T8" fmla="*/ 12 w 12"/>
                <a:gd name="T9" fmla="*/ 2 h 4"/>
                <a:gd name="T10" fmla="*/ 12 w 12"/>
                <a:gd name="T11" fmla="*/ 2 h 4"/>
                <a:gd name="T12" fmla="*/ 12 w 12"/>
                <a:gd name="T13" fmla="*/ 0 h 4"/>
                <a:gd name="T14" fmla="*/ 2 w 12"/>
                <a:gd name="T15" fmla="*/ 0 h 4"/>
                <a:gd name="T16" fmla="*/ 2 w 12"/>
                <a:gd name="T17" fmla="*/ 0 h 4"/>
                <a:gd name="T18" fmla="*/ 0 w 12"/>
                <a:gd name="T19" fmla="*/ 2 h 4"/>
                <a:gd name="T20" fmla="*/ 0 w 12"/>
                <a:gd name="T21" fmla="*/ 4 h 4"/>
                <a:gd name="T22" fmla="*/ 0 w 12"/>
                <a:gd name="T23" fmla="*/ 4 h 4"/>
                <a:gd name="T24" fmla="*/ 2 w 12"/>
                <a:gd name="T25" fmla="*/ 4 h 4"/>
                <a:gd name="T26" fmla="*/ 2 w 12"/>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4">
                  <a:moveTo>
                    <a:pt x="2" y="4"/>
                  </a:moveTo>
                  <a:lnTo>
                    <a:pt x="12" y="4"/>
                  </a:lnTo>
                  <a:lnTo>
                    <a:pt x="12" y="4"/>
                  </a:lnTo>
                  <a:lnTo>
                    <a:pt x="12" y="4"/>
                  </a:lnTo>
                  <a:lnTo>
                    <a:pt x="12" y="2"/>
                  </a:lnTo>
                  <a:lnTo>
                    <a:pt x="12" y="2"/>
                  </a:lnTo>
                  <a:lnTo>
                    <a:pt x="12"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628"/>
            <p:cNvSpPr>
              <a:spLocks/>
            </p:cNvSpPr>
            <p:nvPr/>
          </p:nvSpPr>
          <p:spPr bwMode="auto">
            <a:xfrm>
              <a:off x="7969250" y="3419475"/>
              <a:ext cx="6350" cy="6350"/>
            </a:xfrm>
            <a:custGeom>
              <a:avLst/>
              <a:gdLst>
                <a:gd name="T0" fmla="*/ 0 w 7"/>
                <a:gd name="T1" fmla="*/ 4 h 7"/>
                <a:gd name="T2" fmla="*/ 0 w 7"/>
                <a:gd name="T3" fmla="*/ 4 h 7"/>
                <a:gd name="T4" fmla="*/ 0 w 7"/>
                <a:gd name="T5" fmla="*/ 6 h 7"/>
                <a:gd name="T6" fmla="*/ 3 w 7"/>
                <a:gd name="T7" fmla="*/ 7 h 7"/>
                <a:gd name="T8" fmla="*/ 3 w 7"/>
                <a:gd name="T9" fmla="*/ 7 h 7"/>
                <a:gd name="T10" fmla="*/ 5 w 7"/>
                <a:gd name="T11" fmla="*/ 6 h 7"/>
                <a:gd name="T12" fmla="*/ 7 w 7"/>
                <a:gd name="T13" fmla="*/ 4 h 7"/>
                <a:gd name="T14" fmla="*/ 7 w 7"/>
                <a:gd name="T15" fmla="*/ 4 h 7"/>
                <a:gd name="T16" fmla="*/ 5 w 7"/>
                <a:gd name="T17" fmla="*/ 2 h 7"/>
                <a:gd name="T18" fmla="*/ 3 w 7"/>
                <a:gd name="T19" fmla="*/ 0 h 7"/>
                <a:gd name="T20" fmla="*/ 3 w 7"/>
                <a:gd name="T21" fmla="*/ 0 h 7"/>
                <a:gd name="T22" fmla="*/ 0 w 7"/>
                <a:gd name="T23" fmla="*/ 2 h 7"/>
                <a:gd name="T24" fmla="*/ 0 w 7"/>
                <a:gd name="T25" fmla="*/ 4 h 7"/>
                <a:gd name="T26" fmla="*/ 0 w 7"/>
                <a:gd name="T2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7">
                  <a:moveTo>
                    <a:pt x="0" y="4"/>
                  </a:moveTo>
                  <a:lnTo>
                    <a:pt x="0" y="4"/>
                  </a:lnTo>
                  <a:lnTo>
                    <a:pt x="0" y="6"/>
                  </a:lnTo>
                  <a:lnTo>
                    <a:pt x="3" y="7"/>
                  </a:lnTo>
                  <a:lnTo>
                    <a:pt x="3" y="7"/>
                  </a:lnTo>
                  <a:lnTo>
                    <a:pt x="5" y="6"/>
                  </a:lnTo>
                  <a:lnTo>
                    <a:pt x="7" y="4"/>
                  </a:lnTo>
                  <a:lnTo>
                    <a:pt x="7" y="4"/>
                  </a:lnTo>
                  <a:lnTo>
                    <a:pt x="5" y="2"/>
                  </a:lnTo>
                  <a:lnTo>
                    <a:pt x="3" y="0"/>
                  </a:lnTo>
                  <a:lnTo>
                    <a:pt x="3" y="0"/>
                  </a:lnTo>
                  <a:lnTo>
                    <a:pt x="0" y="2"/>
                  </a:lnTo>
                  <a:lnTo>
                    <a:pt x="0" y="4"/>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629"/>
            <p:cNvSpPr>
              <a:spLocks/>
            </p:cNvSpPr>
            <p:nvPr/>
          </p:nvSpPr>
          <p:spPr bwMode="auto">
            <a:xfrm>
              <a:off x="7967662" y="3413125"/>
              <a:ext cx="11113" cy="1588"/>
            </a:xfrm>
            <a:custGeom>
              <a:avLst/>
              <a:gdLst>
                <a:gd name="T0" fmla="*/ 2 w 14"/>
                <a:gd name="T1" fmla="*/ 4 h 4"/>
                <a:gd name="T2" fmla="*/ 13 w 14"/>
                <a:gd name="T3" fmla="*/ 4 h 4"/>
                <a:gd name="T4" fmla="*/ 13 w 14"/>
                <a:gd name="T5" fmla="*/ 4 h 4"/>
                <a:gd name="T6" fmla="*/ 14 w 14"/>
                <a:gd name="T7" fmla="*/ 4 h 4"/>
                <a:gd name="T8" fmla="*/ 14 w 14"/>
                <a:gd name="T9" fmla="*/ 2 h 4"/>
                <a:gd name="T10" fmla="*/ 14 w 14"/>
                <a:gd name="T11" fmla="*/ 2 h 4"/>
                <a:gd name="T12" fmla="*/ 13 w 14"/>
                <a:gd name="T13" fmla="*/ 0 h 4"/>
                <a:gd name="T14" fmla="*/ 2 w 14"/>
                <a:gd name="T15" fmla="*/ 0 h 4"/>
                <a:gd name="T16" fmla="*/ 2 w 14"/>
                <a:gd name="T17" fmla="*/ 0 h 4"/>
                <a:gd name="T18" fmla="*/ 0 w 14"/>
                <a:gd name="T19" fmla="*/ 2 h 4"/>
                <a:gd name="T20" fmla="*/ 0 w 14"/>
                <a:gd name="T21" fmla="*/ 4 h 4"/>
                <a:gd name="T22" fmla="*/ 0 w 14"/>
                <a:gd name="T23" fmla="*/ 4 h 4"/>
                <a:gd name="T24" fmla="*/ 2 w 14"/>
                <a:gd name="T25" fmla="*/ 4 h 4"/>
                <a:gd name="T26" fmla="*/ 2 w 14"/>
                <a:gd name="T2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4">
                  <a:moveTo>
                    <a:pt x="2" y="4"/>
                  </a:moveTo>
                  <a:lnTo>
                    <a:pt x="13" y="4"/>
                  </a:lnTo>
                  <a:lnTo>
                    <a:pt x="13" y="4"/>
                  </a:lnTo>
                  <a:lnTo>
                    <a:pt x="14" y="4"/>
                  </a:lnTo>
                  <a:lnTo>
                    <a:pt x="14" y="2"/>
                  </a:lnTo>
                  <a:lnTo>
                    <a:pt x="14" y="2"/>
                  </a:lnTo>
                  <a:lnTo>
                    <a:pt x="13" y="0"/>
                  </a:lnTo>
                  <a:lnTo>
                    <a:pt x="2" y="0"/>
                  </a:lnTo>
                  <a:lnTo>
                    <a:pt x="2" y="0"/>
                  </a:lnTo>
                  <a:lnTo>
                    <a:pt x="0" y="2"/>
                  </a:lnTo>
                  <a:lnTo>
                    <a:pt x="0" y="4"/>
                  </a:lnTo>
                  <a:lnTo>
                    <a:pt x="0" y="4"/>
                  </a:lnTo>
                  <a:lnTo>
                    <a:pt x="2" y="4"/>
                  </a:lnTo>
                  <a:lnTo>
                    <a:pt x="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630"/>
            <p:cNvSpPr>
              <a:spLocks/>
            </p:cNvSpPr>
            <p:nvPr/>
          </p:nvSpPr>
          <p:spPr bwMode="auto">
            <a:xfrm>
              <a:off x="7991475" y="3421063"/>
              <a:ext cx="4763" cy="19050"/>
            </a:xfrm>
            <a:custGeom>
              <a:avLst/>
              <a:gdLst>
                <a:gd name="T0" fmla="*/ 1 w 7"/>
                <a:gd name="T1" fmla="*/ 23 h 23"/>
                <a:gd name="T2" fmla="*/ 5 w 7"/>
                <a:gd name="T3" fmla="*/ 23 h 23"/>
                <a:gd name="T4" fmla="*/ 5 w 7"/>
                <a:gd name="T5" fmla="*/ 23 h 23"/>
                <a:gd name="T6" fmla="*/ 7 w 7"/>
                <a:gd name="T7" fmla="*/ 22 h 23"/>
                <a:gd name="T8" fmla="*/ 7 w 7"/>
                <a:gd name="T9" fmla="*/ 20 h 23"/>
                <a:gd name="T10" fmla="*/ 7 w 7"/>
                <a:gd name="T11" fmla="*/ 2 h 23"/>
                <a:gd name="T12" fmla="*/ 7 w 7"/>
                <a:gd name="T13" fmla="*/ 2 h 23"/>
                <a:gd name="T14" fmla="*/ 7 w 7"/>
                <a:gd name="T15" fmla="*/ 0 h 23"/>
                <a:gd name="T16" fmla="*/ 5 w 7"/>
                <a:gd name="T17" fmla="*/ 0 h 23"/>
                <a:gd name="T18" fmla="*/ 1 w 7"/>
                <a:gd name="T19" fmla="*/ 0 h 23"/>
                <a:gd name="T20" fmla="*/ 1 w 7"/>
                <a:gd name="T21" fmla="*/ 0 h 23"/>
                <a:gd name="T22" fmla="*/ 0 w 7"/>
                <a:gd name="T23" fmla="*/ 0 h 23"/>
                <a:gd name="T24" fmla="*/ 0 w 7"/>
                <a:gd name="T25" fmla="*/ 2 h 23"/>
                <a:gd name="T26" fmla="*/ 0 w 7"/>
                <a:gd name="T27" fmla="*/ 20 h 23"/>
                <a:gd name="T28" fmla="*/ 0 w 7"/>
                <a:gd name="T29" fmla="*/ 20 h 23"/>
                <a:gd name="T30" fmla="*/ 0 w 7"/>
                <a:gd name="T31" fmla="*/ 22 h 23"/>
                <a:gd name="T32" fmla="*/ 1 w 7"/>
                <a:gd name="T33" fmla="*/ 23 h 23"/>
                <a:gd name="T34" fmla="*/ 1 w 7"/>
                <a:gd name="T3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lnTo>
                    <a:pt x="5" y="23"/>
                  </a:lnTo>
                  <a:lnTo>
                    <a:pt x="5" y="23"/>
                  </a:lnTo>
                  <a:lnTo>
                    <a:pt x="7" y="22"/>
                  </a:lnTo>
                  <a:lnTo>
                    <a:pt x="7" y="20"/>
                  </a:lnTo>
                  <a:lnTo>
                    <a:pt x="7" y="2"/>
                  </a:lnTo>
                  <a:lnTo>
                    <a:pt x="7" y="2"/>
                  </a:lnTo>
                  <a:lnTo>
                    <a:pt x="7" y="0"/>
                  </a:lnTo>
                  <a:lnTo>
                    <a:pt x="5" y="0"/>
                  </a:lnTo>
                  <a:lnTo>
                    <a:pt x="1" y="0"/>
                  </a:lnTo>
                  <a:lnTo>
                    <a:pt x="1" y="0"/>
                  </a:lnTo>
                  <a:lnTo>
                    <a:pt x="0" y="0"/>
                  </a:lnTo>
                  <a:lnTo>
                    <a:pt x="0" y="2"/>
                  </a:lnTo>
                  <a:lnTo>
                    <a:pt x="0" y="20"/>
                  </a:lnTo>
                  <a:lnTo>
                    <a:pt x="0" y="20"/>
                  </a:lnTo>
                  <a:lnTo>
                    <a:pt x="0" y="22"/>
                  </a:lnTo>
                  <a:lnTo>
                    <a:pt x="1" y="23"/>
                  </a:lnTo>
                  <a:lnTo>
                    <a:pt x="1" y="23"/>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631"/>
            <p:cNvSpPr>
              <a:spLocks/>
            </p:cNvSpPr>
            <p:nvPr/>
          </p:nvSpPr>
          <p:spPr bwMode="auto">
            <a:xfrm>
              <a:off x="7994650" y="3432175"/>
              <a:ext cx="6350" cy="4763"/>
            </a:xfrm>
            <a:custGeom>
              <a:avLst/>
              <a:gdLst>
                <a:gd name="T0" fmla="*/ 0 w 9"/>
                <a:gd name="T1" fmla="*/ 6 h 6"/>
                <a:gd name="T2" fmla="*/ 0 w 9"/>
                <a:gd name="T3" fmla="*/ 6 h 6"/>
                <a:gd name="T4" fmla="*/ 0 w 9"/>
                <a:gd name="T5" fmla="*/ 6 h 6"/>
                <a:gd name="T6" fmla="*/ 2 w 9"/>
                <a:gd name="T7" fmla="*/ 2 h 6"/>
                <a:gd name="T8" fmla="*/ 4 w 9"/>
                <a:gd name="T9" fmla="*/ 0 h 6"/>
                <a:gd name="T10" fmla="*/ 4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4" y="0"/>
                  </a:lnTo>
                  <a:lnTo>
                    <a:pt x="4"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632"/>
            <p:cNvSpPr>
              <a:spLocks/>
            </p:cNvSpPr>
            <p:nvPr/>
          </p:nvSpPr>
          <p:spPr bwMode="auto">
            <a:xfrm>
              <a:off x="7986712" y="3432175"/>
              <a:ext cx="7938" cy="4763"/>
            </a:xfrm>
            <a:custGeom>
              <a:avLst/>
              <a:gdLst>
                <a:gd name="T0" fmla="*/ 0 w 9"/>
                <a:gd name="T1" fmla="*/ 6 h 6"/>
                <a:gd name="T2" fmla="*/ 0 w 9"/>
                <a:gd name="T3" fmla="*/ 6 h 6"/>
                <a:gd name="T4" fmla="*/ 0 w 9"/>
                <a:gd name="T5" fmla="*/ 6 h 6"/>
                <a:gd name="T6" fmla="*/ 2 w 9"/>
                <a:gd name="T7" fmla="*/ 2 h 6"/>
                <a:gd name="T8" fmla="*/ 6 w 9"/>
                <a:gd name="T9" fmla="*/ 0 h 6"/>
                <a:gd name="T10" fmla="*/ 6 w 9"/>
                <a:gd name="T11" fmla="*/ 0 h 6"/>
                <a:gd name="T12" fmla="*/ 7 w 9"/>
                <a:gd name="T13" fmla="*/ 2 h 6"/>
                <a:gd name="T14" fmla="*/ 9 w 9"/>
                <a:gd name="T15" fmla="*/ 6 h 6"/>
                <a:gd name="T16" fmla="*/ 9 w 9"/>
                <a:gd name="T17" fmla="*/ 6 h 6"/>
                <a:gd name="T18" fmla="*/ 0 w 9"/>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6"/>
                  </a:moveTo>
                  <a:lnTo>
                    <a:pt x="0" y="6"/>
                  </a:lnTo>
                  <a:lnTo>
                    <a:pt x="0" y="6"/>
                  </a:lnTo>
                  <a:lnTo>
                    <a:pt x="2" y="2"/>
                  </a:lnTo>
                  <a:lnTo>
                    <a:pt x="6" y="0"/>
                  </a:lnTo>
                  <a:lnTo>
                    <a:pt x="6" y="0"/>
                  </a:lnTo>
                  <a:lnTo>
                    <a:pt x="7" y="2"/>
                  </a:lnTo>
                  <a:lnTo>
                    <a:pt x="9" y="6"/>
                  </a:lnTo>
                  <a:lnTo>
                    <a:pt x="9" y="6"/>
                  </a:lnTo>
                  <a:lnTo>
                    <a:pt x="0" y="6"/>
                  </a:lnTo>
                  <a:close/>
                </a:path>
              </a:pathLst>
            </a:custGeom>
            <a:solidFill>
              <a:srgbClr val="5135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633"/>
            <p:cNvSpPr>
              <a:spLocks/>
            </p:cNvSpPr>
            <p:nvPr/>
          </p:nvSpPr>
          <p:spPr bwMode="auto">
            <a:xfrm>
              <a:off x="8004175" y="3836988"/>
              <a:ext cx="39688" cy="23813"/>
            </a:xfrm>
            <a:custGeom>
              <a:avLst/>
              <a:gdLst>
                <a:gd name="T0" fmla="*/ 0 w 50"/>
                <a:gd name="T1" fmla="*/ 0 h 31"/>
                <a:gd name="T2" fmla="*/ 0 w 50"/>
                <a:gd name="T3" fmla="*/ 31 h 31"/>
                <a:gd name="T4" fmla="*/ 50 w 50"/>
                <a:gd name="T5" fmla="*/ 31 h 31"/>
                <a:gd name="T6" fmla="*/ 50 w 50"/>
                <a:gd name="T7" fmla="*/ 24 h 31"/>
                <a:gd name="T8" fmla="*/ 32 w 50"/>
                <a:gd name="T9" fmla="*/ 13 h 31"/>
                <a:gd name="T10" fmla="*/ 30 w 50"/>
                <a:gd name="T11" fmla="*/ 0 h 31"/>
                <a:gd name="T12" fmla="*/ 0 w 50"/>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0" h="31">
                  <a:moveTo>
                    <a:pt x="0" y="0"/>
                  </a:moveTo>
                  <a:lnTo>
                    <a:pt x="0" y="31"/>
                  </a:lnTo>
                  <a:lnTo>
                    <a:pt x="50" y="31"/>
                  </a:lnTo>
                  <a:lnTo>
                    <a:pt x="50" y="24"/>
                  </a:lnTo>
                  <a:lnTo>
                    <a:pt x="32" y="13"/>
                  </a:lnTo>
                  <a:lnTo>
                    <a:pt x="30" y="0"/>
                  </a:lnTo>
                  <a:lnTo>
                    <a:pt x="0"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634"/>
            <p:cNvSpPr>
              <a:spLocks/>
            </p:cNvSpPr>
            <p:nvPr/>
          </p:nvSpPr>
          <p:spPr bwMode="auto">
            <a:xfrm>
              <a:off x="7924800" y="3836988"/>
              <a:ext cx="52388" cy="23813"/>
            </a:xfrm>
            <a:custGeom>
              <a:avLst/>
              <a:gdLst>
                <a:gd name="T0" fmla="*/ 65 w 65"/>
                <a:gd name="T1" fmla="*/ 0 h 31"/>
                <a:gd name="T2" fmla="*/ 65 w 65"/>
                <a:gd name="T3" fmla="*/ 31 h 31"/>
                <a:gd name="T4" fmla="*/ 0 w 65"/>
                <a:gd name="T5" fmla="*/ 31 h 31"/>
                <a:gd name="T6" fmla="*/ 0 w 65"/>
                <a:gd name="T7" fmla="*/ 24 h 31"/>
                <a:gd name="T8" fmla="*/ 32 w 65"/>
                <a:gd name="T9" fmla="*/ 13 h 31"/>
                <a:gd name="T10" fmla="*/ 34 w 65"/>
                <a:gd name="T11" fmla="*/ 0 h 31"/>
                <a:gd name="T12" fmla="*/ 65 w 65"/>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65" h="31">
                  <a:moveTo>
                    <a:pt x="65" y="0"/>
                  </a:moveTo>
                  <a:lnTo>
                    <a:pt x="65" y="31"/>
                  </a:lnTo>
                  <a:lnTo>
                    <a:pt x="0" y="31"/>
                  </a:lnTo>
                  <a:lnTo>
                    <a:pt x="0" y="24"/>
                  </a:lnTo>
                  <a:lnTo>
                    <a:pt x="32" y="13"/>
                  </a:lnTo>
                  <a:lnTo>
                    <a:pt x="34" y="0"/>
                  </a:lnTo>
                  <a:lnTo>
                    <a:pt x="6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635"/>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636"/>
            <p:cNvSpPr>
              <a:spLocks/>
            </p:cNvSpPr>
            <p:nvPr/>
          </p:nvSpPr>
          <p:spPr bwMode="auto">
            <a:xfrm>
              <a:off x="7905750" y="3484563"/>
              <a:ext cx="187325" cy="147638"/>
            </a:xfrm>
            <a:custGeom>
              <a:avLst/>
              <a:gdLst>
                <a:gd name="T0" fmla="*/ 189 w 235"/>
                <a:gd name="T1" fmla="*/ 14 h 187"/>
                <a:gd name="T2" fmla="*/ 189 w 235"/>
                <a:gd name="T3" fmla="*/ 14 h 187"/>
                <a:gd name="T4" fmla="*/ 187 w 235"/>
                <a:gd name="T5" fmla="*/ 13 h 187"/>
                <a:gd name="T6" fmla="*/ 180 w 235"/>
                <a:gd name="T7" fmla="*/ 7 h 187"/>
                <a:gd name="T8" fmla="*/ 169 w 235"/>
                <a:gd name="T9" fmla="*/ 2 h 187"/>
                <a:gd name="T10" fmla="*/ 162 w 235"/>
                <a:gd name="T11" fmla="*/ 0 h 187"/>
                <a:gd name="T12" fmla="*/ 154 w 235"/>
                <a:gd name="T13" fmla="*/ 0 h 187"/>
                <a:gd name="T14" fmla="*/ 136 w 235"/>
                <a:gd name="T15" fmla="*/ 0 h 187"/>
                <a:gd name="T16" fmla="*/ 131 w 235"/>
                <a:gd name="T17" fmla="*/ 7 h 187"/>
                <a:gd name="T18" fmla="*/ 131 w 235"/>
                <a:gd name="T19" fmla="*/ 7 h 187"/>
                <a:gd name="T20" fmla="*/ 127 w 235"/>
                <a:gd name="T21" fmla="*/ 11 h 187"/>
                <a:gd name="T22" fmla="*/ 122 w 235"/>
                <a:gd name="T23" fmla="*/ 14 h 187"/>
                <a:gd name="T24" fmla="*/ 117 w 235"/>
                <a:gd name="T25" fmla="*/ 16 h 187"/>
                <a:gd name="T26" fmla="*/ 111 w 235"/>
                <a:gd name="T27" fmla="*/ 16 h 187"/>
                <a:gd name="T28" fmla="*/ 106 w 235"/>
                <a:gd name="T29" fmla="*/ 16 h 187"/>
                <a:gd name="T30" fmla="*/ 102 w 235"/>
                <a:gd name="T31" fmla="*/ 14 h 187"/>
                <a:gd name="T32" fmla="*/ 97 w 235"/>
                <a:gd name="T33" fmla="*/ 11 h 187"/>
                <a:gd name="T34" fmla="*/ 93 w 235"/>
                <a:gd name="T35" fmla="*/ 7 h 187"/>
                <a:gd name="T36" fmla="*/ 90 w 235"/>
                <a:gd name="T37" fmla="*/ 0 h 187"/>
                <a:gd name="T38" fmla="*/ 81 w 235"/>
                <a:gd name="T39" fmla="*/ 0 h 187"/>
                <a:gd name="T40" fmla="*/ 81 w 235"/>
                <a:gd name="T41" fmla="*/ 0 h 187"/>
                <a:gd name="T42" fmla="*/ 68 w 235"/>
                <a:gd name="T43" fmla="*/ 2 h 187"/>
                <a:gd name="T44" fmla="*/ 57 w 235"/>
                <a:gd name="T45" fmla="*/ 4 h 187"/>
                <a:gd name="T46" fmla="*/ 47 w 235"/>
                <a:gd name="T47" fmla="*/ 9 h 187"/>
                <a:gd name="T48" fmla="*/ 38 w 235"/>
                <a:gd name="T49" fmla="*/ 18 h 187"/>
                <a:gd name="T50" fmla="*/ 0 w 235"/>
                <a:gd name="T51" fmla="*/ 54 h 187"/>
                <a:gd name="T52" fmla="*/ 20 w 235"/>
                <a:gd name="T53" fmla="*/ 72 h 187"/>
                <a:gd name="T54" fmla="*/ 50 w 235"/>
                <a:gd name="T55" fmla="*/ 50 h 187"/>
                <a:gd name="T56" fmla="*/ 57 w 235"/>
                <a:gd name="T57" fmla="*/ 187 h 187"/>
                <a:gd name="T58" fmla="*/ 162 w 235"/>
                <a:gd name="T59" fmla="*/ 178 h 187"/>
                <a:gd name="T60" fmla="*/ 169 w 235"/>
                <a:gd name="T61" fmla="*/ 47 h 187"/>
                <a:gd name="T62" fmla="*/ 203 w 235"/>
                <a:gd name="T63" fmla="*/ 97 h 187"/>
                <a:gd name="T64" fmla="*/ 183 w 235"/>
                <a:gd name="T65" fmla="*/ 169 h 187"/>
                <a:gd name="T66" fmla="*/ 199 w 235"/>
                <a:gd name="T67" fmla="*/ 185 h 187"/>
                <a:gd name="T68" fmla="*/ 234 w 235"/>
                <a:gd name="T69" fmla="*/ 103 h 187"/>
                <a:gd name="T70" fmla="*/ 234 w 235"/>
                <a:gd name="T71" fmla="*/ 103 h 187"/>
                <a:gd name="T72" fmla="*/ 235 w 235"/>
                <a:gd name="T73" fmla="*/ 95 h 187"/>
                <a:gd name="T74" fmla="*/ 234 w 235"/>
                <a:gd name="T75" fmla="*/ 90 h 187"/>
                <a:gd name="T76" fmla="*/ 189 w 235"/>
                <a:gd name="T77" fmla="*/ 1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7">
                  <a:moveTo>
                    <a:pt x="189" y="14"/>
                  </a:moveTo>
                  <a:lnTo>
                    <a:pt x="189" y="14"/>
                  </a:lnTo>
                  <a:lnTo>
                    <a:pt x="187" y="13"/>
                  </a:lnTo>
                  <a:lnTo>
                    <a:pt x="180" y="7"/>
                  </a:lnTo>
                  <a:lnTo>
                    <a:pt x="169" y="2"/>
                  </a:lnTo>
                  <a:lnTo>
                    <a:pt x="162" y="0"/>
                  </a:lnTo>
                  <a:lnTo>
                    <a:pt x="154" y="0"/>
                  </a:lnTo>
                  <a:lnTo>
                    <a:pt x="136" y="0"/>
                  </a:lnTo>
                  <a:lnTo>
                    <a:pt x="131" y="7"/>
                  </a:lnTo>
                  <a:lnTo>
                    <a:pt x="131" y="7"/>
                  </a:lnTo>
                  <a:lnTo>
                    <a:pt x="127" y="11"/>
                  </a:lnTo>
                  <a:lnTo>
                    <a:pt x="122" y="14"/>
                  </a:lnTo>
                  <a:lnTo>
                    <a:pt x="117" y="16"/>
                  </a:lnTo>
                  <a:lnTo>
                    <a:pt x="111" y="16"/>
                  </a:lnTo>
                  <a:lnTo>
                    <a:pt x="106" y="16"/>
                  </a:lnTo>
                  <a:lnTo>
                    <a:pt x="102" y="14"/>
                  </a:lnTo>
                  <a:lnTo>
                    <a:pt x="97" y="11"/>
                  </a:lnTo>
                  <a:lnTo>
                    <a:pt x="93" y="7"/>
                  </a:lnTo>
                  <a:lnTo>
                    <a:pt x="90" y="0"/>
                  </a:lnTo>
                  <a:lnTo>
                    <a:pt x="81" y="0"/>
                  </a:lnTo>
                  <a:lnTo>
                    <a:pt x="81" y="0"/>
                  </a:lnTo>
                  <a:lnTo>
                    <a:pt x="68" y="2"/>
                  </a:lnTo>
                  <a:lnTo>
                    <a:pt x="57" y="4"/>
                  </a:lnTo>
                  <a:lnTo>
                    <a:pt x="47" y="9"/>
                  </a:lnTo>
                  <a:lnTo>
                    <a:pt x="38" y="18"/>
                  </a:lnTo>
                  <a:lnTo>
                    <a:pt x="0" y="54"/>
                  </a:lnTo>
                  <a:lnTo>
                    <a:pt x="20" y="72"/>
                  </a:lnTo>
                  <a:lnTo>
                    <a:pt x="50" y="50"/>
                  </a:lnTo>
                  <a:lnTo>
                    <a:pt x="57" y="187"/>
                  </a:lnTo>
                  <a:lnTo>
                    <a:pt x="162" y="178"/>
                  </a:lnTo>
                  <a:lnTo>
                    <a:pt x="169" y="47"/>
                  </a:lnTo>
                  <a:lnTo>
                    <a:pt x="203" y="97"/>
                  </a:lnTo>
                  <a:lnTo>
                    <a:pt x="183" y="169"/>
                  </a:lnTo>
                  <a:lnTo>
                    <a:pt x="199" y="185"/>
                  </a:lnTo>
                  <a:lnTo>
                    <a:pt x="234" y="103"/>
                  </a:lnTo>
                  <a:lnTo>
                    <a:pt x="234" y="103"/>
                  </a:lnTo>
                  <a:lnTo>
                    <a:pt x="235" y="95"/>
                  </a:lnTo>
                  <a:lnTo>
                    <a:pt x="234" y="90"/>
                  </a:lnTo>
                  <a:lnTo>
                    <a:pt x="189"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637"/>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638"/>
            <p:cNvSpPr>
              <a:spLocks/>
            </p:cNvSpPr>
            <p:nvPr/>
          </p:nvSpPr>
          <p:spPr bwMode="auto">
            <a:xfrm>
              <a:off x="7897812" y="3509963"/>
              <a:ext cx="28575" cy="58738"/>
            </a:xfrm>
            <a:custGeom>
              <a:avLst/>
              <a:gdLst>
                <a:gd name="T0" fmla="*/ 0 w 38"/>
                <a:gd name="T1" fmla="*/ 74 h 76"/>
                <a:gd name="T2" fmla="*/ 0 w 38"/>
                <a:gd name="T3" fmla="*/ 74 h 76"/>
                <a:gd name="T4" fmla="*/ 2 w 38"/>
                <a:gd name="T5" fmla="*/ 76 h 76"/>
                <a:gd name="T6" fmla="*/ 36 w 38"/>
                <a:gd name="T7" fmla="*/ 76 h 76"/>
                <a:gd name="T8" fmla="*/ 36 w 38"/>
                <a:gd name="T9" fmla="*/ 76 h 76"/>
                <a:gd name="T10" fmla="*/ 38 w 38"/>
                <a:gd name="T11" fmla="*/ 74 h 76"/>
                <a:gd name="T12" fmla="*/ 38 w 38"/>
                <a:gd name="T13" fmla="*/ 2 h 76"/>
                <a:gd name="T14" fmla="*/ 38 w 38"/>
                <a:gd name="T15" fmla="*/ 2 h 76"/>
                <a:gd name="T16" fmla="*/ 36 w 38"/>
                <a:gd name="T17" fmla="*/ 0 h 76"/>
                <a:gd name="T18" fmla="*/ 2 w 38"/>
                <a:gd name="T19" fmla="*/ 0 h 76"/>
                <a:gd name="T20" fmla="*/ 2 w 38"/>
                <a:gd name="T21" fmla="*/ 0 h 76"/>
                <a:gd name="T22" fmla="*/ 0 w 38"/>
                <a:gd name="T23" fmla="*/ 2 h 76"/>
                <a:gd name="T24" fmla="*/ 0 w 38"/>
                <a:gd name="T25"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76">
                  <a:moveTo>
                    <a:pt x="0" y="74"/>
                  </a:moveTo>
                  <a:lnTo>
                    <a:pt x="0" y="74"/>
                  </a:lnTo>
                  <a:lnTo>
                    <a:pt x="2" y="76"/>
                  </a:lnTo>
                  <a:lnTo>
                    <a:pt x="36" y="76"/>
                  </a:lnTo>
                  <a:lnTo>
                    <a:pt x="36" y="76"/>
                  </a:lnTo>
                  <a:lnTo>
                    <a:pt x="38" y="74"/>
                  </a:lnTo>
                  <a:lnTo>
                    <a:pt x="38" y="2"/>
                  </a:lnTo>
                  <a:lnTo>
                    <a:pt x="38" y="2"/>
                  </a:lnTo>
                  <a:lnTo>
                    <a:pt x="36" y="0"/>
                  </a:lnTo>
                  <a:lnTo>
                    <a:pt x="2" y="0"/>
                  </a:lnTo>
                  <a:lnTo>
                    <a:pt x="2" y="0"/>
                  </a:lnTo>
                  <a:lnTo>
                    <a:pt x="0" y="2"/>
                  </a:lnTo>
                  <a:lnTo>
                    <a:pt x="0"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1639"/>
            <p:cNvSpPr>
              <a:spLocks noChangeArrowheads="1"/>
            </p:cNvSpPr>
            <p:nvPr/>
          </p:nvSpPr>
          <p:spPr bwMode="auto">
            <a:xfrm>
              <a:off x="7910512" y="3524250"/>
              <a:ext cx="1428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Rectangle 1640"/>
            <p:cNvSpPr>
              <a:spLocks noChangeArrowheads="1"/>
            </p:cNvSpPr>
            <p:nvPr/>
          </p:nvSpPr>
          <p:spPr bwMode="auto">
            <a:xfrm>
              <a:off x="7910512" y="3524250"/>
              <a:ext cx="14288"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641"/>
            <p:cNvSpPr>
              <a:spLocks noChangeArrowheads="1"/>
            </p:cNvSpPr>
            <p:nvPr/>
          </p:nvSpPr>
          <p:spPr bwMode="auto">
            <a:xfrm>
              <a:off x="7899400" y="3524250"/>
              <a:ext cx="127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1642"/>
            <p:cNvSpPr>
              <a:spLocks noChangeArrowheads="1"/>
            </p:cNvSpPr>
            <p:nvPr/>
          </p:nvSpPr>
          <p:spPr bwMode="auto">
            <a:xfrm>
              <a:off x="7899400" y="3524250"/>
              <a:ext cx="127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643"/>
            <p:cNvSpPr>
              <a:spLocks noChangeArrowheads="1"/>
            </p:cNvSpPr>
            <p:nvPr/>
          </p:nvSpPr>
          <p:spPr bwMode="auto">
            <a:xfrm>
              <a:off x="7899400" y="3533775"/>
              <a:ext cx="25400" cy="9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1644"/>
            <p:cNvSpPr>
              <a:spLocks noChangeArrowheads="1"/>
            </p:cNvSpPr>
            <p:nvPr/>
          </p:nvSpPr>
          <p:spPr bwMode="auto">
            <a:xfrm>
              <a:off x="7899400" y="3533775"/>
              <a:ext cx="25400" cy="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645"/>
            <p:cNvSpPr>
              <a:spLocks noChangeArrowheads="1"/>
            </p:cNvSpPr>
            <p:nvPr/>
          </p:nvSpPr>
          <p:spPr bwMode="auto">
            <a:xfrm>
              <a:off x="7899400" y="3519488"/>
              <a:ext cx="25400" cy="635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646"/>
            <p:cNvSpPr>
              <a:spLocks noChangeArrowheads="1"/>
            </p:cNvSpPr>
            <p:nvPr/>
          </p:nvSpPr>
          <p:spPr bwMode="auto">
            <a:xfrm>
              <a:off x="7899400" y="3519488"/>
              <a:ext cx="25400"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647"/>
            <p:cNvSpPr>
              <a:spLocks noChangeArrowheads="1"/>
            </p:cNvSpPr>
            <p:nvPr/>
          </p:nvSpPr>
          <p:spPr bwMode="auto">
            <a:xfrm>
              <a:off x="7910512" y="3543300"/>
              <a:ext cx="14288" cy="1111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648"/>
            <p:cNvSpPr>
              <a:spLocks noChangeArrowheads="1"/>
            </p:cNvSpPr>
            <p:nvPr/>
          </p:nvSpPr>
          <p:spPr bwMode="auto">
            <a:xfrm>
              <a:off x="7899400" y="3543300"/>
              <a:ext cx="127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649"/>
            <p:cNvSpPr>
              <a:spLocks noChangeArrowheads="1"/>
            </p:cNvSpPr>
            <p:nvPr/>
          </p:nvSpPr>
          <p:spPr bwMode="auto">
            <a:xfrm>
              <a:off x="7899400" y="3543300"/>
              <a:ext cx="12700"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650"/>
            <p:cNvSpPr>
              <a:spLocks/>
            </p:cNvSpPr>
            <p:nvPr/>
          </p:nvSpPr>
          <p:spPr bwMode="auto">
            <a:xfrm>
              <a:off x="7920037" y="3565525"/>
              <a:ext cx="3175" cy="1588"/>
            </a:xfrm>
            <a:custGeom>
              <a:avLst/>
              <a:gdLst>
                <a:gd name="T0" fmla="*/ 2 w 3"/>
                <a:gd name="T1" fmla="*/ 0 h 1"/>
                <a:gd name="T2" fmla="*/ 2 w 3"/>
                <a:gd name="T3" fmla="*/ 0 h 1"/>
                <a:gd name="T4" fmla="*/ 2 w 3"/>
                <a:gd name="T5" fmla="*/ 0 h 1"/>
                <a:gd name="T6" fmla="*/ 2 w 3"/>
                <a:gd name="T7" fmla="*/ 0 h 1"/>
                <a:gd name="T8" fmla="*/ 3 w 3"/>
                <a:gd name="T9" fmla="*/ 0 h 1"/>
                <a:gd name="T10" fmla="*/ 2 w 3"/>
                <a:gd name="T11" fmla="*/ 1 h 1"/>
                <a:gd name="T12" fmla="*/ 2 w 3"/>
                <a:gd name="T13" fmla="*/ 1 h 1"/>
                <a:gd name="T14" fmla="*/ 2 w 3"/>
                <a:gd name="T15" fmla="*/ 1 h 1"/>
                <a:gd name="T16" fmla="*/ 2 w 3"/>
                <a:gd name="T17" fmla="*/ 1 h 1"/>
                <a:gd name="T18" fmla="*/ 2 w 3"/>
                <a:gd name="T19" fmla="*/ 0 h 1"/>
                <a:gd name="T20" fmla="*/ 0 w 3"/>
                <a:gd name="T21" fmla="*/ 0 h 1"/>
                <a:gd name="T22" fmla="*/ 0 w 3"/>
                <a:gd name="T23" fmla="*/ 0 h 1"/>
                <a:gd name="T24" fmla="*/ 0 w 3"/>
                <a:gd name="T25" fmla="*/ 0 h 1"/>
                <a:gd name="T26" fmla="*/ 2 w 3"/>
                <a:gd name="T2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
                  <a:moveTo>
                    <a:pt x="2" y="0"/>
                  </a:moveTo>
                  <a:lnTo>
                    <a:pt x="2" y="0"/>
                  </a:lnTo>
                  <a:lnTo>
                    <a:pt x="2" y="0"/>
                  </a:lnTo>
                  <a:lnTo>
                    <a:pt x="2" y="0"/>
                  </a:lnTo>
                  <a:lnTo>
                    <a:pt x="3" y="0"/>
                  </a:lnTo>
                  <a:lnTo>
                    <a:pt x="2" y="1"/>
                  </a:lnTo>
                  <a:lnTo>
                    <a:pt x="2" y="1"/>
                  </a:lnTo>
                  <a:lnTo>
                    <a:pt x="2" y="1"/>
                  </a:lnTo>
                  <a:lnTo>
                    <a:pt x="2" y="1"/>
                  </a:lnTo>
                  <a:lnTo>
                    <a:pt x="2" y="0"/>
                  </a:lnTo>
                  <a:lnTo>
                    <a:pt x="0" y="0"/>
                  </a:lnTo>
                  <a:lnTo>
                    <a:pt x="0" y="0"/>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651"/>
            <p:cNvSpPr>
              <a:spLocks/>
            </p:cNvSpPr>
            <p:nvPr/>
          </p:nvSpPr>
          <p:spPr bwMode="auto">
            <a:xfrm>
              <a:off x="7900987" y="3565525"/>
              <a:ext cx="1588" cy="1588"/>
            </a:xfrm>
            <a:custGeom>
              <a:avLst/>
              <a:gdLst>
                <a:gd name="T0" fmla="*/ 2 w 2"/>
                <a:gd name="T1" fmla="*/ 0 h 1"/>
                <a:gd name="T2" fmla="*/ 2 w 2"/>
                <a:gd name="T3" fmla="*/ 0 h 1"/>
                <a:gd name="T4" fmla="*/ 2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lnTo>
                    <a:pt x="2" y="1"/>
                  </a:ln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652"/>
            <p:cNvSpPr>
              <a:spLocks noChangeArrowheads="1"/>
            </p:cNvSpPr>
            <p:nvPr/>
          </p:nvSpPr>
          <p:spPr bwMode="auto">
            <a:xfrm>
              <a:off x="7897812" y="3554413"/>
              <a:ext cx="1588" cy="63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653"/>
            <p:cNvSpPr>
              <a:spLocks/>
            </p:cNvSpPr>
            <p:nvPr/>
          </p:nvSpPr>
          <p:spPr bwMode="auto">
            <a:xfrm>
              <a:off x="7908925" y="3513138"/>
              <a:ext cx="4763" cy="0"/>
            </a:xfrm>
            <a:custGeom>
              <a:avLst/>
              <a:gdLst>
                <a:gd name="T0" fmla="*/ 0 w 8"/>
                <a:gd name="T1" fmla="*/ 0 h 2"/>
                <a:gd name="T2" fmla="*/ 0 w 8"/>
                <a:gd name="T3" fmla="*/ 2 h 2"/>
                <a:gd name="T4" fmla="*/ 8 w 8"/>
                <a:gd name="T5" fmla="*/ 2 h 2"/>
                <a:gd name="T6" fmla="*/ 8 w 8"/>
                <a:gd name="T7" fmla="*/ 0 h 2"/>
                <a:gd name="T8" fmla="*/ 8 w 8"/>
                <a:gd name="T9" fmla="*/ 0 h 2"/>
                <a:gd name="T10" fmla="*/ 0 w 8"/>
                <a:gd name="T11" fmla="*/ 0 h 2"/>
                <a:gd name="T12" fmla="*/ 0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0" y="0"/>
                  </a:moveTo>
                  <a:lnTo>
                    <a:pt x="0" y="2"/>
                  </a:lnTo>
                  <a:lnTo>
                    <a:pt x="8" y="2"/>
                  </a:lnTo>
                  <a:lnTo>
                    <a:pt x="8" y="0"/>
                  </a:lnTo>
                  <a:lnTo>
                    <a:pt x="8" y="0"/>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654"/>
            <p:cNvSpPr>
              <a:spLocks noChangeArrowheads="1"/>
            </p:cNvSpPr>
            <p:nvPr/>
          </p:nvSpPr>
          <p:spPr bwMode="auto">
            <a:xfrm>
              <a:off x="7899400" y="3552825"/>
              <a:ext cx="25400" cy="9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1655"/>
            <p:cNvSpPr>
              <a:spLocks noChangeArrowheads="1"/>
            </p:cNvSpPr>
            <p:nvPr/>
          </p:nvSpPr>
          <p:spPr bwMode="auto">
            <a:xfrm>
              <a:off x="7910512" y="3563938"/>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656"/>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657"/>
            <p:cNvSpPr>
              <a:spLocks/>
            </p:cNvSpPr>
            <p:nvPr/>
          </p:nvSpPr>
          <p:spPr bwMode="auto">
            <a:xfrm>
              <a:off x="7899400" y="3519488"/>
              <a:ext cx="25400" cy="25400"/>
            </a:xfrm>
            <a:custGeom>
              <a:avLst/>
              <a:gdLst>
                <a:gd name="T0" fmla="*/ 30 w 30"/>
                <a:gd name="T1" fmla="*/ 0 h 32"/>
                <a:gd name="T2" fmla="*/ 0 w 30"/>
                <a:gd name="T3" fmla="*/ 0 h 32"/>
                <a:gd name="T4" fmla="*/ 0 w 30"/>
                <a:gd name="T5" fmla="*/ 32 h 32"/>
                <a:gd name="T6" fmla="*/ 0 w 30"/>
                <a:gd name="T7" fmla="*/ 32 h 32"/>
                <a:gd name="T8" fmla="*/ 0 w 30"/>
                <a:gd name="T9" fmla="*/ 31 h 32"/>
                <a:gd name="T10" fmla="*/ 0 w 30"/>
                <a:gd name="T11" fmla="*/ 18 h 32"/>
                <a:gd name="T12" fmla="*/ 0 w 30"/>
                <a:gd name="T13" fmla="*/ 5 h 32"/>
                <a:gd name="T14" fmla="*/ 0 w 30"/>
                <a:gd name="T15" fmla="*/ 0 h 32"/>
                <a:gd name="T16" fmla="*/ 30 w 30"/>
                <a:gd name="T17" fmla="*/ 0 h 32"/>
                <a:gd name="T18" fmla="*/ 30 w 30"/>
                <a:gd name="T19" fmla="*/ 0 h 32"/>
                <a:gd name="T20" fmla="*/ 30 w 30"/>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2">
                  <a:moveTo>
                    <a:pt x="30" y="0"/>
                  </a:moveTo>
                  <a:lnTo>
                    <a:pt x="0" y="0"/>
                  </a:lnTo>
                  <a:lnTo>
                    <a:pt x="0" y="32"/>
                  </a:lnTo>
                  <a:lnTo>
                    <a:pt x="0" y="32"/>
                  </a:lnTo>
                  <a:lnTo>
                    <a:pt x="0" y="31"/>
                  </a:lnTo>
                  <a:lnTo>
                    <a:pt x="0" y="18"/>
                  </a:lnTo>
                  <a:lnTo>
                    <a:pt x="0" y="5"/>
                  </a:lnTo>
                  <a:lnTo>
                    <a:pt x="0" y="0"/>
                  </a:lnTo>
                  <a:lnTo>
                    <a:pt x="30" y="0"/>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658"/>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659"/>
            <p:cNvSpPr>
              <a:spLocks/>
            </p:cNvSpPr>
            <p:nvPr/>
          </p:nvSpPr>
          <p:spPr bwMode="auto">
            <a:xfrm>
              <a:off x="7912100" y="3525838"/>
              <a:ext cx="6350" cy="6350"/>
            </a:xfrm>
            <a:custGeom>
              <a:avLst/>
              <a:gdLst>
                <a:gd name="T0" fmla="*/ 7 w 7"/>
                <a:gd name="T1" fmla="*/ 0 h 9"/>
                <a:gd name="T2" fmla="*/ 0 w 7"/>
                <a:gd name="T3" fmla="*/ 0 h 9"/>
                <a:gd name="T4" fmla="*/ 0 w 7"/>
                <a:gd name="T5" fmla="*/ 9 h 9"/>
                <a:gd name="T6" fmla="*/ 7 w 7"/>
                <a:gd name="T7" fmla="*/ 0 h 9"/>
              </a:gdLst>
              <a:ahLst/>
              <a:cxnLst>
                <a:cxn ang="0">
                  <a:pos x="T0" y="T1"/>
                </a:cxn>
                <a:cxn ang="0">
                  <a:pos x="T2" y="T3"/>
                </a:cxn>
                <a:cxn ang="0">
                  <a:pos x="T4" y="T5"/>
                </a:cxn>
                <a:cxn ang="0">
                  <a:pos x="T6" y="T7"/>
                </a:cxn>
              </a:cxnLst>
              <a:rect l="0" t="0" r="r" b="b"/>
              <a:pathLst>
                <a:path w="7" h="9">
                  <a:moveTo>
                    <a:pt x="7" y="0"/>
                  </a:moveTo>
                  <a:lnTo>
                    <a:pt x="0" y="0"/>
                  </a:lnTo>
                  <a:lnTo>
                    <a:pt x="0" y="9"/>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660"/>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close/>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661"/>
            <p:cNvSpPr>
              <a:spLocks/>
            </p:cNvSpPr>
            <p:nvPr/>
          </p:nvSpPr>
          <p:spPr bwMode="auto">
            <a:xfrm>
              <a:off x="7899400" y="3524250"/>
              <a:ext cx="12700" cy="9525"/>
            </a:xfrm>
            <a:custGeom>
              <a:avLst/>
              <a:gdLst>
                <a:gd name="T0" fmla="*/ 0 w 16"/>
                <a:gd name="T1" fmla="*/ 0 h 13"/>
                <a:gd name="T2" fmla="*/ 0 w 16"/>
                <a:gd name="T3" fmla="*/ 0 h 13"/>
                <a:gd name="T4" fmla="*/ 0 w 16"/>
                <a:gd name="T5" fmla="*/ 13 h 13"/>
                <a:gd name="T6" fmla="*/ 0 w 16"/>
                <a:gd name="T7" fmla="*/ 13 h 13"/>
                <a:gd name="T8" fmla="*/ 12 w 16"/>
                <a:gd name="T9" fmla="*/ 13 h 13"/>
                <a:gd name="T10" fmla="*/ 16 w 16"/>
                <a:gd name="T11" fmla="*/ 11 h 13"/>
                <a:gd name="T12" fmla="*/ 16 w 16"/>
                <a:gd name="T13" fmla="*/ 2 h 13"/>
                <a:gd name="T14" fmla="*/ 0 w 16"/>
                <a:gd name="T15" fmla="*/ 2 h 13"/>
                <a:gd name="T16" fmla="*/ 0 w 16"/>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0" y="0"/>
                  </a:moveTo>
                  <a:lnTo>
                    <a:pt x="0" y="0"/>
                  </a:lnTo>
                  <a:lnTo>
                    <a:pt x="0" y="13"/>
                  </a:lnTo>
                  <a:lnTo>
                    <a:pt x="0" y="13"/>
                  </a:lnTo>
                  <a:lnTo>
                    <a:pt x="12" y="13"/>
                  </a:lnTo>
                  <a:lnTo>
                    <a:pt x="16" y="11"/>
                  </a:lnTo>
                  <a:lnTo>
                    <a:pt x="16"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662"/>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663"/>
            <p:cNvSpPr>
              <a:spLocks/>
            </p:cNvSpPr>
            <p:nvPr/>
          </p:nvSpPr>
          <p:spPr bwMode="auto">
            <a:xfrm>
              <a:off x="7899400" y="3533775"/>
              <a:ext cx="11113" cy="9525"/>
            </a:xfrm>
            <a:custGeom>
              <a:avLst/>
              <a:gdLst>
                <a:gd name="T0" fmla="*/ 12 w 12"/>
                <a:gd name="T1" fmla="*/ 0 h 13"/>
                <a:gd name="T2" fmla="*/ 0 w 12"/>
                <a:gd name="T3" fmla="*/ 0 h 13"/>
                <a:gd name="T4" fmla="*/ 0 w 12"/>
                <a:gd name="T5" fmla="*/ 0 h 13"/>
                <a:gd name="T6" fmla="*/ 0 w 12"/>
                <a:gd name="T7" fmla="*/ 13 h 13"/>
                <a:gd name="T8" fmla="*/ 0 w 12"/>
                <a:gd name="T9" fmla="*/ 13 h 13"/>
                <a:gd name="T10" fmla="*/ 1 w 12"/>
                <a:gd name="T11" fmla="*/ 13 h 13"/>
                <a:gd name="T12" fmla="*/ 12 w 1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2" h="13">
                  <a:moveTo>
                    <a:pt x="12" y="0"/>
                  </a:moveTo>
                  <a:lnTo>
                    <a:pt x="0" y="0"/>
                  </a:lnTo>
                  <a:lnTo>
                    <a:pt x="0" y="0"/>
                  </a:lnTo>
                  <a:lnTo>
                    <a:pt x="0" y="13"/>
                  </a:lnTo>
                  <a:lnTo>
                    <a:pt x="0" y="13"/>
                  </a:lnTo>
                  <a:lnTo>
                    <a:pt x="1" y="1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664"/>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close/>
                </a:path>
              </a:pathLst>
            </a:custGeom>
            <a:solidFill>
              <a:srgbClr val="33C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65"/>
            <p:cNvSpPr>
              <a:spLocks/>
            </p:cNvSpPr>
            <p:nvPr/>
          </p:nvSpPr>
          <p:spPr bwMode="auto">
            <a:xfrm>
              <a:off x="7899400" y="3519488"/>
              <a:ext cx="25400" cy="6350"/>
            </a:xfrm>
            <a:custGeom>
              <a:avLst/>
              <a:gdLst>
                <a:gd name="T0" fmla="*/ 30 w 30"/>
                <a:gd name="T1" fmla="*/ 0 h 7"/>
                <a:gd name="T2" fmla="*/ 0 w 30"/>
                <a:gd name="T3" fmla="*/ 0 h 7"/>
                <a:gd name="T4" fmla="*/ 0 w 30"/>
                <a:gd name="T5" fmla="*/ 5 h 7"/>
                <a:gd name="T6" fmla="*/ 0 w 30"/>
                <a:gd name="T7" fmla="*/ 7 h 7"/>
                <a:gd name="T8" fmla="*/ 16 w 30"/>
                <a:gd name="T9" fmla="*/ 7 h 7"/>
                <a:gd name="T10" fmla="*/ 23 w 30"/>
                <a:gd name="T11" fmla="*/ 7 h 7"/>
                <a:gd name="T12" fmla="*/ 30 w 30"/>
                <a:gd name="T13" fmla="*/ 0 h 7"/>
                <a:gd name="T14" fmla="*/ 30 w 3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7">
                  <a:moveTo>
                    <a:pt x="30" y="0"/>
                  </a:moveTo>
                  <a:lnTo>
                    <a:pt x="0" y="0"/>
                  </a:lnTo>
                  <a:lnTo>
                    <a:pt x="0" y="5"/>
                  </a:lnTo>
                  <a:lnTo>
                    <a:pt x="0" y="7"/>
                  </a:lnTo>
                  <a:lnTo>
                    <a:pt x="16" y="7"/>
                  </a:lnTo>
                  <a:lnTo>
                    <a:pt x="23" y="7"/>
                  </a:lnTo>
                  <a:lnTo>
                    <a:pt x="30" y="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666"/>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667"/>
            <p:cNvSpPr>
              <a:spLocks/>
            </p:cNvSpPr>
            <p:nvPr/>
          </p:nvSpPr>
          <p:spPr bwMode="auto">
            <a:xfrm>
              <a:off x="7899400" y="3543300"/>
              <a:ext cx="1588" cy="1588"/>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0" y="0"/>
                  </a:lnTo>
                  <a:lnTo>
                    <a:pt x="0" y="0"/>
                  </a:ln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668"/>
            <p:cNvSpPr>
              <a:spLocks/>
            </p:cNvSpPr>
            <p:nvPr/>
          </p:nvSpPr>
          <p:spPr bwMode="auto">
            <a:xfrm>
              <a:off x="7894637" y="3544888"/>
              <a:ext cx="7938" cy="6350"/>
            </a:xfrm>
            <a:custGeom>
              <a:avLst/>
              <a:gdLst>
                <a:gd name="T0" fmla="*/ 9 w 11"/>
                <a:gd name="T1" fmla="*/ 8 h 8"/>
                <a:gd name="T2" fmla="*/ 4 w 11"/>
                <a:gd name="T3" fmla="*/ 8 h 8"/>
                <a:gd name="T4" fmla="*/ 4 w 11"/>
                <a:gd name="T5" fmla="*/ 8 h 8"/>
                <a:gd name="T6" fmla="*/ 2 w 11"/>
                <a:gd name="T7" fmla="*/ 8 h 8"/>
                <a:gd name="T8" fmla="*/ 0 w 11"/>
                <a:gd name="T9" fmla="*/ 6 h 8"/>
                <a:gd name="T10" fmla="*/ 0 w 11"/>
                <a:gd name="T11" fmla="*/ 4 h 8"/>
                <a:gd name="T12" fmla="*/ 0 w 11"/>
                <a:gd name="T13" fmla="*/ 4 h 8"/>
                <a:gd name="T14" fmla="*/ 2 w 11"/>
                <a:gd name="T15" fmla="*/ 2 h 8"/>
                <a:gd name="T16" fmla="*/ 4 w 11"/>
                <a:gd name="T17" fmla="*/ 0 h 8"/>
                <a:gd name="T18" fmla="*/ 9 w 11"/>
                <a:gd name="T19" fmla="*/ 0 h 8"/>
                <a:gd name="T20" fmla="*/ 9 w 11"/>
                <a:gd name="T21" fmla="*/ 0 h 8"/>
                <a:gd name="T22" fmla="*/ 11 w 11"/>
                <a:gd name="T23" fmla="*/ 2 h 8"/>
                <a:gd name="T24" fmla="*/ 11 w 11"/>
                <a:gd name="T25" fmla="*/ 4 h 8"/>
                <a:gd name="T26" fmla="*/ 11 w 11"/>
                <a:gd name="T27" fmla="*/ 6 h 8"/>
                <a:gd name="T28" fmla="*/ 11 w 11"/>
                <a:gd name="T29" fmla="*/ 6 h 8"/>
                <a:gd name="T30" fmla="*/ 11 w 11"/>
                <a:gd name="T31" fmla="*/ 8 h 8"/>
                <a:gd name="T32" fmla="*/ 9 w 11"/>
                <a:gd name="T33" fmla="*/ 8 h 8"/>
                <a:gd name="T34" fmla="*/ 9 w 11"/>
                <a:gd name="T35"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8">
                  <a:moveTo>
                    <a:pt x="9" y="8"/>
                  </a:moveTo>
                  <a:lnTo>
                    <a:pt x="4" y="8"/>
                  </a:lnTo>
                  <a:lnTo>
                    <a:pt x="4" y="8"/>
                  </a:lnTo>
                  <a:lnTo>
                    <a:pt x="2" y="8"/>
                  </a:lnTo>
                  <a:lnTo>
                    <a:pt x="0" y="6"/>
                  </a:lnTo>
                  <a:lnTo>
                    <a:pt x="0" y="4"/>
                  </a:lnTo>
                  <a:lnTo>
                    <a:pt x="0" y="4"/>
                  </a:lnTo>
                  <a:lnTo>
                    <a:pt x="2" y="2"/>
                  </a:lnTo>
                  <a:lnTo>
                    <a:pt x="4" y="0"/>
                  </a:lnTo>
                  <a:lnTo>
                    <a:pt x="9" y="0"/>
                  </a:lnTo>
                  <a:lnTo>
                    <a:pt x="9" y="0"/>
                  </a:lnTo>
                  <a:lnTo>
                    <a:pt x="11" y="2"/>
                  </a:lnTo>
                  <a:lnTo>
                    <a:pt x="11" y="4"/>
                  </a:lnTo>
                  <a:lnTo>
                    <a:pt x="11" y="6"/>
                  </a:lnTo>
                  <a:lnTo>
                    <a:pt x="11" y="6"/>
                  </a:lnTo>
                  <a:lnTo>
                    <a:pt x="11" y="8"/>
                  </a:lnTo>
                  <a:lnTo>
                    <a:pt x="9" y="8"/>
                  </a:lnTo>
                  <a:lnTo>
                    <a:pt x="9" y="8"/>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669"/>
            <p:cNvSpPr>
              <a:spLocks/>
            </p:cNvSpPr>
            <p:nvPr/>
          </p:nvSpPr>
          <p:spPr bwMode="auto">
            <a:xfrm>
              <a:off x="7893050" y="3540125"/>
              <a:ext cx="9525" cy="4763"/>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670"/>
            <p:cNvSpPr>
              <a:spLocks/>
            </p:cNvSpPr>
            <p:nvPr/>
          </p:nvSpPr>
          <p:spPr bwMode="auto">
            <a:xfrm>
              <a:off x="7893050" y="3532188"/>
              <a:ext cx="9525" cy="6350"/>
            </a:xfrm>
            <a:custGeom>
              <a:avLst/>
              <a:gdLst>
                <a:gd name="T0" fmla="*/ 10 w 12"/>
                <a:gd name="T1" fmla="*/ 7 h 7"/>
                <a:gd name="T2" fmla="*/ 1 w 12"/>
                <a:gd name="T3" fmla="*/ 7 h 7"/>
                <a:gd name="T4" fmla="*/ 1 w 12"/>
                <a:gd name="T5" fmla="*/ 7 h 7"/>
                <a:gd name="T6" fmla="*/ 0 w 12"/>
                <a:gd name="T7" fmla="*/ 6 h 7"/>
                <a:gd name="T8" fmla="*/ 0 w 12"/>
                <a:gd name="T9" fmla="*/ 4 h 7"/>
                <a:gd name="T10" fmla="*/ 0 w 12"/>
                <a:gd name="T11" fmla="*/ 2 h 7"/>
                <a:gd name="T12" fmla="*/ 0 w 12"/>
                <a:gd name="T13" fmla="*/ 2 h 7"/>
                <a:gd name="T14" fmla="*/ 0 w 12"/>
                <a:gd name="T15" fmla="*/ 0 h 7"/>
                <a:gd name="T16" fmla="*/ 1 w 12"/>
                <a:gd name="T17" fmla="*/ 0 h 7"/>
                <a:gd name="T18" fmla="*/ 10 w 12"/>
                <a:gd name="T19" fmla="*/ 0 h 7"/>
                <a:gd name="T20" fmla="*/ 10 w 12"/>
                <a:gd name="T21" fmla="*/ 0 h 7"/>
                <a:gd name="T22" fmla="*/ 12 w 12"/>
                <a:gd name="T23" fmla="*/ 0 h 7"/>
                <a:gd name="T24" fmla="*/ 12 w 12"/>
                <a:gd name="T25" fmla="*/ 2 h 7"/>
                <a:gd name="T26" fmla="*/ 12 w 12"/>
                <a:gd name="T27" fmla="*/ 4 h 7"/>
                <a:gd name="T28" fmla="*/ 12 w 12"/>
                <a:gd name="T29" fmla="*/ 4 h 7"/>
                <a:gd name="T30" fmla="*/ 12 w 12"/>
                <a:gd name="T31" fmla="*/ 6 h 7"/>
                <a:gd name="T32" fmla="*/ 10 w 12"/>
                <a:gd name="T33" fmla="*/ 7 h 7"/>
                <a:gd name="T34" fmla="*/ 10 w 12"/>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7">
                  <a:moveTo>
                    <a:pt x="10" y="7"/>
                  </a:moveTo>
                  <a:lnTo>
                    <a:pt x="1" y="7"/>
                  </a:lnTo>
                  <a:lnTo>
                    <a:pt x="1" y="7"/>
                  </a:lnTo>
                  <a:lnTo>
                    <a:pt x="0" y="6"/>
                  </a:lnTo>
                  <a:lnTo>
                    <a:pt x="0" y="4"/>
                  </a:lnTo>
                  <a:lnTo>
                    <a:pt x="0" y="2"/>
                  </a:lnTo>
                  <a:lnTo>
                    <a:pt x="0" y="2"/>
                  </a:lnTo>
                  <a:lnTo>
                    <a:pt x="0" y="0"/>
                  </a:lnTo>
                  <a:lnTo>
                    <a:pt x="1" y="0"/>
                  </a:lnTo>
                  <a:lnTo>
                    <a:pt x="10" y="0"/>
                  </a:lnTo>
                  <a:lnTo>
                    <a:pt x="10" y="0"/>
                  </a:lnTo>
                  <a:lnTo>
                    <a:pt x="12" y="0"/>
                  </a:lnTo>
                  <a:lnTo>
                    <a:pt x="12" y="2"/>
                  </a:lnTo>
                  <a:lnTo>
                    <a:pt x="12" y="4"/>
                  </a:lnTo>
                  <a:lnTo>
                    <a:pt x="12" y="4"/>
                  </a:lnTo>
                  <a:lnTo>
                    <a:pt x="12" y="6"/>
                  </a:lnTo>
                  <a:lnTo>
                    <a:pt x="10" y="7"/>
                  </a:lnTo>
                  <a:lnTo>
                    <a:pt x="10"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671"/>
            <p:cNvSpPr>
              <a:spLocks/>
            </p:cNvSpPr>
            <p:nvPr/>
          </p:nvSpPr>
          <p:spPr bwMode="auto">
            <a:xfrm>
              <a:off x="7921625" y="3525838"/>
              <a:ext cx="9525" cy="23813"/>
            </a:xfrm>
            <a:custGeom>
              <a:avLst/>
              <a:gdLst>
                <a:gd name="T0" fmla="*/ 7 w 12"/>
                <a:gd name="T1" fmla="*/ 31 h 31"/>
                <a:gd name="T2" fmla="*/ 10 w 12"/>
                <a:gd name="T3" fmla="*/ 27 h 31"/>
                <a:gd name="T4" fmla="*/ 10 w 12"/>
                <a:gd name="T5" fmla="*/ 27 h 31"/>
                <a:gd name="T6" fmla="*/ 12 w 12"/>
                <a:gd name="T7" fmla="*/ 24 h 31"/>
                <a:gd name="T8" fmla="*/ 12 w 12"/>
                <a:gd name="T9" fmla="*/ 13 h 31"/>
                <a:gd name="T10" fmla="*/ 12 w 12"/>
                <a:gd name="T11" fmla="*/ 13 h 31"/>
                <a:gd name="T12" fmla="*/ 10 w 12"/>
                <a:gd name="T13" fmla="*/ 9 h 31"/>
                <a:gd name="T14" fmla="*/ 1 w 12"/>
                <a:gd name="T15" fmla="*/ 0 h 31"/>
                <a:gd name="T16" fmla="*/ 1 w 12"/>
                <a:gd name="T17" fmla="*/ 0 h 31"/>
                <a:gd name="T18" fmla="*/ 1 w 12"/>
                <a:gd name="T19" fmla="*/ 0 h 31"/>
                <a:gd name="T20" fmla="*/ 0 w 12"/>
                <a:gd name="T21" fmla="*/ 2 h 31"/>
                <a:gd name="T22" fmla="*/ 0 w 12"/>
                <a:gd name="T23" fmla="*/ 6 h 31"/>
                <a:gd name="T24" fmla="*/ 0 w 12"/>
                <a:gd name="T25" fmla="*/ 7 h 31"/>
                <a:gd name="T26" fmla="*/ 1 w 12"/>
                <a:gd name="T27" fmla="*/ 11 h 31"/>
                <a:gd name="T28" fmla="*/ 7 w 12"/>
                <a:gd name="T29" fmla="*/ 16 h 31"/>
                <a:gd name="T30" fmla="*/ 7 w 12"/>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31">
                  <a:moveTo>
                    <a:pt x="7" y="31"/>
                  </a:moveTo>
                  <a:lnTo>
                    <a:pt x="10" y="27"/>
                  </a:lnTo>
                  <a:lnTo>
                    <a:pt x="10" y="27"/>
                  </a:lnTo>
                  <a:lnTo>
                    <a:pt x="12" y="24"/>
                  </a:lnTo>
                  <a:lnTo>
                    <a:pt x="12" y="13"/>
                  </a:lnTo>
                  <a:lnTo>
                    <a:pt x="12" y="13"/>
                  </a:lnTo>
                  <a:lnTo>
                    <a:pt x="10" y="9"/>
                  </a:lnTo>
                  <a:lnTo>
                    <a:pt x="1" y="0"/>
                  </a:lnTo>
                  <a:lnTo>
                    <a:pt x="1" y="0"/>
                  </a:lnTo>
                  <a:lnTo>
                    <a:pt x="1" y="0"/>
                  </a:lnTo>
                  <a:lnTo>
                    <a:pt x="0" y="2"/>
                  </a:lnTo>
                  <a:lnTo>
                    <a:pt x="0" y="6"/>
                  </a:lnTo>
                  <a:lnTo>
                    <a:pt x="0" y="7"/>
                  </a:lnTo>
                  <a:lnTo>
                    <a:pt x="1" y="11"/>
                  </a:lnTo>
                  <a:lnTo>
                    <a:pt x="7" y="16"/>
                  </a:lnTo>
                  <a:lnTo>
                    <a:pt x="7" y="31"/>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672"/>
            <p:cNvSpPr>
              <a:spLocks/>
            </p:cNvSpPr>
            <p:nvPr/>
          </p:nvSpPr>
          <p:spPr bwMode="auto">
            <a:xfrm>
              <a:off x="7893050" y="3525838"/>
              <a:ext cx="7938" cy="4763"/>
            </a:xfrm>
            <a:custGeom>
              <a:avLst/>
              <a:gdLst>
                <a:gd name="T0" fmla="*/ 9 w 10"/>
                <a:gd name="T1" fmla="*/ 7 h 7"/>
                <a:gd name="T2" fmla="*/ 1 w 10"/>
                <a:gd name="T3" fmla="*/ 7 h 7"/>
                <a:gd name="T4" fmla="*/ 1 w 10"/>
                <a:gd name="T5" fmla="*/ 7 h 7"/>
                <a:gd name="T6" fmla="*/ 0 w 10"/>
                <a:gd name="T7" fmla="*/ 7 h 7"/>
                <a:gd name="T8" fmla="*/ 0 w 10"/>
                <a:gd name="T9" fmla="*/ 6 h 7"/>
                <a:gd name="T10" fmla="*/ 0 w 10"/>
                <a:gd name="T11" fmla="*/ 4 h 7"/>
                <a:gd name="T12" fmla="*/ 0 w 10"/>
                <a:gd name="T13" fmla="*/ 4 h 7"/>
                <a:gd name="T14" fmla="*/ 0 w 10"/>
                <a:gd name="T15" fmla="*/ 2 h 7"/>
                <a:gd name="T16" fmla="*/ 1 w 10"/>
                <a:gd name="T17" fmla="*/ 0 h 7"/>
                <a:gd name="T18" fmla="*/ 9 w 10"/>
                <a:gd name="T19" fmla="*/ 0 h 7"/>
                <a:gd name="T20" fmla="*/ 9 w 10"/>
                <a:gd name="T21" fmla="*/ 0 h 7"/>
                <a:gd name="T22" fmla="*/ 9 w 10"/>
                <a:gd name="T23" fmla="*/ 2 h 7"/>
                <a:gd name="T24" fmla="*/ 10 w 10"/>
                <a:gd name="T25" fmla="*/ 4 h 7"/>
                <a:gd name="T26" fmla="*/ 10 w 10"/>
                <a:gd name="T27" fmla="*/ 6 h 7"/>
                <a:gd name="T28" fmla="*/ 10 w 10"/>
                <a:gd name="T29" fmla="*/ 6 h 7"/>
                <a:gd name="T30" fmla="*/ 9 w 10"/>
                <a:gd name="T31" fmla="*/ 7 h 7"/>
                <a:gd name="T32" fmla="*/ 9 w 10"/>
                <a:gd name="T33" fmla="*/ 7 h 7"/>
                <a:gd name="T34" fmla="*/ 9 w 10"/>
                <a:gd name="T35"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7">
                  <a:moveTo>
                    <a:pt x="9" y="7"/>
                  </a:moveTo>
                  <a:lnTo>
                    <a:pt x="1" y="7"/>
                  </a:lnTo>
                  <a:lnTo>
                    <a:pt x="1" y="7"/>
                  </a:lnTo>
                  <a:lnTo>
                    <a:pt x="0" y="7"/>
                  </a:lnTo>
                  <a:lnTo>
                    <a:pt x="0" y="6"/>
                  </a:lnTo>
                  <a:lnTo>
                    <a:pt x="0" y="4"/>
                  </a:lnTo>
                  <a:lnTo>
                    <a:pt x="0" y="4"/>
                  </a:lnTo>
                  <a:lnTo>
                    <a:pt x="0" y="2"/>
                  </a:lnTo>
                  <a:lnTo>
                    <a:pt x="1" y="0"/>
                  </a:lnTo>
                  <a:lnTo>
                    <a:pt x="9" y="0"/>
                  </a:lnTo>
                  <a:lnTo>
                    <a:pt x="9" y="0"/>
                  </a:lnTo>
                  <a:lnTo>
                    <a:pt x="9" y="2"/>
                  </a:lnTo>
                  <a:lnTo>
                    <a:pt x="10" y="4"/>
                  </a:lnTo>
                  <a:lnTo>
                    <a:pt x="10" y="6"/>
                  </a:lnTo>
                  <a:lnTo>
                    <a:pt x="10" y="6"/>
                  </a:lnTo>
                  <a:lnTo>
                    <a:pt x="9" y="7"/>
                  </a:lnTo>
                  <a:lnTo>
                    <a:pt x="9" y="7"/>
                  </a:lnTo>
                  <a:lnTo>
                    <a:pt x="9" y="7"/>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673"/>
            <p:cNvSpPr>
              <a:spLocks/>
            </p:cNvSpPr>
            <p:nvPr/>
          </p:nvSpPr>
          <p:spPr bwMode="auto">
            <a:xfrm>
              <a:off x="8027987" y="3617913"/>
              <a:ext cx="36513" cy="30163"/>
            </a:xfrm>
            <a:custGeom>
              <a:avLst/>
              <a:gdLst>
                <a:gd name="T0" fmla="*/ 31 w 45"/>
                <a:gd name="T1" fmla="*/ 0 h 38"/>
                <a:gd name="T2" fmla="*/ 6 w 45"/>
                <a:gd name="T3" fmla="*/ 2 h 38"/>
                <a:gd name="T4" fmla="*/ 0 w 45"/>
                <a:gd name="T5" fmla="*/ 13 h 38"/>
                <a:gd name="T6" fmla="*/ 6 w 45"/>
                <a:gd name="T7" fmla="*/ 29 h 38"/>
                <a:gd name="T8" fmla="*/ 6 w 45"/>
                <a:gd name="T9" fmla="*/ 29 h 38"/>
                <a:gd name="T10" fmla="*/ 8 w 45"/>
                <a:gd name="T11" fmla="*/ 32 h 38"/>
                <a:gd name="T12" fmla="*/ 11 w 45"/>
                <a:gd name="T13" fmla="*/ 36 h 38"/>
                <a:gd name="T14" fmla="*/ 15 w 45"/>
                <a:gd name="T15" fmla="*/ 38 h 38"/>
                <a:gd name="T16" fmla="*/ 20 w 45"/>
                <a:gd name="T17" fmla="*/ 38 h 38"/>
                <a:gd name="T18" fmla="*/ 33 w 45"/>
                <a:gd name="T19" fmla="*/ 34 h 38"/>
                <a:gd name="T20" fmla="*/ 45 w 45"/>
                <a:gd name="T21" fmla="*/ 13 h 38"/>
                <a:gd name="T22" fmla="*/ 31 w 45"/>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8">
                  <a:moveTo>
                    <a:pt x="31" y="0"/>
                  </a:moveTo>
                  <a:lnTo>
                    <a:pt x="6" y="2"/>
                  </a:lnTo>
                  <a:lnTo>
                    <a:pt x="0" y="13"/>
                  </a:lnTo>
                  <a:lnTo>
                    <a:pt x="6" y="29"/>
                  </a:lnTo>
                  <a:lnTo>
                    <a:pt x="6" y="29"/>
                  </a:lnTo>
                  <a:lnTo>
                    <a:pt x="8" y="32"/>
                  </a:lnTo>
                  <a:lnTo>
                    <a:pt x="11" y="36"/>
                  </a:lnTo>
                  <a:lnTo>
                    <a:pt x="15" y="38"/>
                  </a:lnTo>
                  <a:lnTo>
                    <a:pt x="20" y="38"/>
                  </a:lnTo>
                  <a:lnTo>
                    <a:pt x="33" y="34"/>
                  </a:lnTo>
                  <a:lnTo>
                    <a:pt x="45" y="13"/>
                  </a:lnTo>
                  <a:lnTo>
                    <a:pt x="31" y="0"/>
                  </a:lnTo>
                  <a:close/>
                </a:path>
              </a:pathLst>
            </a:custGeom>
            <a:solidFill>
              <a:srgbClr val="7A57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1674"/>
            <p:cNvSpPr>
              <a:spLocks noChangeArrowheads="1"/>
            </p:cNvSpPr>
            <p:nvPr/>
          </p:nvSpPr>
          <p:spPr bwMode="auto">
            <a:xfrm>
              <a:off x="8248650" y="3498850"/>
              <a:ext cx="57150" cy="76200"/>
            </a:xfrm>
            <a:prstGeom prst="rect">
              <a:avLst/>
            </a:prstGeom>
            <a:solidFill>
              <a:srgbClr val="9573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675"/>
            <p:cNvSpPr>
              <a:spLocks/>
            </p:cNvSpPr>
            <p:nvPr/>
          </p:nvSpPr>
          <p:spPr bwMode="auto">
            <a:xfrm>
              <a:off x="8145462" y="3432175"/>
              <a:ext cx="260350" cy="88900"/>
            </a:xfrm>
            <a:custGeom>
              <a:avLst/>
              <a:gdLst>
                <a:gd name="T0" fmla="*/ 23 w 329"/>
                <a:gd name="T1" fmla="*/ 0 h 112"/>
                <a:gd name="T2" fmla="*/ 0 w 329"/>
                <a:gd name="T3" fmla="*/ 112 h 112"/>
                <a:gd name="T4" fmla="*/ 329 w 329"/>
                <a:gd name="T5" fmla="*/ 112 h 112"/>
                <a:gd name="T6" fmla="*/ 305 w 329"/>
                <a:gd name="T7" fmla="*/ 0 h 112"/>
                <a:gd name="T8" fmla="*/ 23 w 329"/>
                <a:gd name="T9" fmla="*/ 0 h 112"/>
              </a:gdLst>
              <a:ahLst/>
              <a:cxnLst>
                <a:cxn ang="0">
                  <a:pos x="T0" y="T1"/>
                </a:cxn>
                <a:cxn ang="0">
                  <a:pos x="T2" y="T3"/>
                </a:cxn>
                <a:cxn ang="0">
                  <a:pos x="T4" y="T5"/>
                </a:cxn>
                <a:cxn ang="0">
                  <a:pos x="T6" y="T7"/>
                </a:cxn>
                <a:cxn ang="0">
                  <a:pos x="T8" y="T9"/>
                </a:cxn>
              </a:cxnLst>
              <a:rect l="0" t="0" r="r" b="b"/>
              <a:pathLst>
                <a:path w="329" h="112">
                  <a:moveTo>
                    <a:pt x="23" y="0"/>
                  </a:moveTo>
                  <a:lnTo>
                    <a:pt x="0" y="112"/>
                  </a:lnTo>
                  <a:lnTo>
                    <a:pt x="329" y="112"/>
                  </a:lnTo>
                  <a:lnTo>
                    <a:pt x="305"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676"/>
            <p:cNvSpPr>
              <a:spLocks/>
            </p:cNvSpPr>
            <p:nvPr/>
          </p:nvSpPr>
          <p:spPr bwMode="auto">
            <a:xfrm>
              <a:off x="8145462" y="3400425"/>
              <a:ext cx="265113" cy="38100"/>
            </a:xfrm>
            <a:custGeom>
              <a:avLst/>
              <a:gdLst>
                <a:gd name="T0" fmla="*/ 313 w 334"/>
                <a:gd name="T1" fmla="*/ 49 h 49"/>
                <a:gd name="T2" fmla="*/ 20 w 334"/>
                <a:gd name="T3" fmla="*/ 49 h 49"/>
                <a:gd name="T4" fmla="*/ 20 w 334"/>
                <a:gd name="T5" fmla="*/ 49 h 49"/>
                <a:gd name="T6" fmla="*/ 12 w 334"/>
                <a:gd name="T7" fmla="*/ 47 h 49"/>
                <a:gd name="T8" fmla="*/ 5 w 334"/>
                <a:gd name="T9" fmla="*/ 41 h 49"/>
                <a:gd name="T10" fmla="*/ 2 w 334"/>
                <a:gd name="T11" fmla="*/ 36 h 49"/>
                <a:gd name="T12" fmla="*/ 0 w 334"/>
                <a:gd name="T13" fmla="*/ 27 h 49"/>
                <a:gd name="T14" fmla="*/ 0 w 334"/>
                <a:gd name="T15" fmla="*/ 22 h 49"/>
                <a:gd name="T16" fmla="*/ 0 w 334"/>
                <a:gd name="T17" fmla="*/ 22 h 49"/>
                <a:gd name="T18" fmla="*/ 2 w 334"/>
                <a:gd name="T19" fmla="*/ 13 h 49"/>
                <a:gd name="T20" fmla="*/ 5 w 334"/>
                <a:gd name="T21" fmla="*/ 5 h 49"/>
                <a:gd name="T22" fmla="*/ 12 w 334"/>
                <a:gd name="T23" fmla="*/ 2 h 49"/>
                <a:gd name="T24" fmla="*/ 20 w 334"/>
                <a:gd name="T25" fmla="*/ 0 h 49"/>
                <a:gd name="T26" fmla="*/ 313 w 334"/>
                <a:gd name="T27" fmla="*/ 0 h 49"/>
                <a:gd name="T28" fmla="*/ 313 w 334"/>
                <a:gd name="T29" fmla="*/ 0 h 49"/>
                <a:gd name="T30" fmla="*/ 322 w 334"/>
                <a:gd name="T31" fmla="*/ 2 h 49"/>
                <a:gd name="T32" fmla="*/ 327 w 334"/>
                <a:gd name="T33" fmla="*/ 5 h 49"/>
                <a:gd name="T34" fmla="*/ 332 w 334"/>
                <a:gd name="T35" fmla="*/ 13 h 49"/>
                <a:gd name="T36" fmla="*/ 334 w 334"/>
                <a:gd name="T37" fmla="*/ 22 h 49"/>
                <a:gd name="T38" fmla="*/ 334 w 334"/>
                <a:gd name="T39" fmla="*/ 27 h 49"/>
                <a:gd name="T40" fmla="*/ 334 w 334"/>
                <a:gd name="T41" fmla="*/ 27 h 49"/>
                <a:gd name="T42" fmla="*/ 332 w 334"/>
                <a:gd name="T43" fmla="*/ 36 h 49"/>
                <a:gd name="T44" fmla="*/ 327 w 334"/>
                <a:gd name="T45" fmla="*/ 41 h 49"/>
                <a:gd name="T46" fmla="*/ 322 w 334"/>
                <a:gd name="T47" fmla="*/ 47 h 49"/>
                <a:gd name="T48" fmla="*/ 313 w 334"/>
                <a:gd name="T49" fmla="*/ 49 h 49"/>
                <a:gd name="T50" fmla="*/ 313 w 334"/>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4" h="49">
                  <a:moveTo>
                    <a:pt x="313" y="49"/>
                  </a:moveTo>
                  <a:lnTo>
                    <a:pt x="20" y="49"/>
                  </a:lnTo>
                  <a:lnTo>
                    <a:pt x="20" y="49"/>
                  </a:lnTo>
                  <a:lnTo>
                    <a:pt x="12" y="47"/>
                  </a:lnTo>
                  <a:lnTo>
                    <a:pt x="5" y="41"/>
                  </a:lnTo>
                  <a:lnTo>
                    <a:pt x="2" y="36"/>
                  </a:lnTo>
                  <a:lnTo>
                    <a:pt x="0" y="27"/>
                  </a:lnTo>
                  <a:lnTo>
                    <a:pt x="0" y="22"/>
                  </a:lnTo>
                  <a:lnTo>
                    <a:pt x="0" y="22"/>
                  </a:lnTo>
                  <a:lnTo>
                    <a:pt x="2" y="13"/>
                  </a:lnTo>
                  <a:lnTo>
                    <a:pt x="5" y="5"/>
                  </a:lnTo>
                  <a:lnTo>
                    <a:pt x="12" y="2"/>
                  </a:lnTo>
                  <a:lnTo>
                    <a:pt x="20" y="0"/>
                  </a:lnTo>
                  <a:lnTo>
                    <a:pt x="313" y="0"/>
                  </a:lnTo>
                  <a:lnTo>
                    <a:pt x="313" y="0"/>
                  </a:lnTo>
                  <a:lnTo>
                    <a:pt x="322" y="2"/>
                  </a:lnTo>
                  <a:lnTo>
                    <a:pt x="327" y="5"/>
                  </a:lnTo>
                  <a:lnTo>
                    <a:pt x="332" y="13"/>
                  </a:lnTo>
                  <a:lnTo>
                    <a:pt x="334" y="22"/>
                  </a:lnTo>
                  <a:lnTo>
                    <a:pt x="334" y="27"/>
                  </a:lnTo>
                  <a:lnTo>
                    <a:pt x="334" y="27"/>
                  </a:lnTo>
                  <a:lnTo>
                    <a:pt x="332" y="36"/>
                  </a:lnTo>
                  <a:lnTo>
                    <a:pt x="327" y="41"/>
                  </a:lnTo>
                  <a:lnTo>
                    <a:pt x="322" y="47"/>
                  </a:lnTo>
                  <a:lnTo>
                    <a:pt x="313" y="49"/>
                  </a:lnTo>
                  <a:lnTo>
                    <a:pt x="313"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677"/>
            <p:cNvSpPr>
              <a:spLocks/>
            </p:cNvSpPr>
            <p:nvPr/>
          </p:nvSpPr>
          <p:spPr bwMode="auto">
            <a:xfrm>
              <a:off x="8164512" y="3306763"/>
              <a:ext cx="227013" cy="228600"/>
            </a:xfrm>
            <a:custGeom>
              <a:avLst/>
              <a:gdLst>
                <a:gd name="T0" fmla="*/ 286 w 286"/>
                <a:gd name="T1" fmla="*/ 144 h 288"/>
                <a:gd name="T2" fmla="*/ 284 w 286"/>
                <a:gd name="T3" fmla="*/ 173 h 288"/>
                <a:gd name="T4" fmla="*/ 275 w 286"/>
                <a:gd name="T5" fmla="*/ 200 h 288"/>
                <a:gd name="T6" fmla="*/ 263 w 286"/>
                <a:gd name="T7" fmla="*/ 225 h 288"/>
                <a:gd name="T8" fmla="*/ 245 w 286"/>
                <a:gd name="T9" fmla="*/ 245 h 288"/>
                <a:gd name="T10" fmla="*/ 223 w 286"/>
                <a:gd name="T11" fmla="*/ 263 h 288"/>
                <a:gd name="T12" fmla="*/ 200 w 286"/>
                <a:gd name="T13" fmla="*/ 275 h 288"/>
                <a:gd name="T14" fmla="*/ 173 w 286"/>
                <a:gd name="T15" fmla="*/ 284 h 288"/>
                <a:gd name="T16" fmla="*/ 144 w 286"/>
                <a:gd name="T17" fmla="*/ 288 h 288"/>
                <a:gd name="T18" fmla="*/ 130 w 286"/>
                <a:gd name="T19" fmla="*/ 286 h 288"/>
                <a:gd name="T20" fmla="*/ 101 w 286"/>
                <a:gd name="T21" fmla="*/ 281 h 288"/>
                <a:gd name="T22" fmla="*/ 76 w 286"/>
                <a:gd name="T23" fmla="*/ 270 h 288"/>
                <a:gd name="T24" fmla="*/ 52 w 286"/>
                <a:gd name="T25" fmla="*/ 254 h 288"/>
                <a:gd name="T26" fmla="*/ 33 w 286"/>
                <a:gd name="T27" fmla="*/ 236 h 288"/>
                <a:gd name="T28" fmla="*/ 18 w 286"/>
                <a:gd name="T29" fmla="*/ 212 h 288"/>
                <a:gd name="T30" fmla="*/ 7 w 286"/>
                <a:gd name="T31" fmla="*/ 187 h 288"/>
                <a:gd name="T32" fmla="*/ 0 w 286"/>
                <a:gd name="T33" fmla="*/ 158 h 288"/>
                <a:gd name="T34" fmla="*/ 0 w 286"/>
                <a:gd name="T35" fmla="*/ 144 h 288"/>
                <a:gd name="T36" fmla="*/ 4 w 286"/>
                <a:gd name="T37" fmla="*/ 115 h 288"/>
                <a:gd name="T38" fmla="*/ 11 w 286"/>
                <a:gd name="T39" fmla="*/ 88 h 288"/>
                <a:gd name="T40" fmla="*/ 25 w 286"/>
                <a:gd name="T41" fmla="*/ 65 h 288"/>
                <a:gd name="T42" fmla="*/ 42 w 286"/>
                <a:gd name="T43" fmla="*/ 43 h 288"/>
                <a:gd name="T44" fmla="*/ 63 w 286"/>
                <a:gd name="T45" fmla="*/ 25 h 288"/>
                <a:gd name="T46" fmla="*/ 88 w 286"/>
                <a:gd name="T47" fmla="*/ 13 h 288"/>
                <a:gd name="T48" fmla="*/ 115 w 286"/>
                <a:gd name="T49" fmla="*/ 4 h 288"/>
                <a:gd name="T50" fmla="*/ 144 w 286"/>
                <a:gd name="T51" fmla="*/ 0 h 288"/>
                <a:gd name="T52" fmla="*/ 158 w 286"/>
                <a:gd name="T53" fmla="*/ 2 h 288"/>
                <a:gd name="T54" fmla="*/ 185 w 286"/>
                <a:gd name="T55" fmla="*/ 7 h 288"/>
                <a:gd name="T56" fmla="*/ 212 w 286"/>
                <a:gd name="T57" fmla="*/ 18 h 288"/>
                <a:gd name="T58" fmla="*/ 234 w 286"/>
                <a:gd name="T59" fmla="*/ 34 h 288"/>
                <a:gd name="T60" fmla="*/ 254 w 286"/>
                <a:gd name="T61" fmla="*/ 52 h 288"/>
                <a:gd name="T62" fmla="*/ 270 w 286"/>
                <a:gd name="T63" fmla="*/ 76 h 288"/>
                <a:gd name="T64" fmla="*/ 281 w 286"/>
                <a:gd name="T65" fmla="*/ 101 h 288"/>
                <a:gd name="T66" fmla="*/ 286 w 286"/>
                <a:gd name="T67" fmla="*/ 130 h 288"/>
                <a:gd name="T68" fmla="*/ 286 w 286"/>
                <a:gd name="T69" fmla="*/ 14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288">
                  <a:moveTo>
                    <a:pt x="286" y="144"/>
                  </a:moveTo>
                  <a:lnTo>
                    <a:pt x="286" y="144"/>
                  </a:lnTo>
                  <a:lnTo>
                    <a:pt x="286" y="158"/>
                  </a:lnTo>
                  <a:lnTo>
                    <a:pt x="284" y="173"/>
                  </a:lnTo>
                  <a:lnTo>
                    <a:pt x="281" y="187"/>
                  </a:lnTo>
                  <a:lnTo>
                    <a:pt x="275" y="200"/>
                  </a:lnTo>
                  <a:lnTo>
                    <a:pt x="270" y="212"/>
                  </a:lnTo>
                  <a:lnTo>
                    <a:pt x="263" y="225"/>
                  </a:lnTo>
                  <a:lnTo>
                    <a:pt x="254" y="236"/>
                  </a:lnTo>
                  <a:lnTo>
                    <a:pt x="245" y="245"/>
                  </a:lnTo>
                  <a:lnTo>
                    <a:pt x="234" y="254"/>
                  </a:lnTo>
                  <a:lnTo>
                    <a:pt x="223" y="263"/>
                  </a:lnTo>
                  <a:lnTo>
                    <a:pt x="212" y="270"/>
                  </a:lnTo>
                  <a:lnTo>
                    <a:pt x="200" y="275"/>
                  </a:lnTo>
                  <a:lnTo>
                    <a:pt x="185" y="281"/>
                  </a:lnTo>
                  <a:lnTo>
                    <a:pt x="173" y="284"/>
                  </a:lnTo>
                  <a:lnTo>
                    <a:pt x="158" y="286"/>
                  </a:lnTo>
                  <a:lnTo>
                    <a:pt x="144" y="288"/>
                  </a:lnTo>
                  <a:lnTo>
                    <a:pt x="144" y="288"/>
                  </a:lnTo>
                  <a:lnTo>
                    <a:pt x="130" y="286"/>
                  </a:lnTo>
                  <a:lnTo>
                    <a:pt x="115" y="284"/>
                  </a:lnTo>
                  <a:lnTo>
                    <a:pt x="101" y="281"/>
                  </a:lnTo>
                  <a:lnTo>
                    <a:pt x="88" y="275"/>
                  </a:lnTo>
                  <a:lnTo>
                    <a:pt x="76" y="270"/>
                  </a:lnTo>
                  <a:lnTo>
                    <a:pt x="63" y="263"/>
                  </a:lnTo>
                  <a:lnTo>
                    <a:pt x="52" y="254"/>
                  </a:lnTo>
                  <a:lnTo>
                    <a:pt x="42" y="245"/>
                  </a:lnTo>
                  <a:lnTo>
                    <a:pt x="33" y="236"/>
                  </a:lnTo>
                  <a:lnTo>
                    <a:pt x="25" y="225"/>
                  </a:lnTo>
                  <a:lnTo>
                    <a:pt x="18" y="212"/>
                  </a:lnTo>
                  <a:lnTo>
                    <a:pt x="11" y="200"/>
                  </a:lnTo>
                  <a:lnTo>
                    <a:pt x="7" y="187"/>
                  </a:lnTo>
                  <a:lnTo>
                    <a:pt x="4" y="173"/>
                  </a:lnTo>
                  <a:lnTo>
                    <a:pt x="0" y="158"/>
                  </a:lnTo>
                  <a:lnTo>
                    <a:pt x="0" y="144"/>
                  </a:lnTo>
                  <a:lnTo>
                    <a:pt x="0" y="144"/>
                  </a:lnTo>
                  <a:lnTo>
                    <a:pt x="0" y="130"/>
                  </a:lnTo>
                  <a:lnTo>
                    <a:pt x="4" y="115"/>
                  </a:lnTo>
                  <a:lnTo>
                    <a:pt x="7" y="101"/>
                  </a:lnTo>
                  <a:lnTo>
                    <a:pt x="11" y="88"/>
                  </a:lnTo>
                  <a:lnTo>
                    <a:pt x="18" y="76"/>
                  </a:lnTo>
                  <a:lnTo>
                    <a:pt x="25" y="65"/>
                  </a:lnTo>
                  <a:lnTo>
                    <a:pt x="33" y="52"/>
                  </a:lnTo>
                  <a:lnTo>
                    <a:pt x="42" y="43"/>
                  </a:lnTo>
                  <a:lnTo>
                    <a:pt x="52" y="34"/>
                  </a:lnTo>
                  <a:lnTo>
                    <a:pt x="63" y="25"/>
                  </a:lnTo>
                  <a:lnTo>
                    <a:pt x="76" y="18"/>
                  </a:lnTo>
                  <a:lnTo>
                    <a:pt x="88" y="13"/>
                  </a:lnTo>
                  <a:lnTo>
                    <a:pt x="101" y="7"/>
                  </a:lnTo>
                  <a:lnTo>
                    <a:pt x="115" y="4"/>
                  </a:lnTo>
                  <a:lnTo>
                    <a:pt x="130" y="2"/>
                  </a:lnTo>
                  <a:lnTo>
                    <a:pt x="144" y="0"/>
                  </a:lnTo>
                  <a:lnTo>
                    <a:pt x="144" y="0"/>
                  </a:lnTo>
                  <a:lnTo>
                    <a:pt x="158" y="2"/>
                  </a:lnTo>
                  <a:lnTo>
                    <a:pt x="173" y="4"/>
                  </a:lnTo>
                  <a:lnTo>
                    <a:pt x="185" y="7"/>
                  </a:lnTo>
                  <a:lnTo>
                    <a:pt x="200" y="13"/>
                  </a:lnTo>
                  <a:lnTo>
                    <a:pt x="212" y="18"/>
                  </a:lnTo>
                  <a:lnTo>
                    <a:pt x="223" y="25"/>
                  </a:lnTo>
                  <a:lnTo>
                    <a:pt x="234" y="34"/>
                  </a:lnTo>
                  <a:lnTo>
                    <a:pt x="245" y="43"/>
                  </a:lnTo>
                  <a:lnTo>
                    <a:pt x="254" y="52"/>
                  </a:lnTo>
                  <a:lnTo>
                    <a:pt x="263" y="65"/>
                  </a:lnTo>
                  <a:lnTo>
                    <a:pt x="270" y="76"/>
                  </a:lnTo>
                  <a:lnTo>
                    <a:pt x="275" y="88"/>
                  </a:lnTo>
                  <a:lnTo>
                    <a:pt x="281" y="101"/>
                  </a:lnTo>
                  <a:lnTo>
                    <a:pt x="284" y="115"/>
                  </a:lnTo>
                  <a:lnTo>
                    <a:pt x="286" y="130"/>
                  </a:lnTo>
                  <a:lnTo>
                    <a:pt x="286" y="144"/>
                  </a:lnTo>
                  <a:lnTo>
                    <a:pt x="286" y="144"/>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678"/>
            <p:cNvSpPr>
              <a:spLocks/>
            </p:cNvSpPr>
            <p:nvPr/>
          </p:nvSpPr>
          <p:spPr bwMode="auto">
            <a:xfrm>
              <a:off x="8223250" y="3462338"/>
              <a:ext cx="107950" cy="33338"/>
            </a:xfrm>
            <a:custGeom>
              <a:avLst/>
              <a:gdLst>
                <a:gd name="T0" fmla="*/ 0 w 135"/>
                <a:gd name="T1" fmla="*/ 0 h 41"/>
                <a:gd name="T2" fmla="*/ 0 w 135"/>
                <a:gd name="T3" fmla="*/ 0 h 41"/>
                <a:gd name="T4" fmla="*/ 5 w 135"/>
                <a:gd name="T5" fmla="*/ 9 h 41"/>
                <a:gd name="T6" fmla="*/ 12 w 135"/>
                <a:gd name="T7" fmla="*/ 16 h 41"/>
                <a:gd name="T8" fmla="*/ 19 w 135"/>
                <a:gd name="T9" fmla="*/ 23 h 41"/>
                <a:gd name="T10" fmla="*/ 27 w 135"/>
                <a:gd name="T11" fmla="*/ 29 h 41"/>
                <a:gd name="T12" fmla="*/ 36 w 135"/>
                <a:gd name="T13" fmla="*/ 34 h 41"/>
                <a:gd name="T14" fmla="*/ 46 w 135"/>
                <a:gd name="T15" fmla="*/ 38 h 41"/>
                <a:gd name="T16" fmla="*/ 57 w 135"/>
                <a:gd name="T17" fmla="*/ 40 h 41"/>
                <a:gd name="T18" fmla="*/ 68 w 135"/>
                <a:gd name="T19" fmla="*/ 41 h 41"/>
                <a:gd name="T20" fmla="*/ 68 w 135"/>
                <a:gd name="T21" fmla="*/ 41 h 41"/>
                <a:gd name="T22" fmla="*/ 79 w 135"/>
                <a:gd name="T23" fmla="*/ 40 h 41"/>
                <a:gd name="T24" fmla="*/ 88 w 135"/>
                <a:gd name="T25" fmla="*/ 38 h 41"/>
                <a:gd name="T26" fmla="*/ 99 w 135"/>
                <a:gd name="T27" fmla="*/ 34 h 41"/>
                <a:gd name="T28" fmla="*/ 108 w 135"/>
                <a:gd name="T29" fmla="*/ 29 h 41"/>
                <a:gd name="T30" fmla="*/ 117 w 135"/>
                <a:gd name="T31" fmla="*/ 23 h 41"/>
                <a:gd name="T32" fmla="*/ 124 w 135"/>
                <a:gd name="T33" fmla="*/ 16 h 41"/>
                <a:gd name="T34" fmla="*/ 129 w 135"/>
                <a:gd name="T35" fmla="*/ 9 h 41"/>
                <a:gd name="T36" fmla="*/ 135 w 135"/>
                <a:gd name="T37" fmla="*/ 0 h 41"/>
                <a:gd name="T38" fmla="*/ 0 w 135"/>
                <a:gd name="T3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5" h="41">
                  <a:moveTo>
                    <a:pt x="0" y="0"/>
                  </a:moveTo>
                  <a:lnTo>
                    <a:pt x="0" y="0"/>
                  </a:lnTo>
                  <a:lnTo>
                    <a:pt x="5" y="9"/>
                  </a:lnTo>
                  <a:lnTo>
                    <a:pt x="12" y="16"/>
                  </a:lnTo>
                  <a:lnTo>
                    <a:pt x="19" y="23"/>
                  </a:lnTo>
                  <a:lnTo>
                    <a:pt x="27" y="29"/>
                  </a:lnTo>
                  <a:lnTo>
                    <a:pt x="36" y="34"/>
                  </a:lnTo>
                  <a:lnTo>
                    <a:pt x="46" y="38"/>
                  </a:lnTo>
                  <a:lnTo>
                    <a:pt x="57" y="40"/>
                  </a:lnTo>
                  <a:lnTo>
                    <a:pt x="68" y="41"/>
                  </a:lnTo>
                  <a:lnTo>
                    <a:pt x="68" y="41"/>
                  </a:lnTo>
                  <a:lnTo>
                    <a:pt x="79" y="40"/>
                  </a:lnTo>
                  <a:lnTo>
                    <a:pt x="88" y="38"/>
                  </a:lnTo>
                  <a:lnTo>
                    <a:pt x="99" y="34"/>
                  </a:lnTo>
                  <a:lnTo>
                    <a:pt x="108" y="29"/>
                  </a:lnTo>
                  <a:lnTo>
                    <a:pt x="117" y="23"/>
                  </a:lnTo>
                  <a:lnTo>
                    <a:pt x="124" y="16"/>
                  </a:lnTo>
                  <a:lnTo>
                    <a:pt x="129" y="9"/>
                  </a:lnTo>
                  <a:lnTo>
                    <a:pt x="13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679"/>
            <p:cNvSpPr>
              <a:spLocks/>
            </p:cNvSpPr>
            <p:nvPr/>
          </p:nvSpPr>
          <p:spPr bwMode="auto">
            <a:xfrm>
              <a:off x="8186737" y="3386138"/>
              <a:ext cx="33338" cy="9525"/>
            </a:xfrm>
            <a:custGeom>
              <a:avLst/>
              <a:gdLst>
                <a:gd name="T0" fmla="*/ 36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6 w 41"/>
                <a:gd name="T19" fmla="*/ 0 h 11"/>
                <a:gd name="T20" fmla="*/ 36 w 41"/>
                <a:gd name="T21" fmla="*/ 0 h 11"/>
                <a:gd name="T22" fmla="*/ 40 w 41"/>
                <a:gd name="T23" fmla="*/ 2 h 11"/>
                <a:gd name="T24" fmla="*/ 41 w 41"/>
                <a:gd name="T25" fmla="*/ 5 h 11"/>
                <a:gd name="T26" fmla="*/ 41 w 41"/>
                <a:gd name="T27" fmla="*/ 5 h 11"/>
                <a:gd name="T28" fmla="*/ 41 w 41"/>
                <a:gd name="T29" fmla="*/ 5 h 11"/>
                <a:gd name="T30" fmla="*/ 40 w 41"/>
                <a:gd name="T31" fmla="*/ 9 h 11"/>
                <a:gd name="T32" fmla="*/ 36 w 41"/>
                <a:gd name="T33" fmla="*/ 11 h 11"/>
                <a:gd name="T34" fmla="*/ 36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6" y="11"/>
                  </a:moveTo>
                  <a:lnTo>
                    <a:pt x="5" y="11"/>
                  </a:lnTo>
                  <a:lnTo>
                    <a:pt x="5" y="11"/>
                  </a:lnTo>
                  <a:lnTo>
                    <a:pt x="2" y="9"/>
                  </a:lnTo>
                  <a:lnTo>
                    <a:pt x="0" y="5"/>
                  </a:lnTo>
                  <a:lnTo>
                    <a:pt x="0" y="5"/>
                  </a:lnTo>
                  <a:lnTo>
                    <a:pt x="0" y="5"/>
                  </a:lnTo>
                  <a:lnTo>
                    <a:pt x="2" y="2"/>
                  </a:lnTo>
                  <a:lnTo>
                    <a:pt x="5" y="0"/>
                  </a:lnTo>
                  <a:lnTo>
                    <a:pt x="36" y="0"/>
                  </a:lnTo>
                  <a:lnTo>
                    <a:pt x="36" y="0"/>
                  </a:lnTo>
                  <a:lnTo>
                    <a:pt x="40" y="2"/>
                  </a:lnTo>
                  <a:lnTo>
                    <a:pt x="41" y="5"/>
                  </a:lnTo>
                  <a:lnTo>
                    <a:pt x="41" y="5"/>
                  </a:lnTo>
                  <a:lnTo>
                    <a:pt x="41" y="5"/>
                  </a:lnTo>
                  <a:lnTo>
                    <a:pt x="40" y="9"/>
                  </a:lnTo>
                  <a:lnTo>
                    <a:pt x="36" y="11"/>
                  </a:lnTo>
                  <a:lnTo>
                    <a:pt x="3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680"/>
            <p:cNvSpPr>
              <a:spLocks/>
            </p:cNvSpPr>
            <p:nvPr/>
          </p:nvSpPr>
          <p:spPr bwMode="auto">
            <a:xfrm>
              <a:off x="8334375" y="3386138"/>
              <a:ext cx="33338" cy="9525"/>
            </a:xfrm>
            <a:custGeom>
              <a:avLst/>
              <a:gdLst>
                <a:gd name="T0" fmla="*/ 38 w 41"/>
                <a:gd name="T1" fmla="*/ 11 h 11"/>
                <a:gd name="T2" fmla="*/ 5 w 41"/>
                <a:gd name="T3" fmla="*/ 11 h 11"/>
                <a:gd name="T4" fmla="*/ 5 w 41"/>
                <a:gd name="T5" fmla="*/ 11 h 11"/>
                <a:gd name="T6" fmla="*/ 2 w 41"/>
                <a:gd name="T7" fmla="*/ 9 h 11"/>
                <a:gd name="T8" fmla="*/ 0 w 41"/>
                <a:gd name="T9" fmla="*/ 5 h 11"/>
                <a:gd name="T10" fmla="*/ 0 w 41"/>
                <a:gd name="T11" fmla="*/ 5 h 11"/>
                <a:gd name="T12" fmla="*/ 0 w 41"/>
                <a:gd name="T13" fmla="*/ 5 h 11"/>
                <a:gd name="T14" fmla="*/ 2 w 41"/>
                <a:gd name="T15" fmla="*/ 2 h 11"/>
                <a:gd name="T16" fmla="*/ 5 w 41"/>
                <a:gd name="T17" fmla="*/ 0 h 11"/>
                <a:gd name="T18" fmla="*/ 38 w 41"/>
                <a:gd name="T19" fmla="*/ 0 h 11"/>
                <a:gd name="T20" fmla="*/ 38 w 41"/>
                <a:gd name="T21" fmla="*/ 0 h 11"/>
                <a:gd name="T22" fmla="*/ 41 w 41"/>
                <a:gd name="T23" fmla="*/ 2 h 11"/>
                <a:gd name="T24" fmla="*/ 41 w 41"/>
                <a:gd name="T25" fmla="*/ 5 h 11"/>
                <a:gd name="T26" fmla="*/ 41 w 41"/>
                <a:gd name="T27" fmla="*/ 5 h 11"/>
                <a:gd name="T28" fmla="*/ 41 w 41"/>
                <a:gd name="T29" fmla="*/ 5 h 11"/>
                <a:gd name="T30" fmla="*/ 41 w 41"/>
                <a:gd name="T31" fmla="*/ 9 h 11"/>
                <a:gd name="T32" fmla="*/ 38 w 41"/>
                <a:gd name="T33" fmla="*/ 11 h 11"/>
                <a:gd name="T34" fmla="*/ 38 w 41"/>
                <a:gd name="T3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11">
                  <a:moveTo>
                    <a:pt x="38" y="11"/>
                  </a:moveTo>
                  <a:lnTo>
                    <a:pt x="5" y="11"/>
                  </a:lnTo>
                  <a:lnTo>
                    <a:pt x="5" y="11"/>
                  </a:lnTo>
                  <a:lnTo>
                    <a:pt x="2" y="9"/>
                  </a:lnTo>
                  <a:lnTo>
                    <a:pt x="0" y="5"/>
                  </a:lnTo>
                  <a:lnTo>
                    <a:pt x="0" y="5"/>
                  </a:lnTo>
                  <a:lnTo>
                    <a:pt x="0" y="5"/>
                  </a:lnTo>
                  <a:lnTo>
                    <a:pt x="2" y="2"/>
                  </a:lnTo>
                  <a:lnTo>
                    <a:pt x="5" y="0"/>
                  </a:lnTo>
                  <a:lnTo>
                    <a:pt x="38" y="0"/>
                  </a:lnTo>
                  <a:lnTo>
                    <a:pt x="38" y="0"/>
                  </a:lnTo>
                  <a:lnTo>
                    <a:pt x="41" y="2"/>
                  </a:lnTo>
                  <a:lnTo>
                    <a:pt x="41" y="5"/>
                  </a:lnTo>
                  <a:lnTo>
                    <a:pt x="41" y="5"/>
                  </a:lnTo>
                  <a:lnTo>
                    <a:pt x="41" y="5"/>
                  </a:lnTo>
                  <a:lnTo>
                    <a:pt x="41" y="9"/>
                  </a:lnTo>
                  <a:lnTo>
                    <a:pt x="38" y="11"/>
                  </a:lnTo>
                  <a:lnTo>
                    <a:pt x="3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681"/>
            <p:cNvSpPr>
              <a:spLocks/>
            </p:cNvSpPr>
            <p:nvPr/>
          </p:nvSpPr>
          <p:spPr bwMode="auto">
            <a:xfrm>
              <a:off x="8267700" y="3405188"/>
              <a:ext cx="20638" cy="38100"/>
            </a:xfrm>
            <a:custGeom>
              <a:avLst/>
              <a:gdLst>
                <a:gd name="T0" fmla="*/ 15 w 26"/>
                <a:gd name="T1" fmla="*/ 49 h 49"/>
                <a:gd name="T2" fmla="*/ 11 w 26"/>
                <a:gd name="T3" fmla="*/ 49 h 49"/>
                <a:gd name="T4" fmla="*/ 11 w 26"/>
                <a:gd name="T5" fmla="*/ 49 h 49"/>
                <a:gd name="T6" fmla="*/ 6 w 26"/>
                <a:gd name="T7" fmla="*/ 49 h 49"/>
                <a:gd name="T8" fmla="*/ 2 w 26"/>
                <a:gd name="T9" fmla="*/ 45 h 49"/>
                <a:gd name="T10" fmla="*/ 0 w 26"/>
                <a:gd name="T11" fmla="*/ 42 h 49"/>
                <a:gd name="T12" fmla="*/ 0 w 26"/>
                <a:gd name="T13" fmla="*/ 38 h 49"/>
                <a:gd name="T14" fmla="*/ 0 w 26"/>
                <a:gd name="T15" fmla="*/ 11 h 49"/>
                <a:gd name="T16" fmla="*/ 0 w 26"/>
                <a:gd name="T17" fmla="*/ 11 h 49"/>
                <a:gd name="T18" fmla="*/ 0 w 26"/>
                <a:gd name="T19" fmla="*/ 7 h 49"/>
                <a:gd name="T20" fmla="*/ 2 w 26"/>
                <a:gd name="T21" fmla="*/ 4 h 49"/>
                <a:gd name="T22" fmla="*/ 6 w 26"/>
                <a:gd name="T23" fmla="*/ 2 h 49"/>
                <a:gd name="T24" fmla="*/ 11 w 26"/>
                <a:gd name="T25" fmla="*/ 0 h 49"/>
                <a:gd name="T26" fmla="*/ 15 w 26"/>
                <a:gd name="T27" fmla="*/ 0 h 49"/>
                <a:gd name="T28" fmla="*/ 15 w 26"/>
                <a:gd name="T29" fmla="*/ 0 h 49"/>
                <a:gd name="T30" fmla="*/ 18 w 26"/>
                <a:gd name="T31" fmla="*/ 2 h 49"/>
                <a:gd name="T32" fmla="*/ 22 w 26"/>
                <a:gd name="T33" fmla="*/ 4 h 49"/>
                <a:gd name="T34" fmla="*/ 24 w 26"/>
                <a:gd name="T35" fmla="*/ 7 h 49"/>
                <a:gd name="T36" fmla="*/ 26 w 26"/>
                <a:gd name="T37" fmla="*/ 11 h 49"/>
                <a:gd name="T38" fmla="*/ 26 w 26"/>
                <a:gd name="T39" fmla="*/ 38 h 49"/>
                <a:gd name="T40" fmla="*/ 26 w 26"/>
                <a:gd name="T41" fmla="*/ 38 h 49"/>
                <a:gd name="T42" fmla="*/ 24 w 26"/>
                <a:gd name="T43" fmla="*/ 42 h 49"/>
                <a:gd name="T44" fmla="*/ 22 w 26"/>
                <a:gd name="T45" fmla="*/ 45 h 49"/>
                <a:gd name="T46" fmla="*/ 18 w 26"/>
                <a:gd name="T47" fmla="*/ 49 h 49"/>
                <a:gd name="T48" fmla="*/ 15 w 26"/>
                <a:gd name="T49" fmla="*/ 49 h 49"/>
                <a:gd name="T50" fmla="*/ 15 w 26"/>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49">
                  <a:moveTo>
                    <a:pt x="15" y="49"/>
                  </a:moveTo>
                  <a:lnTo>
                    <a:pt x="11" y="49"/>
                  </a:lnTo>
                  <a:lnTo>
                    <a:pt x="11" y="49"/>
                  </a:lnTo>
                  <a:lnTo>
                    <a:pt x="6" y="49"/>
                  </a:lnTo>
                  <a:lnTo>
                    <a:pt x="2" y="45"/>
                  </a:lnTo>
                  <a:lnTo>
                    <a:pt x="0" y="42"/>
                  </a:lnTo>
                  <a:lnTo>
                    <a:pt x="0" y="38"/>
                  </a:lnTo>
                  <a:lnTo>
                    <a:pt x="0" y="11"/>
                  </a:lnTo>
                  <a:lnTo>
                    <a:pt x="0" y="11"/>
                  </a:lnTo>
                  <a:lnTo>
                    <a:pt x="0" y="7"/>
                  </a:lnTo>
                  <a:lnTo>
                    <a:pt x="2" y="4"/>
                  </a:lnTo>
                  <a:lnTo>
                    <a:pt x="6" y="2"/>
                  </a:lnTo>
                  <a:lnTo>
                    <a:pt x="11" y="0"/>
                  </a:lnTo>
                  <a:lnTo>
                    <a:pt x="15" y="0"/>
                  </a:lnTo>
                  <a:lnTo>
                    <a:pt x="15" y="0"/>
                  </a:lnTo>
                  <a:lnTo>
                    <a:pt x="18" y="2"/>
                  </a:lnTo>
                  <a:lnTo>
                    <a:pt x="22" y="4"/>
                  </a:lnTo>
                  <a:lnTo>
                    <a:pt x="24" y="7"/>
                  </a:lnTo>
                  <a:lnTo>
                    <a:pt x="26" y="11"/>
                  </a:lnTo>
                  <a:lnTo>
                    <a:pt x="26" y="38"/>
                  </a:lnTo>
                  <a:lnTo>
                    <a:pt x="26" y="38"/>
                  </a:lnTo>
                  <a:lnTo>
                    <a:pt x="24" y="42"/>
                  </a:lnTo>
                  <a:lnTo>
                    <a:pt x="22" y="45"/>
                  </a:lnTo>
                  <a:lnTo>
                    <a:pt x="18" y="49"/>
                  </a:lnTo>
                  <a:lnTo>
                    <a:pt x="15" y="49"/>
                  </a:lnTo>
                  <a:lnTo>
                    <a:pt x="15" y="49"/>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682"/>
            <p:cNvSpPr>
              <a:spLocks/>
            </p:cNvSpPr>
            <p:nvPr/>
          </p:nvSpPr>
          <p:spPr bwMode="auto">
            <a:xfrm>
              <a:off x="8258175" y="3425825"/>
              <a:ext cx="20638" cy="12700"/>
            </a:xfrm>
            <a:custGeom>
              <a:avLst/>
              <a:gdLst>
                <a:gd name="T0" fmla="*/ 25 w 25"/>
                <a:gd name="T1" fmla="*/ 17 h 17"/>
                <a:gd name="T2" fmla="*/ 25 w 25"/>
                <a:gd name="T3" fmla="*/ 13 h 17"/>
                <a:gd name="T4" fmla="*/ 25 w 25"/>
                <a:gd name="T5" fmla="*/ 13 h 17"/>
                <a:gd name="T6" fmla="*/ 23 w 25"/>
                <a:gd name="T7" fmla="*/ 8 h 17"/>
                <a:gd name="T8" fmla="*/ 21 w 25"/>
                <a:gd name="T9" fmla="*/ 4 h 17"/>
                <a:gd name="T10" fmla="*/ 16 w 25"/>
                <a:gd name="T11" fmla="*/ 0 h 17"/>
                <a:gd name="T12" fmla="*/ 12 w 25"/>
                <a:gd name="T13" fmla="*/ 0 h 17"/>
                <a:gd name="T14" fmla="*/ 12 w 25"/>
                <a:gd name="T15" fmla="*/ 0 h 17"/>
                <a:gd name="T16" fmla="*/ 7 w 25"/>
                <a:gd name="T17" fmla="*/ 0 h 17"/>
                <a:gd name="T18" fmla="*/ 3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1" y="4"/>
                  </a:lnTo>
                  <a:lnTo>
                    <a:pt x="16" y="0"/>
                  </a:lnTo>
                  <a:lnTo>
                    <a:pt x="12" y="0"/>
                  </a:lnTo>
                  <a:lnTo>
                    <a:pt x="12" y="0"/>
                  </a:lnTo>
                  <a:lnTo>
                    <a:pt x="7" y="0"/>
                  </a:lnTo>
                  <a:lnTo>
                    <a:pt x="3"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683"/>
            <p:cNvSpPr>
              <a:spLocks/>
            </p:cNvSpPr>
            <p:nvPr/>
          </p:nvSpPr>
          <p:spPr bwMode="auto">
            <a:xfrm>
              <a:off x="8278812" y="3425825"/>
              <a:ext cx="19050" cy="12700"/>
            </a:xfrm>
            <a:custGeom>
              <a:avLst/>
              <a:gdLst>
                <a:gd name="T0" fmla="*/ 25 w 25"/>
                <a:gd name="T1" fmla="*/ 17 h 17"/>
                <a:gd name="T2" fmla="*/ 25 w 25"/>
                <a:gd name="T3" fmla="*/ 13 h 17"/>
                <a:gd name="T4" fmla="*/ 25 w 25"/>
                <a:gd name="T5" fmla="*/ 13 h 17"/>
                <a:gd name="T6" fmla="*/ 23 w 25"/>
                <a:gd name="T7" fmla="*/ 8 h 17"/>
                <a:gd name="T8" fmla="*/ 22 w 25"/>
                <a:gd name="T9" fmla="*/ 4 h 17"/>
                <a:gd name="T10" fmla="*/ 16 w 25"/>
                <a:gd name="T11" fmla="*/ 0 h 17"/>
                <a:gd name="T12" fmla="*/ 13 w 25"/>
                <a:gd name="T13" fmla="*/ 0 h 17"/>
                <a:gd name="T14" fmla="*/ 13 w 25"/>
                <a:gd name="T15" fmla="*/ 0 h 17"/>
                <a:gd name="T16" fmla="*/ 7 w 25"/>
                <a:gd name="T17" fmla="*/ 0 h 17"/>
                <a:gd name="T18" fmla="*/ 4 w 25"/>
                <a:gd name="T19" fmla="*/ 4 h 17"/>
                <a:gd name="T20" fmla="*/ 0 w 25"/>
                <a:gd name="T21" fmla="*/ 8 h 17"/>
                <a:gd name="T22" fmla="*/ 0 w 25"/>
                <a:gd name="T23" fmla="*/ 13 h 17"/>
                <a:gd name="T24" fmla="*/ 0 w 25"/>
                <a:gd name="T25" fmla="*/ 17 h 17"/>
                <a:gd name="T26" fmla="*/ 25 w 25"/>
                <a:gd name="T2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7">
                  <a:moveTo>
                    <a:pt x="25" y="17"/>
                  </a:moveTo>
                  <a:lnTo>
                    <a:pt x="25" y="13"/>
                  </a:lnTo>
                  <a:lnTo>
                    <a:pt x="25" y="13"/>
                  </a:lnTo>
                  <a:lnTo>
                    <a:pt x="23" y="8"/>
                  </a:lnTo>
                  <a:lnTo>
                    <a:pt x="22" y="4"/>
                  </a:lnTo>
                  <a:lnTo>
                    <a:pt x="16" y="0"/>
                  </a:lnTo>
                  <a:lnTo>
                    <a:pt x="13" y="0"/>
                  </a:lnTo>
                  <a:lnTo>
                    <a:pt x="13" y="0"/>
                  </a:lnTo>
                  <a:lnTo>
                    <a:pt x="7" y="0"/>
                  </a:lnTo>
                  <a:lnTo>
                    <a:pt x="4" y="4"/>
                  </a:lnTo>
                  <a:lnTo>
                    <a:pt x="0" y="8"/>
                  </a:lnTo>
                  <a:lnTo>
                    <a:pt x="0" y="13"/>
                  </a:lnTo>
                  <a:lnTo>
                    <a:pt x="0" y="17"/>
                  </a:lnTo>
                  <a:lnTo>
                    <a:pt x="25" y="17"/>
                  </a:lnTo>
                  <a:close/>
                </a:path>
              </a:pathLst>
            </a:custGeom>
            <a:solidFill>
              <a:srgbClr val="9573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84"/>
            <p:cNvSpPr>
              <a:spLocks/>
            </p:cNvSpPr>
            <p:nvPr/>
          </p:nvSpPr>
          <p:spPr bwMode="auto">
            <a:xfrm>
              <a:off x="8166100" y="3300413"/>
              <a:ext cx="222250" cy="76200"/>
            </a:xfrm>
            <a:custGeom>
              <a:avLst/>
              <a:gdLst>
                <a:gd name="T0" fmla="*/ 140 w 278"/>
                <a:gd name="T1" fmla="*/ 0 h 95"/>
                <a:gd name="T2" fmla="*/ 140 w 278"/>
                <a:gd name="T3" fmla="*/ 0 h 95"/>
                <a:gd name="T4" fmla="*/ 117 w 278"/>
                <a:gd name="T5" fmla="*/ 2 h 95"/>
                <a:gd name="T6" fmla="*/ 93 w 278"/>
                <a:gd name="T7" fmla="*/ 7 h 95"/>
                <a:gd name="T8" fmla="*/ 74 w 278"/>
                <a:gd name="T9" fmla="*/ 16 h 95"/>
                <a:gd name="T10" fmla="*/ 54 w 278"/>
                <a:gd name="T11" fmla="*/ 27 h 95"/>
                <a:gd name="T12" fmla="*/ 38 w 278"/>
                <a:gd name="T13" fmla="*/ 41 h 95"/>
                <a:gd name="T14" fmla="*/ 21 w 278"/>
                <a:gd name="T15" fmla="*/ 57 h 95"/>
                <a:gd name="T16" fmla="*/ 9 w 278"/>
                <a:gd name="T17" fmla="*/ 75 h 95"/>
                <a:gd name="T18" fmla="*/ 0 w 278"/>
                <a:gd name="T19" fmla="*/ 95 h 95"/>
                <a:gd name="T20" fmla="*/ 149 w 278"/>
                <a:gd name="T21" fmla="*/ 95 h 95"/>
                <a:gd name="T22" fmla="*/ 149 w 278"/>
                <a:gd name="T23" fmla="*/ 40 h 95"/>
                <a:gd name="T24" fmla="*/ 171 w 278"/>
                <a:gd name="T25" fmla="*/ 95 h 95"/>
                <a:gd name="T26" fmla="*/ 278 w 278"/>
                <a:gd name="T27" fmla="*/ 95 h 95"/>
                <a:gd name="T28" fmla="*/ 278 w 278"/>
                <a:gd name="T29" fmla="*/ 95 h 95"/>
                <a:gd name="T30" fmla="*/ 269 w 278"/>
                <a:gd name="T31" fmla="*/ 75 h 95"/>
                <a:gd name="T32" fmla="*/ 257 w 278"/>
                <a:gd name="T33" fmla="*/ 57 h 95"/>
                <a:gd name="T34" fmla="*/ 243 w 278"/>
                <a:gd name="T35" fmla="*/ 41 h 95"/>
                <a:gd name="T36" fmla="*/ 225 w 278"/>
                <a:gd name="T37" fmla="*/ 27 h 95"/>
                <a:gd name="T38" fmla="*/ 205 w 278"/>
                <a:gd name="T39" fmla="*/ 16 h 95"/>
                <a:gd name="T40" fmla="*/ 185 w 278"/>
                <a:gd name="T41" fmla="*/ 7 h 95"/>
                <a:gd name="T42" fmla="*/ 163 w 278"/>
                <a:gd name="T43" fmla="*/ 2 h 95"/>
                <a:gd name="T44" fmla="*/ 140 w 278"/>
                <a:gd name="T45" fmla="*/ 0 h 95"/>
                <a:gd name="T46" fmla="*/ 140 w 278"/>
                <a:gd name="T4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95">
                  <a:moveTo>
                    <a:pt x="140" y="0"/>
                  </a:moveTo>
                  <a:lnTo>
                    <a:pt x="140" y="0"/>
                  </a:lnTo>
                  <a:lnTo>
                    <a:pt x="117" y="2"/>
                  </a:lnTo>
                  <a:lnTo>
                    <a:pt x="93" y="7"/>
                  </a:lnTo>
                  <a:lnTo>
                    <a:pt x="74" y="16"/>
                  </a:lnTo>
                  <a:lnTo>
                    <a:pt x="54" y="27"/>
                  </a:lnTo>
                  <a:lnTo>
                    <a:pt x="38" y="41"/>
                  </a:lnTo>
                  <a:lnTo>
                    <a:pt x="21" y="57"/>
                  </a:lnTo>
                  <a:lnTo>
                    <a:pt x="9" y="75"/>
                  </a:lnTo>
                  <a:lnTo>
                    <a:pt x="0" y="95"/>
                  </a:lnTo>
                  <a:lnTo>
                    <a:pt x="149" y="95"/>
                  </a:lnTo>
                  <a:lnTo>
                    <a:pt x="149" y="40"/>
                  </a:lnTo>
                  <a:lnTo>
                    <a:pt x="171" y="95"/>
                  </a:lnTo>
                  <a:lnTo>
                    <a:pt x="278" y="95"/>
                  </a:lnTo>
                  <a:lnTo>
                    <a:pt x="278" y="95"/>
                  </a:lnTo>
                  <a:lnTo>
                    <a:pt x="269" y="75"/>
                  </a:lnTo>
                  <a:lnTo>
                    <a:pt x="257" y="57"/>
                  </a:lnTo>
                  <a:lnTo>
                    <a:pt x="243" y="41"/>
                  </a:lnTo>
                  <a:lnTo>
                    <a:pt x="225" y="27"/>
                  </a:lnTo>
                  <a:lnTo>
                    <a:pt x="205" y="16"/>
                  </a:lnTo>
                  <a:lnTo>
                    <a:pt x="185" y="7"/>
                  </a:lnTo>
                  <a:lnTo>
                    <a:pt x="163" y="2"/>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685"/>
            <p:cNvSpPr>
              <a:spLocks/>
            </p:cNvSpPr>
            <p:nvPr/>
          </p:nvSpPr>
          <p:spPr bwMode="auto">
            <a:xfrm>
              <a:off x="8342312" y="3406775"/>
              <a:ext cx="20638" cy="7938"/>
            </a:xfrm>
            <a:custGeom>
              <a:avLst/>
              <a:gdLst>
                <a:gd name="T0" fmla="*/ 25 w 25"/>
                <a:gd name="T1" fmla="*/ 0 h 11"/>
                <a:gd name="T2" fmla="*/ 11 w 25"/>
                <a:gd name="T3" fmla="*/ 0 h 11"/>
                <a:gd name="T4" fmla="*/ 11 w 25"/>
                <a:gd name="T5" fmla="*/ 0 h 11"/>
                <a:gd name="T6" fmla="*/ 5 w 25"/>
                <a:gd name="T7" fmla="*/ 0 h 11"/>
                <a:gd name="T8" fmla="*/ 4 w 25"/>
                <a:gd name="T9" fmla="*/ 4 h 11"/>
                <a:gd name="T10" fmla="*/ 0 w 25"/>
                <a:gd name="T11" fmla="*/ 5 h 11"/>
                <a:gd name="T12" fmla="*/ 0 w 25"/>
                <a:gd name="T13" fmla="*/ 11 h 11"/>
                <a:gd name="T14" fmla="*/ 16 w 25"/>
                <a:gd name="T15" fmla="*/ 11 h 11"/>
                <a:gd name="T16" fmla="*/ 16 w 25"/>
                <a:gd name="T17" fmla="*/ 11 h 11"/>
                <a:gd name="T18" fmla="*/ 20 w 25"/>
                <a:gd name="T19" fmla="*/ 9 h 11"/>
                <a:gd name="T20" fmla="*/ 22 w 25"/>
                <a:gd name="T21" fmla="*/ 7 h 11"/>
                <a:gd name="T22" fmla="*/ 23 w 25"/>
                <a:gd name="T23" fmla="*/ 4 h 11"/>
                <a:gd name="T24" fmla="*/ 25 w 25"/>
                <a:gd name="T25" fmla="*/ 0 h 11"/>
                <a:gd name="T26" fmla="*/ 25 w 25"/>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11">
                  <a:moveTo>
                    <a:pt x="25" y="0"/>
                  </a:moveTo>
                  <a:lnTo>
                    <a:pt x="11" y="0"/>
                  </a:lnTo>
                  <a:lnTo>
                    <a:pt x="11" y="0"/>
                  </a:lnTo>
                  <a:lnTo>
                    <a:pt x="5" y="0"/>
                  </a:lnTo>
                  <a:lnTo>
                    <a:pt x="4" y="4"/>
                  </a:lnTo>
                  <a:lnTo>
                    <a:pt x="0" y="5"/>
                  </a:lnTo>
                  <a:lnTo>
                    <a:pt x="0" y="11"/>
                  </a:lnTo>
                  <a:lnTo>
                    <a:pt x="16" y="11"/>
                  </a:lnTo>
                  <a:lnTo>
                    <a:pt x="16" y="11"/>
                  </a:lnTo>
                  <a:lnTo>
                    <a:pt x="20" y="9"/>
                  </a:lnTo>
                  <a:lnTo>
                    <a:pt x="22" y="7"/>
                  </a:lnTo>
                  <a:lnTo>
                    <a:pt x="23" y="4"/>
                  </a:lnTo>
                  <a:lnTo>
                    <a:pt x="25" y="0"/>
                  </a:lnTo>
                  <a:lnTo>
                    <a:pt x="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686"/>
            <p:cNvSpPr>
              <a:spLocks/>
            </p:cNvSpPr>
            <p:nvPr/>
          </p:nvSpPr>
          <p:spPr bwMode="auto">
            <a:xfrm>
              <a:off x="8193087" y="3406775"/>
              <a:ext cx="20638" cy="7938"/>
            </a:xfrm>
            <a:custGeom>
              <a:avLst/>
              <a:gdLst>
                <a:gd name="T0" fmla="*/ 0 w 27"/>
                <a:gd name="T1" fmla="*/ 0 h 11"/>
                <a:gd name="T2" fmla="*/ 16 w 27"/>
                <a:gd name="T3" fmla="*/ 0 h 11"/>
                <a:gd name="T4" fmla="*/ 16 w 27"/>
                <a:gd name="T5" fmla="*/ 0 h 11"/>
                <a:gd name="T6" fmla="*/ 20 w 27"/>
                <a:gd name="T7" fmla="*/ 0 h 11"/>
                <a:gd name="T8" fmla="*/ 24 w 27"/>
                <a:gd name="T9" fmla="*/ 4 h 11"/>
                <a:gd name="T10" fmla="*/ 25 w 27"/>
                <a:gd name="T11" fmla="*/ 5 h 11"/>
                <a:gd name="T12" fmla="*/ 27 w 27"/>
                <a:gd name="T13" fmla="*/ 11 h 11"/>
                <a:gd name="T14" fmla="*/ 11 w 27"/>
                <a:gd name="T15" fmla="*/ 11 h 11"/>
                <a:gd name="T16" fmla="*/ 11 w 27"/>
                <a:gd name="T17" fmla="*/ 11 h 11"/>
                <a:gd name="T18" fmla="*/ 7 w 27"/>
                <a:gd name="T19" fmla="*/ 9 h 11"/>
                <a:gd name="T20" fmla="*/ 4 w 27"/>
                <a:gd name="T21" fmla="*/ 7 h 11"/>
                <a:gd name="T22" fmla="*/ 2 w 27"/>
                <a:gd name="T23" fmla="*/ 4 h 11"/>
                <a:gd name="T24" fmla="*/ 0 w 27"/>
                <a:gd name="T25" fmla="*/ 0 h 11"/>
                <a:gd name="T26" fmla="*/ 0 w 27"/>
                <a:gd name="T2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1">
                  <a:moveTo>
                    <a:pt x="0" y="0"/>
                  </a:moveTo>
                  <a:lnTo>
                    <a:pt x="16" y="0"/>
                  </a:lnTo>
                  <a:lnTo>
                    <a:pt x="16" y="0"/>
                  </a:lnTo>
                  <a:lnTo>
                    <a:pt x="20" y="0"/>
                  </a:lnTo>
                  <a:lnTo>
                    <a:pt x="24" y="4"/>
                  </a:lnTo>
                  <a:lnTo>
                    <a:pt x="25" y="5"/>
                  </a:lnTo>
                  <a:lnTo>
                    <a:pt x="27" y="11"/>
                  </a:lnTo>
                  <a:lnTo>
                    <a:pt x="11" y="11"/>
                  </a:lnTo>
                  <a:lnTo>
                    <a:pt x="11" y="11"/>
                  </a:lnTo>
                  <a:lnTo>
                    <a:pt x="7" y="9"/>
                  </a:lnTo>
                  <a:lnTo>
                    <a:pt x="4" y="7"/>
                  </a:lnTo>
                  <a:lnTo>
                    <a:pt x="2" y="4"/>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687"/>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688"/>
            <p:cNvSpPr>
              <a:spLocks/>
            </p:cNvSpPr>
            <p:nvPr/>
          </p:nvSpPr>
          <p:spPr bwMode="auto">
            <a:xfrm>
              <a:off x="8416925" y="3587750"/>
              <a:ext cx="53975" cy="115888"/>
            </a:xfrm>
            <a:custGeom>
              <a:avLst/>
              <a:gdLst>
                <a:gd name="T0" fmla="*/ 62 w 69"/>
                <a:gd name="T1" fmla="*/ 40 h 146"/>
                <a:gd name="T2" fmla="*/ 62 w 69"/>
                <a:gd name="T3" fmla="*/ 40 h 146"/>
                <a:gd name="T4" fmla="*/ 22 w 69"/>
                <a:gd name="T5" fmla="*/ 0 h 146"/>
                <a:gd name="T6" fmla="*/ 22 w 69"/>
                <a:gd name="T7" fmla="*/ 35 h 146"/>
                <a:gd name="T8" fmla="*/ 0 w 69"/>
                <a:gd name="T9" fmla="*/ 35 h 146"/>
                <a:gd name="T10" fmla="*/ 0 w 69"/>
                <a:gd name="T11" fmla="*/ 146 h 146"/>
                <a:gd name="T12" fmla="*/ 49 w 69"/>
                <a:gd name="T13" fmla="*/ 146 h 146"/>
                <a:gd name="T14" fmla="*/ 49 w 69"/>
                <a:gd name="T15" fmla="*/ 146 h 146"/>
                <a:gd name="T16" fmla="*/ 56 w 69"/>
                <a:gd name="T17" fmla="*/ 144 h 146"/>
                <a:gd name="T18" fmla="*/ 63 w 69"/>
                <a:gd name="T19" fmla="*/ 141 h 146"/>
                <a:gd name="T20" fmla="*/ 69 w 69"/>
                <a:gd name="T21" fmla="*/ 133 h 146"/>
                <a:gd name="T22" fmla="*/ 69 w 69"/>
                <a:gd name="T23" fmla="*/ 126 h 146"/>
                <a:gd name="T24" fmla="*/ 69 w 69"/>
                <a:gd name="T25" fmla="*/ 56 h 146"/>
                <a:gd name="T26" fmla="*/ 69 w 69"/>
                <a:gd name="T27" fmla="*/ 56 h 146"/>
                <a:gd name="T28" fmla="*/ 67 w 69"/>
                <a:gd name="T29" fmla="*/ 47 h 146"/>
                <a:gd name="T30" fmla="*/ 62 w 69"/>
                <a:gd name="T31" fmla="*/ 4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146">
                  <a:moveTo>
                    <a:pt x="62" y="40"/>
                  </a:moveTo>
                  <a:lnTo>
                    <a:pt x="62" y="40"/>
                  </a:lnTo>
                  <a:lnTo>
                    <a:pt x="22" y="0"/>
                  </a:lnTo>
                  <a:lnTo>
                    <a:pt x="22" y="35"/>
                  </a:lnTo>
                  <a:lnTo>
                    <a:pt x="0" y="35"/>
                  </a:lnTo>
                  <a:lnTo>
                    <a:pt x="0" y="146"/>
                  </a:lnTo>
                  <a:lnTo>
                    <a:pt x="49" y="146"/>
                  </a:lnTo>
                  <a:lnTo>
                    <a:pt x="49" y="146"/>
                  </a:lnTo>
                  <a:lnTo>
                    <a:pt x="56" y="144"/>
                  </a:lnTo>
                  <a:lnTo>
                    <a:pt x="63" y="141"/>
                  </a:lnTo>
                  <a:lnTo>
                    <a:pt x="69" y="133"/>
                  </a:lnTo>
                  <a:lnTo>
                    <a:pt x="69" y="126"/>
                  </a:lnTo>
                  <a:lnTo>
                    <a:pt x="69" y="56"/>
                  </a:lnTo>
                  <a:lnTo>
                    <a:pt x="69" y="56"/>
                  </a:lnTo>
                  <a:lnTo>
                    <a:pt x="67" y="47"/>
                  </a:lnTo>
                  <a:lnTo>
                    <a:pt x="62"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689"/>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90"/>
            <p:cNvSpPr>
              <a:spLocks/>
            </p:cNvSpPr>
            <p:nvPr/>
          </p:nvSpPr>
          <p:spPr bwMode="auto">
            <a:xfrm>
              <a:off x="8166100" y="3735388"/>
              <a:ext cx="220663" cy="128588"/>
            </a:xfrm>
            <a:custGeom>
              <a:avLst/>
              <a:gdLst>
                <a:gd name="T0" fmla="*/ 262 w 277"/>
                <a:gd name="T1" fmla="*/ 161 h 161"/>
                <a:gd name="T2" fmla="*/ 11 w 277"/>
                <a:gd name="T3" fmla="*/ 161 h 161"/>
                <a:gd name="T4" fmla="*/ 0 w 277"/>
                <a:gd name="T5" fmla="*/ 0 h 161"/>
                <a:gd name="T6" fmla="*/ 277 w 277"/>
                <a:gd name="T7" fmla="*/ 0 h 161"/>
                <a:gd name="T8" fmla="*/ 262 w 277"/>
                <a:gd name="T9" fmla="*/ 161 h 161"/>
              </a:gdLst>
              <a:ahLst/>
              <a:cxnLst>
                <a:cxn ang="0">
                  <a:pos x="T0" y="T1"/>
                </a:cxn>
                <a:cxn ang="0">
                  <a:pos x="T2" y="T3"/>
                </a:cxn>
                <a:cxn ang="0">
                  <a:pos x="T4" y="T5"/>
                </a:cxn>
                <a:cxn ang="0">
                  <a:pos x="T6" y="T7"/>
                </a:cxn>
                <a:cxn ang="0">
                  <a:pos x="T8" y="T9"/>
                </a:cxn>
              </a:cxnLst>
              <a:rect l="0" t="0" r="r" b="b"/>
              <a:pathLst>
                <a:path w="277" h="161">
                  <a:moveTo>
                    <a:pt x="262" y="161"/>
                  </a:moveTo>
                  <a:lnTo>
                    <a:pt x="11" y="161"/>
                  </a:lnTo>
                  <a:lnTo>
                    <a:pt x="0" y="0"/>
                  </a:lnTo>
                  <a:lnTo>
                    <a:pt x="277" y="0"/>
                  </a:lnTo>
                  <a:lnTo>
                    <a:pt x="262"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691"/>
            <p:cNvSpPr>
              <a:spLocks noChangeArrowheads="1"/>
            </p:cNvSpPr>
            <p:nvPr/>
          </p:nvSpPr>
          <p:spPr bwMode="auto">
            <a:xfrm>
              <a:off x="8118475" y="3548063"/>
              <a:ext cx="315913" cy="20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692"/>
            <p:cNvSpPr>
              <a:spLocks noChangeArrowheads="1"/>
            </p:cNvSpPr>
            <p:nvPr/>
          </p:nvSpPr>
          <p:spPr bwMode="auto">
            <a:xfrm>
              <a:off x="8118475" y="3548063"/>
              <a:ext cx="3159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93"/>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close/>
                </a:path>
              </a:pathLst>
            </a:custGeom>
            <a:solidFill>
              <a:srgbClr val="F6F6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94"/>
            <p:cNvSpPr>
              <a:spLocks/>
            </p:cNvSpPr>
            <p:nvPr/>
          </p:nvSpPr>
          <p:spPr bwMode="auto">
            <a:xfrm>
              <a:off x="8118475" y="3548063"/>
              <a:ext cx="315913" cy="200025"/>
            </a:xfrm>
            <a:custGeom>
              <a:avLst/>
              <a:gdLst>
                <a:gd name="T0" fmla="*/ 399 w 399"/>
                <a:gd name="T1" fmla="*/ 0 h 252"/>
                <a:gd name="T2" fmla="*/ 399 w 399"/>
                <a:gd name="T3" fmla="*/ 0 h 252"/>
                <a:gd name="T4" fmla="*/ 0 w 399"/>
                <a:gd name="T5" fmla="*/ 252 h 252"/>
                <a:gd name="T6" fmla="*/ 399 w 399"/>
                <a:gd name="T7" fmla="*/ 252 h 252"/>
                <a:gd name="T8" fmla="*/ 399 w 399"/>
                <a:gd name="T9" fmla="*/ 0 h 252"/>
              </a:gdLst>
              <a:ahLst/>
              <a:cxnLst>
                <a:cxn ang="0">
                  <a:pos x="T0" y="T1"/>
                </a:cxn>
                <a:cxn ang="0">
                  <a:pos x="T2" y="T3"/>
                </a:cxn>
                <a:cxn ang="0">
                  <a:pos x="T4" y="T5"/>
                </a:cxn>
                <a:cxn ang="0">
                  <a:pos x="T6" y="T7"/>
                </a:cxn>
                <a:cxn ang="0">
                  <a:pos x="T8" y="T9"/>
                </a:cxn>
              </a:cxnLst>
              <a:rect l="0" t="0" r="r" b="b"/>
              <a:pathLst>
                <a:path w="399" h="252">
                  <a:moveTo>
                    <a:pt x="399" y="0"/>
                  </a:moveTo>
                  <a:lnTo>
                    <a:pt x="399" y="0"/>
                  </a:lnTo>
                  <a:lnTo>
                    <a:pt x="0" y="252"/>
                  </a:lnTo>
                  <a:lnTo>
                    <a:pt x="399" y="252"/>
                  </a:lnTo>
                  <a:lnTo>
                    <a:pt x="3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95"/>
            <p:cNvSpPr>
              <a:spLocks noEditPoints="1"/>
            </p:cNvSpPr>
            <p:nvPr/>
          </p:nvSpPr>
          <p:spPr bwMode="auto">
            <a:xfrm>
              <a:off x="8316912" y="3597275"/>
              <a:ext cx="63500" cy="100013"/>
            </a:xfrm>
            <a:custGeom>
              <a:avLst/>
              <a:gdLst>
                <a:gd name="T0" fmla="*/ 73 w 80"/>
                <a:gd name="T1" fmla="*/ 41 h 128"/>
                <a:gd name="T2" fmla="*/ 75 w 80"/>
                <a:gd name="T3" fmla="*/ 38 h 128"/>
                <a:gd name="T4" fmla="*/ 80 w 80"/>
                <a:gd name="T5" fmla="*/ 34 h 128"/>
                <a:gd name="T6" fmla="*/ 80 w 80"/>
                <a:gd name="T7" fmla="*/ 32 h 128"/>
                <a:gd name="T8" fmla="*/ 73 w 80"/>
                <a:gd name="T9" fmla="*/ 29 h 128"/>
                <a:gd name="T10" fmla="*/ 70 w 80"/>
                <a:gd name="T11" fmla="*/ 27 h 128"/>
                <a:gd name="T12" fmla="*/ 71 w 80"/>
                <a:gd name="T13" fmla="*/ 20 h 128"/>
                <a:gd name="T14" fmla="*/ 71 w 80"/>
                <a:gd name="T15" fmla="*/ 15 h 128"/>
                <a:gd name="T16" fmla="*/ 70 w 80"/>
                <a:gd name="T17" fmla="*/ 15 h 128"/>
                <a:gd name="T18" fmla="*/ 64 w 80"/>
                <a:gd name="T19" fmla="*/ 16 h 128"/>
                <a:gd name="T20" fmla="*/ 59 w 80"/>
                <a:gd name="T21" fmla="*/ 15 h 128"/>
                <a:gd name="T22" fmla="*/ 59 w 80"/>
                <a:gd name="T23" fmla="*/ 9 h 128"/>
                <a:gd name="T24" fmla="*/ 57 w 80"/>
                <a:gd name="T25" fmla="*/ 4 h 128"/>
                <a:gd name="T26" fmla="*/ 50 w 80"/>
                <a:gd name="T27" fmla="*/ 9 h 128"/>
                <a:gd name="T28" fmla="*/ 46 w 80"/>
                <a:gd name="T29" fmla="*/ 9 h 128"/>
                <a:gd name="T30" fmla="*/ 45 w 80"/>
                <a:gd name="T31" fmla="*/ 4 h 128"/>
                <a:gd name="T32" fmla="*/ 41 w 80"/>
                <a:gd name="T33" fmla="*/ 0 h 128"/>
                <a:gd name="T34" fmla="*/ 36 w 80"/>
                <a:gd name="T35" fmla="*/ 4 h 128"/>
                <a:gd name="T36" fmla="*/ 34 w 80"/>
                <a:gd name="T37" fmla="*/ 9 h 128"/>
                <a:gd name="T38" fmla="*/ 30 w 80"/>
                <a:gd name="T39" fmla="*/ 9 h 128"/>
                <a:gd name="T40" fmla="*/ 25 w 80"/>
                <a:gd name="T41" fmla="*/ 4 h 128"/>
                <a:gd name="T42" fmla="*/ 21 w 80"/>
                <a:gd name="T43" fmla="*/ 4 h 128"/>
                <a:gd name="T44" fmla="*/ 21 w 80"/>
                <a:gd name="T45" fmla="*/ 13 h 128"/>
                <a:gd name="T46" fmla="*/ 19 w 80"/>
                <a:gd name="T47" fmla="*/ 16 h 128"/>
                <a:gd name="T48" fmla="*/ 12 w 80"/>
                <a:gd name="T49" fmla="*/ 15 h 128"/>
                <a:gd name="T50" fmla="*/ 7 w 80"/>
                <a:gd name="T51" fmla="*/ 16 h 128"/>
                <a:gd name="T52" fmla="*/ 7 w 80"/>
                <a:gd name="T53" fmla="*/ 22 h 128"/>
                <a:gd name="T54" fmla="*/ 10 w 80"/>
                <a:gd name="T55" fmla="*/ 25 h 128"/>
                <a:gd name="T56" fmla="*/ 10 w 80"/>
                <a:gd name="T57" fmla="*/ 27 h 128"/>
                <a:gd name="T58" fmla="*/ 3 w 80"/>
                <a:gd name="T59" fmla="*/ 31 h 128"/>
                <a:gd name="T60" fmla="*/ 0 w 80"/>
                <a:gd name="T61" fmla="*/ 32 h 128"/>
                <a:gd name="T62" fmla="*/ 0 w 80"/>
                <a:gd name="T63" fmla="*/ 36 h 128"/>
                <a:gd name="T64" fmla="*/ 7 w 80"/>
                <a:gd name="T65" fmla="*/ 41 h 128"/>
                <a:gd name="T66" fmla="*/ 7 w 80"/>
                <a:gd name="T67" fmla="*/ 45 h 128"/>
                <a:gd name="T68" fmla="*/ 1 w 80"/>
                <a:gd name="T69" fmla="*/ 47 h 128"/>
                <a:gd name="T70" fmla="*/ 0 w 80"/>
                <a:gd name="T71" fmla="*/ 52 h 128"/>
                <a:gd name="T72" fmla="*/ 3 w 80"/>
                <a:gd name="T73" fmla="*/ 56 h 128"/>
                <a:gd name="T74" fmla="*/ 9 w 80"/>
                <a:gd name="T75" fmla="*/ 56 h 128"/>
                <a:gd name="T76" fmla="*/ 10 w 80"/>
                <a:gd name="T77" fmla="*/ 58 h 128"/>
                <a:gd name="T78" fmla="*/ 9 w 80"/>
                <a:gd name="T79" fmla="*/ 63 h 128"/>
                <a:gd name="T80" fmla="*/ 9 w 80"/>
                <a:gd name="T81" fmla="*/ 68 h 128"/>
                <a:gd name="T82" fmla="*/ 10 w 80"/>
                <a:gd name="T83" fmla="*/ 70 h 128"/>
                <a:gd name="T84" fmla="*/ 16 w 80"/>
                <a:gd name="T85" fmla="*/ 68 h 128"/>
                <a:gd name="T86" fmla="*/ 41 w 80"/>
                <a:gd name="T87" fmla="*/ 117 h 128"/>
                <a:gd name="T88" fmla="*/ 61 w 80"/>
                <a:gd name="T89" fmla="*/ 67 h 128"/>
                <a:gd name="T90" fmla="*/ 68 w 80"/>
                <a:gd name="T91" fmla="*/ 68 h 128"/>
                <a:gd name="T92" fmla="*/ 73 w 80"/>
                <a:gd name="T93" fmla="*/ 68 h 128"/>
                <a:gd name="T94" fmla="*/ 73 w 80"/>
                <a:gd name="T95" fmla="*/ 63 h 128"/>
                <a:gd name="T96" fmla="*/ 70 w 80"/>
                <a:gd name="T97" fmla="*/ 56 h 128"/>
                <a:gd name="T98" fmla="*/ 73 w 80"/>
                <a:gd name="T99" fmla="*/ 54 h 128"/>
                <a:gd name="T100" fmla="*/ 79 w 80"/>
                <a:gd name="T101" fmla="*/ 52 h 128"/>
                <a:gd name="T102" fmla="*/ 80 w 80"/>
                <a:gd name="T103" fmla="*/ 49 h 128"/>
                <a:gd name="T104" fmla="*/ 41 w 80"/>
                <a:gd name="T105" fmla="*/ 68 h 128"/>
                <a:gd name="T106" fmla="*/ 30 w 80"/>
                <a:gd name="T107" fmla="*/ 67 h 128"/>
                <a:gd name="T108" fmla="*/ 14 w 80"/>
                <a:gd name="T109" fmla="*/ 47 h 128"/>
                <a:gd name="T110" fmla="*/ 14 w 80"/>
                <a:gd name="T111" fmla="*/ 36 h 128"/>
                <a:gd name="T112" fmla="*/ 30 w 80"/>
                <a:gd name="T113" fmla="*/ 16 h 128"/>
                <a:gd name="T114" fmla="*/ 41 w 80"/>
                <a:gd name="T115" fmla="*/ 15 h 128"/>
                <a:gd name="T116" fmla="*/ 59 w 80"/>
                <a:gd name="T117" fmla="*/ 24 h 128"/>
                <a:gd name="T118" fmla="*/ 68 w 80"/>
                <a:gd name="T119" fmla="*/ 41 h 128"/>
                <a:gd name="T120" fmla="*/ 64 w 80"/>
                <a:gd name="T121" fmla="*/ 52 h 128"/>
                <a:gd name="T122" fmla="*/ 46 w 80"/>
                <a:gd name="T123"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 h="128">
                  <a:moveTo>
                    <a:pt x="79" y="45"/>
                  </a:moveTo>
                  <a:lnTo>
                    <a:pt x="73" y="43"/>
                  </a:lnTo>
                  <a:lnTo>
                    <a:pt x="73" y="41"/>
                  </a:lnTo>
                  <a:lnTo>
                    <a:pt x="73" y="41"/>
                  </a:lnTo>
                  <a:lnTo>
                    <a:pt x="73" y="41"/>
                  </a:lnTo>
                  <a:lnTo>
                    <a:pt x="75" y="38"/>
                  </a:lnTo>
                  <a:lnTo>
                    <a:pt x="79" y="36"/>
                  </a:lnTo>
                  <a:lnTo>
                    <a:pt x="79" y="36"/>
                  </a:lnTo>
                  <a:lnTo>
                    <a:pt x="80" y="34"/>
                  </a:lnTo>
                  <a:lnTo>
                    <a:pt x="80" y="32"/>
                  </a:lnTo>
                  <a:lnTo>
                    <a:pt x="80" y="32"/>
                  </a:lnTo>
                  <a:lnTo>
                    <a:pt x="80" y="32"/>
                  </a:lnTo>
                  <a:lnTo>
                    <a:pt x="79" y="29"/>
                  </a:lnTo>
                  <a:lnTo>
                    <a:pt x="77" y="29"/>
                  </a:lnTo>
                  <a:lnTo>
                    <a:pt x="73" y="29"/>
                  </a:lnTo>
                  <a:lnTo>
                    <a:pt x="73" y="29"/>
                  </a:lnTo>
                  <a:lnTo>
                    <a:pt x="70" y="27"/>
                  </a:lnTo>
                  <a:lnTo>
                    <a:pt x="70" y="27"/>
                  </a:lnTo>
                  <a:lnTo>
                    <a:pt x="70" y="27"/>
                  </a:lnTo>
                  <a:lnTo>
                    <a:pt x="70" y="24"/>
                  </a:lnTo>
                  <a:lnTo>
                    <a:pt x="71" y="20"/>
                  </a:lnTo>
                  <a:lnTo>
                    <a:pt x="71" y="20"/>
                  </a:lnTo>
                  <a:lnTo>
                    <a:pt x="73" y="18"/>
                  </a:lnTo>
                  <a:lnTo>
                    <a:pt x="71" y="15"/>
                  </a:lnTo>
                  <a:lnTo>
                    <a:pt x="71" y="15"/>
                  </a:lnTo>
                  <a:lnTo>
                    <a:pt x="71" y="15"/>
                  </a:lnTo>
                  <a:lnTo>
                    <a:pt x="70" y="15"/>
                  </a:lnTo>
                  <a:lnTo>
                    <a:pt x="66" y="15"/>
                  </a:lnTo>
                  <a:lnTo>
                    <a:pt x="64" y="16"/>
                  </a:lnTo>
                  <a:lnTo>
                    <a:pt x="64" y="16"/>
                  </a:lnTo>
                  <a:lnTo>
                    <a:pt x="61" y="16"/>
                  </a:lnTo>
                  <a:lnTo>
                    <a:pt x="59" y="15"/>
                  </a:lnTo>
                  <a:lnTo>
                    <a:pt x="59" y="15"/>
                  </a:lnTo>
                  <a:lnTo>
                    <a:pt x="59" y="13"/>
                  </a:lnTo>
                  <a:lnTo>
                    <a:pt x="59" y="9"/>
                  </a:lnTo>
                  <a:lnTo>
                    <a:pt x="59" y="9"/>
                  </a:lnTo>
                  <a:lnTo>
                    <a:pt x="59" y="6"/>
                  </a:lnTo>
                  <a:lnTo>
                    <a:pt x="57" y="4"/>
                  </a:lnTo>
                  <a:lnTo>
                    <a:pt x="57" y="4"/>
                  </a:lnTo>
                  <a:lnTo>
                    <a:pt x="54" y="4"/>
                  </a:lnTo>
                  <a:lnTo>
                    <a:pt x="52" y="6"/>
                  </a:lnTo>
                  <a:lnTo>
                    <a:pt x="50" y="9"/>
                  </a:lnTo>
                  <a:lnTo>
                    <a:pt x="50" y="9"/>
                  </a:lnTo>
                  <a:lnTo>
                    <a:pt x="46" y="9"/>
                  </a:lnTo>
                  <a:lnTo>
                    <a:pt x="46" y="9"/>
                  </a:lnTo>
                  <a:lnTo>
                    <a:pt x="46" y="9"/>
                  </a:lnTo>
                  <a:lnTo>
                    <a:pt x="45" y="7"/>
                  </a:lnTo>
                  <a:lnTo>
                    <a:pt x="45" y="4"/>
                  </a:lnTo>
                  <a:lnTo>
                    <a:pt x="45" y="4"/>
                  </a:lnTo>
                  <a:lnTo>
                    <a:pt x="43" y="2"/>
                  </a:lnTo>
                  <a:lnTo>
                    <a:pt x="41" y="0"/>
                  </a:lnTo>
                  <a:lnTo>
                    <a:pt x="41" y="0"/>
                  </a:lnTo>
                  <a:lnTo>
                    <a:pt x="37" y="2"/>
                  </a:lnTo>
                  <a:lnTo>
                    <a:pt x="36" y="4"/>
                  </a:lnTo>
                  <a:lnTo>
                    <a:pt x="36" y="7"/>
                  </a:lnTo>
                  <a:lnTo>
                    <a:pt x="36" y="7"/>
                  </a:lnTo>
                  <a:lnTo>
                    <a:pt x="34" y="9"/>
                  </a:lnTo>
                  <a:lnTo>
                    <a:pt x="32" y="9"/>
                  </a:lnTo>
                  <a:lnTo>
                    <a:pt x="32" y="9"/>
                  </a:lnTo>
                  <a:lnTo>
                    <a:pt x="30" y="9"/>
                  </a:lnTo>
                  <a:lnTo>
                    <a:pt x="27" y="6"/>
                  </a:lnTo>
                  <a:lnTo>
                    <a:pt x="27" y="6"/>
                  </a:lnTo>
                  <a:lnTo>
                    <a:pt x="25" y="4"/>
                  </a:lnTo>
                  <a:lnTo>
                    <a:pt x="21" y="4"/>
                  </a:lnTo>
                  <a:lnTo>
                    <a:pt x="21" y="4"/>
                  </a:lnTo>
                  <a:lnTo>
                    <a:pt x="21" y="4"/>
                  </a:lnTo>
                  <a:lnTo>
                    <a:pt x="19" y="7"/>
                  </a:lnTo>
                  <a:lnTo>
                    <a:pt x="19" y="9"/>
                  </a:lnTo>
                  <a:lnTo>
                    <a:pt x="21" y="13"/>
                  </a:lnTo>
                  <a:lnTo>
                    <a:pt x="21" y="13"/>
                  </a:lnTo>
                  <a:lnTo>
                    <a:pt x="19" y="16"/>
                  </a:lnTo>
                  <a:lnTo>
                    <a:pt x="19" y="16"/>
                  </a:lnTo>
                  <a:lnTo>
                    <a:pt x="19" y="16"/>
                  </a:lnTo>
                  <a:lnTo>
                    <a:pt x="16" y="16"/>
                  </a:lnTo>
                  <a:lnTo>
                    <a:pt x="12" y="15"/>
                  </a:lnTo>
                  <a:lnTo>
                    <a:pt x="12" y="15"/>
                  </a:lnTo>
                  <a:lnTo>
                    <a:pt x="10" y="15"/>
                  </a:lnTo>
                  <a:lnTo>
                    <a:pt x="7" y="16"/>
                  </a:lnTo>
                  <a:lnTo>
                    <a:pt x="7" y="16"/>
                  </a:lnTo>
                  <a:lnTo>
                    <a:pt x="7" y="18"/>
                  </a:lnTo>
                  <a:lnTo>
                    <a:pt x="7" y="22"/>
                  </a:lnTo>
                  <a:lnTo>
                    <a:pt x="10" y="24"/>
                  </a:lnTo>
                  <a:lnTo>
                    <a:pt x="10" y="24"/>
                  </a:lnTo>
                  <a:lnTo>
                    <a:pt x="10" y="25"/>
                  </a:lnTo>
                  <a:lnTo>
                    <a:pt x="10" y="27"/>
                  </a:lnTo>
                  <a:lnTo>
                    <a:pt x="10" y="27"/>
                  </a:lnTo>
                  <a:lnTo>
                    <a:pt x="10" y="27"/>
                  </a:lnTo>
                  <a:lnTo>
                    <a:pt x="9" y="29"/>
                  </a:lnTo>
                  <a:lnTo>
                    <a:pt x="7" y="31"/>
                  </a:lnTo>
                  <a:lnTo>
                    <a:pt x="3" y="31"/>
                  </a:lnTo>
                  <a:lnTo>
                    <a:pt x="3" y="31"/>
                  </a:lnTo>
                  <a:lnTo>
                    <a:pt x="1" y="31"/>
                  </a:lnTo>
                  <a:lnTo>
                    <a:pt x="0" y="32"/>
                  </a:lnTo>
                  <a:lnTo>
                    <a:pt x="0" y="32"/>
                  </a:lnTo>
                  <a:lnTo>
                    <a:pt x="0" y="32"/>
                  </a:lnTo>
                  <a:lnTo>
                    <a:pt x="0" y="36"/>
                  </a:lnTo>
                  <a:lnTo>
                    <a:pt x="1" y="38"/>
                  </a:lnTo>
                  <a:lnTo>
                    <a:pt x="7" y="40"/>
                  </a:lnTo>
                  <a:lnTo>
                    <a:pt x="7" y="41"/>
                  </a:lnTo>
                  <a:lnTo>
                    <a:pt x="7" y="43"/>
                  </a:lnTo>
                  <a:lnTo>
                    <a:pt x="7" y="43"/>
                  </a:lnTo>
                  <a:lnTo>
                    <a:pt x="7" y="45"/>
                  </a:lnTo>
                  <a:lnTo>
                    <a:pt x="5" y="45"/>
                  </a:lnTo>
                  <a:lnTo>
                    <a:pt x="1" y="47"/>
                  </a:lnTo>
                  <a:lnTo>
                    <a:pt x="1" y="47"/>
                  </a:lnTo>
                  <a:lnTo>
                    <a:pt x="0" y="49"/>
                  </a:lnTo>
                  <a:lnTo>
                    <a:pt x="0" y="52"/>
                  </a:lnTo>
                  <a:lnTo>
                    <a:pt x="0" y="52"/>
                  </a:lnTo>
                  <a:lnTo>
                    <a:pt x="0" y="52"/>
                  </a:lnTo>
                  <a:lnTo>
                    <a:pt x="1" y="54"/>
                  </a:lnTo>
                  <a:lnTo>
                    <a:pt x="3" y="56"/>
                  </a:lnTo>
                  <a:lnTo>
                    <a:pt x="7" y="56"/>
                  </a:lnTo>
                  <a:lnTo>
                    <a:pt x="7" y="56"/>
                  </a:lnTo>
                  <a:lnTo>
                    <a:pt x="9" y="56"/>
                  </a:lnTo>
                  <a:lnTo>
                    <a:pt x="10" y="58"/>
                  </a:lnTo>
                  <a:lnTo>
                    <a:pt x="10" y="58"/>
                  </a:lnTo>
                  <a:lnTo>
                    <a:pt x="10" y="58"/>
                  </a:lnTo>
                  <a:lnTo>
                    <a:pt x="10" y="59"/>
                  </a:lnTo>
                  <a:lnTo>
                    <a:pt x="10" y="61"/>
                  </a:lnTo>
                  <a:lnTo>
                    <a:pt x="9" y="63"/>
                  </a:lnTo>
                  <a:lnTo>
                    <a:pt x="9" y="63"/>
                  </a:lnTo>
                  <a:lnTo>
                    <a:pt x="7" y="67"/>
                  </a:lnTo>
                  <a:lnTo>
                    <a:pt x="9" y="68"/>
                  </a:lnTo>
                  <a:lnTo>
                    <a:pt x="9" y="68"/>
                  </a:lnTo>
                  <a:lnTo>
                    <a:pt x="9" y="68"/>
                  </a:lnTo>
                  <a:lnTo>
                    <a:pt x="10" y="70"/>
                  </a:lnTo>
                  <a:lnTo>
                    <a:pt x="14" y="70"/>
                  </a:lnTo>
                  <a:lnTo>
                    <a:pt x="16" y="68"/>
                  </a:lnTo>
                  <a:lnTo>
                    <a:pt x="16" y="68"/>
                  </a:lnTo>
                  <a:lnTo>
                    <a:pt x="19" y="68"/>
                  </a:lnTo>
                  <a:lnTo>
                    <a:pt x="19" y="128"/>
                  </a:lnTo>
                  <a:lnTo>
                    <a:pt x="41" y="117"/>
                  </a:lnTo>
                  <a:lnTo>
                    <a:pt x="61" y="128"/>
                  </a:lnTo>
                  <a:lnTo>
                    <a:pt x="61" y="67"/>
                  </a:lnTo>
                  <a:lnTo>
                    <a:pt x="61" y="67"/>
                  </a:lnTo>
                  <a:lnTo>
                    <a:pt x="64" y="67"/>
                  </a:lnTo>
                  <a:lnTo>
                    <a:pt x="68" y="68"/>
                  </a:lnTo>
                  <a:lnTo>
                    <a:pt x="68" y="68"/>
                  </a:lnTo>
                  <a:lnTo>
                    <a:pt x="71" y="68"/>
                  </a:lnTo>
                  <a:lnTo>
                    <a:pt x="73" y="68"/>
                  </a:lnTo>
                  <a:lnTo>
                    <a:pt x="73" y="68"/>
                  </a:lnTo>
                  <a:lnTo>
                    <a:pt x="73" y="68"/>
                  </a:lnTo>
                  <a:lnTo>
                    <a:pt x="73" y="65"/>
                  </a:lnTo>
                  <a:lnTo>
                    <a:pt x="73" y="63"/>
                  </a:lnTo>
                  <a:lnTo>
                    <a:pt x="70" y="59"/>
                  </a:lnTo>
                  <a:lnTo>
                    <a:pt x="70" y="59"/>
                  </a:lnTo>
                  <a:lnTo>
                    <a:pt x="70" y="56"/>
                  </a:lnTo>
                  <a:lnTo>
                    <a:pt x="70" y="56"/>
                  </a:lnTo>
                  <a:lnTo>
                    <a:pt x="70" y="56"/>
                  </a:lnTo>
                  <a:lnTo>
                    <a:pt x="73" y="54"/>
                  </a:lnTo>
                  <a:lnTo>
                    <a:pt x="77" y="54"/>
                  </a:lnTo>
                  <a:lnTo>
                    <a:pt x="77" y="54"/>
                  </a:lnTo>
                  <a:lnTo>
                    <a:pt x="79" y="52"/>
                  </a:lnTo>
                  <a:lnTo>
                    <a:pt x="80" y="50"/>
                  </a:lnTo>
                  <a:lnTo>
                    <a:pt x="80" y="50"/>
                  </a:lnTo>
                  <a:lnTo>
                    <a:pt x="80" y="49"/>
                  </a:lnTo>
                  <a:lnTo>
                    <a:pt x="79" y="45"/>
                  </a:lnTo>
                  <a:lnTo>
                    <a:pt x="79" y="45"/>
                  </a:lnTo>
                  <a:close/>
                  <a:moveTo>
                    <a:pt x="41" y="68"/>
                  </a:moveTo>
                  <a:lnTo>
                    <a:pt x="41" y="68"/>
                  </a:lnTo>
                  <a:lnTo>
                    <a:pt x="36" y="68"/>
                  </a:lnTo>
                  <a:lnTo>
                    <a:pt x="30" y="67"/>
                  </a:lnTo>
                  <a:lnTo>
                    <a:pt x="21" y="61"/>
                  </a:lnTo>
                  <a:lnTo>
                    <a:pt x="16" y="52"/>
                  </a:lnTo>
                  <a:lnTo>
                    <a:pt x="14" y="47"/>
                  </a:lnTo>
                  <a:lnTo>
                    <a:pt x="14" y="41"/>
                  </a:lnTo>
                  <a:lnTo>
                    <a:pt x="14" y="41"/>
                  </a:lnTo>
                  <a:lnTo>
                    <a:pt x="14" y="36"/>
                  </a:lnTo>
                  <a:lnTo>
                    <a:pt x="16" y="31"/>
                  </a:lnTo>
                  <a:lnTo>
                    <a:pt x="21" y="24"/>
                  </a:lnTo>
                  <a:lnTo>
                    <a:pt x="30" y="16"/>
                  </a:lnTo>
                  <a:lnTo>
                    <a:pt x="36" y="16"/>
                  </a:lnTo>
                  <a:lnTo>
                    <a:pt x="41" y="15"/>
                  </a:lnTo>
                  <a:lnTo>
                    <a:pt x="41" y="15"/>
                  </a:lnTo>
                  <a:lnTo>
                    <a:pt x="46" y="16"/>
                  </a:lnTo>
                  <a:lnTo>
                    <a:pt x="50" y="16"/>
                  </a:lnTo>
                  <a:lnTo>
                    <a:pt x="59" y="24"/>
                  </a:lnTo>
                  <a:lnTo>
                    <a:pt x="64" y="31"/>
                  </a:lnTo>
                  <a:lnTo>
                    <a:pt x="66" y="36"/>
                  </a:lnTo>
                  <a:lnTo>
                    <a:pt x="68" y="41"/>
                  </a:lnTo>
                  <a:lnTo>
                    <a:pt x="68" y="41"/>
                  </a:lnTo>
                  <a:lnTo>
                    <a:pt x="66" y="47"/>
                  </a:lnTo>
                  <a:lnTo>
                    <a:pt x="64" y="52"/>
                  </a:lnTo>
                  <a:lnTo>
                    <a:pt x="59" y="61"/>
                  </a:lnTo>
                  <a:lnTo>
                    <a:pt x="50" y="67"/>
                  </a:lnTo>
                  <a:lnTo>
                    <a:pt x="46" y="68"/>
                  </a:lnTo>
                  <a:lnTo>
                    <a:pt x="41" y="68"/>
                  </a:lnTo>
                  <a:lnTo>
                    <a:pt x="41" y="68"/>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96"/>
            <p:cNvSpPr>
              <a:spLocks/>
            </p:cNvSpPr>
            <p:nvPr/>
          </p:nvSpPr>
          <p:spPr bwMode="auto">
            <a:xfrm>
              <a:off x="8331200" y="3611563"/>
              <a:ext cx="34925" cy="36513"/>
            </a:xfrm>
            <a:custGeom>
              <a:avLst/>
              <a:gdLst>
                <a:gd name="T0" fmla="*/ 44 w 44"/>
                <a:gd name="T1" fmla="*/ 23 h 47"/>
                <a:gd name="T2" fmla="*/ 44 w 44"/>
                <a:gd name="T3" fmla="*/ 23 h 47"/>
                <a:gd name="T4" fmla="*/ 43 w 44"/>
                <a:gd name="T5" fmla="*/ 32 h 47"/>
                <a:gd name="T6" fmla="*/ 39 w 44"/>
                <a:gd name="T7" fmla="*/ 40 h 47"/>
                <a:gd name="T8" fmla="*/ 32 w 44"/>
                <a:gd name="T9" fmla="*/ 45 h 47"/>
                <a:gd name="T10" fmla="*/ 23 w 44"/>
                <a:gd name="T11" fmla="*/ 47 h 47"/>
                <a:gd name="T12" fmla="*/ 23 w 44"/>
                <a:gd name="T13" fmla="*/ 47 h 47"/>
                <a:gd name="T14" fmla="*/ 14 w 44"/>
                <a:gd name="T15" fmla="*/ 45 h 47"/>
                <a:gd name="T16" fmla="*/ 7 w 44"/>
                <a:gd name="T17" fmla="*/ 40 h 47"/>
                <a:gd name="T18" fmla="*/ 1 w 44"/>
                <a:gd name="T19" fmla="*/ 32 h 47"/>
                <a:gd name="T20" fmla="*/ 0 w 44"/>
                <a:gd name="T21" fmla="*/ 23 h 47"/>
                <a:gd name="T22" fmla="*/ 0 w 44"/>
                <a:gd name="T23" fmla="*/ 23 h 47"/>
                <a:gd name="T24" fmla="*/ 1 w 44"/>
                <a:gd name="T25" fmla="*/ 14 h 47"/>
                <a:gd name="T26" fmla="*/ 7 w 44"/>
                <a:gd name="T27" fmla="*/ 7 h 47"/>
                <a:gd name="T28" fmla="*/ 14 w 44"/>
                <a:gd name="T29" fmla="*/ 2 h 47"/>
                <a:gd name="T30" fmla="*/ 23 w 44"/>
                <a:gd name="T31" fmla="*/ 0 h 47"/>
                <a:gd name="T32" fmla="*/ 23 w 44"/>
                <a:gd name="T33" fmla="*/ 0 h 47"/>
                <a:gd name="T34" fmla="*/ 32 w 44"/>
                <a:gd name="T35" fmla="*/ 2 h 47"/>
                <a:gd name="T36" fmla="*/ 39 w 44"/>
                <a:gd name="T37" fmla="*/ 7 h 47"/>
                <a:gd name="T38" fmla="*/ 43 w 44"/>
                <a:gd name="T39" fmla="*/ 14 h 47"/>
                <a:gd name="T40" fmla="*/ 44 w 44"/>
                <a:gd name="T41" fmla="*/ 23 h 47"/>
                <a:gd name="T42" fmla="*/ 44 w 44"/>
                <a:gd name="T4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47">
                  <a:moveTo>
                    <a:pt x="44" y="23"/>
                  </a:moveTo>
                  <a:lnTo>
                    <a:pt x="44" y="23"/>
                  </a:lnTo>
                  <a:lnTo>
                    <a:pt x="43" y="32"/>
                  </a:lnTo>
                  <a:lnTo>
                    <a:pt x="39" y="40"/>
                  </a:lnTo>
                  <a:lnTo>
                    <a:pt x="32" y="45"/>
                  </a:lnTo>
                  <a:lnTo>
                    <a:pt x="23" y="47"/>
                  </a:lnTo>
                  <a:lnTo>
                    <a:pt x="23" y="47"/>
                  </a:lnTo>
                  <a:lnTo>
                    <a:pt x="14" y="45"/>
                  </a:lnTo>
                  <a:lnTo>
                    <a:pt x="7" y="40"/>
                  </a:lnTo>
                  <a:lnTo>
                    <a:pt x="1" y="32"/>
                  </a:lnTo>
                  <a:lnTo>
                    <a:pt x="0" y="23"/>
                  </a:lnTo>
                  <a:lnTo>
                    <a:pt x="0" y="23"/>
                  </a:lnTo>
                  <a:lnTo>
                    <a:pt x="1" y="14"/>
                  </a:lnTo>
                  <a:lnTo>
                    <a:pt x="7" y="7"/>
                  </a:lnTo>
                  <a:lnTo>
                    <a:pt x="14" y="2"/>
                  </a:lnTo>
                  <a:lnTo>
                    <a:pt x="23" y="0"/>
                  </a:lnTo>
                  <a:lnTo>
                    <a:pt x="23" y="0"/>
                  </a:lnTo>
                  <a:lnTo>
                    <a:pt x="32" y="2"/>
                  </a:lnTo>
                  <a:lnTo>
                    <a:pt x="39" y="7"/>
                  </a:lnTo>
                  <a:lnTo>
                    <a:pt x="43" y="14"/>
                  </a:lnTo>
                  <a:lnTo>
                    <a:pt x="44" y="23"/>
                  </a:lnTo>
                  <a:lnTo>
                    <a:pt x="4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1697"/>
            <p:cNvSpPr>
              <a:spLocks noChangeArrowheads="1"/>
            </p:cNvSpPr>
            <p:nvPr/>
          </p:nvSpPr>
          <p:spPr bwMode="auto">
            <a:xfrm>
              <a:off x="8162925" y="35925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1698"/>
            <p:cNvSpPr>
              <a:spLocks noChangeArrowheads="1"/>
            </p:cNvSpPr>
            <p:nvPr/>
          </p:nvSpPr>
          <p:spPr bwMode="auto">
            <a:xfrm>
              <a:off x="8162925" y="36179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1699"/>
            <p:cNvSpPr>
              <a:spLocks noChangeArrowheads="1"/>
            </p:cNvSpPr>
            <p:nvPr/>
          </p:nvSpPr>
          <p:spPr bwMode="auto">
            <a:xfrm>
              <a:off x="8162925" y="3643313"/>
              <a:ext cx="87313" cy="12700"/>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700"/>
            <p:cNvSpPr>
              <a:spLocks noEditPoints="1"/>
            </p:cNvSpPr>
            <p:nvPr/>
          </p:nvSpPr>
          <p:spPr bwMode="auto">
            <a:xfrm>
              <a:off x="8131175" y="3560763"/>
              <a:ext cx="290513" cy="174625"/>
            </a:xfrm>
            <a:custGeom>
              <a:avLst/>
              <a:gdLst>
                <a:gd name="T0" fmla="*/ 365 w 367"/>
                <a:gd name="T1" fmla="*/ 31 h 220"/>
                <a:gd name="T2" fmla="*/ 354 w 367"/>
                <a:gd name="T3" fmla="*/ 13 h 220"/>
                <a:gd name="T4" fmla="*/ 341 w 367"/>
                <a:gd name="T5" fmla="*/ 0 h 220"/>
                <a:gd name="T6" fmla="*/ 320 w 367"/>
                <a:gd name="T7" fmla="*/ 0 h 220"/>
                <a:gd name="T8" fmla="*/ 298 w 367"/>
                <a:gd name="T9" fmla="*/ 0 h 220"/>
                <a:gd name="T10" fmla="*/ 277 w 367"/>
                <a:gd name="T11" fmla="*/ 0 h 220"/>
                <a:gd name="T12" fmla="*/ 257 w 367"/>
                <a:gd name="T13" fmla="*/ 0 h 220"/>
                <a:gd name="T14" fmla="*/ 235 w 367"/>
                <a:gd name="T15" fmla="*/ 0 h 220"/>
                <a:gd name="T16" fmla="*/ 214 w 367"/>
                <a:gd name="T17" fmla="*/ 0 h 220"/>
                <a:gd name="T18" fmla="*/ 192 w 367"/>
                <a:gd name="T19" fmla="*/ 0 h 220"/>
                <a:gd name="T20" fmla="*/ 171 w 367"/>
                <a:gd name="T21" fmla="*/ 0 h 220"/>
                <a:gd name="T22" fmla="*/ 151 w 367"/>
                <a:gd name="T23" fmla="*/ 0 h 220"/>
                <a:gd name="T24" fmla="*/ 129 w 367"/>
                <a:gd name="T25" fmla="*/ 0 h 220"/>
                <a:gd name="T26" fmla="*/ 108 w 367"/>
                <a:gd name="T27" fmla="*/ 0 h 220"/>
                <a:gd name="T28" fmla="*/ 86 w 367"/>
                <a:gd name="T29" fmla="*/ 0 h 220"/>
                <a:gd name="T30" fmla="*/ 66 w 367"/>
                <a:gd name="T31" fmla="*/ 0 h 220"/>
                <a:gd name="T32" fmla="*/ 45 w 367"/>
                <a:gd name="T33" fmla="*/ 0 h 220"/>
                <a:gd name="T34" fmla="*/ 23 w 367"/>
                <a:gd name="T35" fmla="*/ 0 h 220"/>
                <a:gd name="T36" fmla="*/ 11 w 367"/>
                <a:gd name="T37" fmla="*/ 13 h 220"/>
                <a:gd name="T38" fmla="*/ 0 w 367"/>
                <a:gd name="T39" fmla="*/ 24 h 220"/>
                <a:gd name="T40" fmla="*/ 0 w 367"/>
                <a:gd name="T41" fmla="*/ 45 h 220"/>
                <a:gd name="T42" fmla="*/ 0 w 367"/>
                <a:gd name="T43" fmla="*/ 67 h 220"/>
                <a:gd name="T44" fmla="*/ 0 w 367"/>
                <a:gd name="T45" fmla="*/ 88 h 220"/>
                <a:gd name="T46" fmla="*/ 0 w 367"/>
                <a:gd name="T47" fmla="*/ 110 h 220"/>
                <a:gd name="T48" fmla="*/ 0 w 367"/>
                <a:gd name="T49" fmla="*/ 131 h 220"/>
                <a:gd name="T50" fmla="*/ 0 w 367"/>
                <a:gd name="T51" fmla="*/ 153 h 220"/>
                <a:gd name="T52" fmla="*/ 0 w 367"/>
                <a:gd name="T53" fmla="*/ 175 h 220"/>
                <a:gd name="T54" fmla="*/ 0 w 367"/>
                <a:gd name="T55" fmla="*/ 196 h 220"/>
                <a:gd name="T56" fmla="*/ 11 w 367"/>
                <a:gd name="T57" fmla="*/ 207 h 220"/>
                <a:gd name="T58" fmla="*/ 23 w 367"/>
                <a:gd name="T59" fmla="*/ 220 h 220"/>
                <a:gd name="T60" fmla="*/ 45 w 367"/>
                <a:gd name="T61" fmla="*/ 220 h 220"/>
                <a:gd name="T62" fmla="*/ 66 w 367"/>
                <a:gd name="T63" fmla="*/ 220 h 220"/>
                <a:gd name="T64" fmla="*/ 86 w 367"/>
                <a:gd name="T65" fmla="*/ 220 h 220"/>
                <a:gd name="T66" fmla="*/ 108 w 367"/>
                <a:gd name="T67" fmla="*/ 220 h 220"/>
                <a:gd name="T68" fmla="*/ 129 w 367"/>
                <a:gd name="T69" fmla="*/ 220 h 220"/>
                <a:gd name="T70" fmla="*/ 151 w 367"/>
                <a:gd name="T71" fmla="*/ 220 h 220"/>
                <a:gd name="T72" fmla="*/ 171 w 367"/>
                <a:gd name="T73" fmla="*/ 220 h 220"/>
                <a:gd name="T74" fmla="*/ 192 w 367"/>
                <a:gd name="T75" fmla="*/ 220 h 220"/>
                <a:gd name="T76" fmla="*/ 214 w 367"/>
                <a:gd name="T77" fmla="*/ 220 h 220"/>
                <a:gd name="T78" fmla="*/ 235 w 367"/>
                <a:gd name="T79" fmla="*/ 220 h 220"/>
                <a:gd name="T80" fmla="*/ 257 w 367"/>
                <a:gd name="T81" fmla="*/ 220 h 220"/>
                <a:gd name="T82" fmla="*/ 277 w 367"/>
                <a:gd name="T83" fmla="*/ 220 h 220"/>
                <a:gd name="T84" fmla="*/ 298 w 367"/>
                <a:gd name="T85" fmla="*/ 220 h 220"/>
                <a:gd name="T86" fmla="*/ 320 w 367"/>
                <a:gd name="T87" fmla="*/ 220 h 220"/>
                <a:gd name="T88" fmla="*/ 341 w 367"/>
                <a:gd name="T89" fmla="*/ 220 h 220"/>
                <a:gd name="T90" fmla="*/ 354 w 367"/>
                <a:gd name="T91" fmla="*/ 207 h 220"/>
                <a:gd name="T92" fmla="*/ 367 w 367"/>
                <a:gd name="T93" fmla="*/ 196 h 220"/>
                <a:gd name="T94" fmla="*/ 367 w 367"/>
                <a:gd name="T95" fmla="*/ 175 h 220"/>
                <a:gd name="T96" fmla="*/ 367 w 367"/>
                <a:gd name="T97" fmla="*/ 153 h 220"/>
                <a:gd name="T98" fmla="*/ 367 w 367"/>
                <a:gd name="T99" fmla="*/ 131 h 220"/>
                <a:gd name="T100" fmla="*/ 367 w 367"/>
                <a:gd name="T101" fmla="*/ 110 h 220"/>
                <a:gd name="T102" fmla="*/ 367 w 367"/>
                <a:gd name="T103" fmla="*/ 88 h 220"/>
                <a:gd name="T104" fmla="*/ 367 w 367"/>
                <a:gd name="T105" fmla="*/ 67 h 220"/>
                <a:gd name="T106" fmla="*/ 367 w 367"/>
                <a:gd name="T107" fmla="*/ 4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67" h="220">
                  <a:moveTo>
                    <a:pt x="367" y="45"/>
                  </a:moveTo>
                  <a:lnTo>
                    <a:pt x="367" y="45"/>
                  </a:lnTo>
                  <a:lnTo>
                    <a:pt x="365" y="38"/>
                  </a:lnTo>
                  <a:lnTo>
                    <a:pt x="359" y="34"/>
                  </a:lnTo>
                  <a:lnTo>
                    <a:pt x="359" y="34"/>
                  </a:lnTo>
                  <a:lnTo>
                    <a:pt x="365" y="31"/>
                  </a:lnTo>
                  <a:lnTo>
                    <a:pt x="367" y="24"/>
                  </a:lnTo>
                  <a:lnTo>
                    <a:pt x="367" y="24"/>
                  </a:lnTo>
                  <a:lnTo>
                    <a:pt x="365" y="18"/>
                  </a:lnTo>
                  <a:lnTo>
                    <a:pt x="363" y="15"/>
                  </a:lnTo>
                  <a:lnTo>
                    <a:pt x="359" y="13"/>
                  </a:lnTo>
                  <a:lnTo>
                    <a:pt x="354" y="13"/>
                  </a:lnTo>
                  <a:lnTo>
                    <a:pt x="352" y="13"/>
                  </a:lnTo>
                  <a:lnTo>
                    <a:pt x="352" y="13"/>
                  </a:lnTo>
                  <a:lnTo>
                    <a:pt x="352" y="7"/>
                  </a:lnTo>
                  <a:lnTo>
                    <a:pt x="349" y="4"/>
                  </a:lnTo>
                  <a:lnTo>
                    <a:pt x="345" y="0"/>
                  </a:lnTo>
                  <a:lnTo>
                    <a:pt x="341" y="0"/>
                  </a:lnTo>
                  <a:lnTo>
                    <a:pt x="341" y="0"/>
                  </a:lnTo>
                  <a:lnTo>
                    <a:pt x="334" y="2"/>
                  </a:lnTo>
                  <a:lnTo>
                    <a:pt x="331" y="7"/>
                  </a:lnTo>
                  <a:lnTo>
                    <a:pt x="331" y="7"/>
                  </a:lnTo>
                  <a:lnTo>
                    <a:pt x="327" y="2"/>
                  </a:lnTo>
                  <a:lnTo>
                    <a:pt x="320" y="0"/>
                  </a:lnTo>
                  <a:lnTo>
                    <a:pt x="320" y="0"/>
                  </a:lnTo>
                  <a:lnTo>
                    <a:pt x="313" y="2"/>
                  </a:lnTo>
                  <a:lnTo>
                    <a:pt x="309" y="7"/>
                  </a:lnTo>
                  <a:lnTo>
                    <a:pt x="309" y="7"/>
                  </a:lnTo>
                  <a:lnTo>
                    <a:pt x="305" y="2"/>
                  </a:lnTo>
                  <a:lnTo>
                    <a:pt x="298" y="0"/>
                  </a:lnTo>
                  <a:lnTo>
                    <a:pt x="298" y="0"/>
                  </a:lnTo>
                  <a:lnTo>
                    <a:pt x="293" y="2"/>
                  </a:lnTo>
                  <a:lnTo>
                    <a:pt x="288" y="7"/>
                  </a:lnTo>
                  <a:lnTo>
                    <a:pt x="288" y="7"/>
                  </a:lnTo>
                  <a:lnTo>
                    <a:pt x="284" y="2"/>
                  </a:lnTo>
                  <a:lnTo>
                    <a:pt x="277" y="0"/>
                  </a:lnTo>
                  <a:lnTo>
                    <a:pt x="277" y="0"/>
                  </a:lnTo>
                  <a:lnTo>
                    <a:pt x="271" y="2"/>
                  </a:lnTo>
                  <a:lnTo>
                    <a:pt x="268" y="7"/>
                  </a:lnTo>
                  <a:lnTo>
                    <a:pt x="268" y="7"/>
                  </a:lnTo>
                  <a:lnTo>
                    <a:pt x="262" y="2"/>
                  </a:lnTo>
                  <a:lnTo>
                    <a:pt x="257" y="0"/>
                  </a:lnTo>
                  <a:lnTo>
                    <a:pt x="257" y="0"/>
                  </a:lnTo>
                  <a:lnTo>
                    <a:pt x="250" y="2"/>
                  </a:lnTo>
                  <a:lnTo>
                    <a:pt x="246" y="7"/>
                  </a:lnTo>
                  <a:lnTo>
                    <a:pt x="246" y="7"/>
                  </a:lnTo>
                  <a:lnTo>
                    <a:pt x="241" y="2"/>
                  </a:lnTo>
                  <a:lnTo>
                    <a:pt x="235" y="0"/>
                  </a:lnTo>
                  <a:lnTo>
                    <a:pt x="235" y="0"/>
                  </a:lnTo>
                  <a:lnTo>
                    <a:pt x="228" y="2"/>
                  </a:lnTo>
                  <a:lnTo>
                    <a:pt x="225" y="7"/>
                  </a:lnTo>
                  <a:lnTo>
                    <a:pt x="225" y="7"/>
                  </a:lnTo>
                  <a:lnTo>
                    <a:pt x="221" y="2"/>
                  </a:lnTo>
                  <a:lnTo>
                    <a:pt x="214" y="0"/>
                  </a:lnTo>
                  <a:lnTo>
                    <a:pt x="214" y="0"/>
                  </a:lnTo>
                  <a:lnTo>
                    <a:pt x="208" y="2"/>
                  </a:lnTo>
                  <a:lnTo>
                    <a:pt x="203" y="7"/>
                  </a:lnTo>
                  <a:lnTo>
                    <a:pt x="203" y="7"/>
                  </a:lnTo>
                  <a:lnTo>
                    <a:pt x="199" y="2"/>
                  </a:lnTo>
                  <a:lnTo>
                    <a:pt x="192" y="0"/>
                  </a:lnTo>
                  <a:lnTo>
                    <a:pt x="192" y="0"/>
                  </a:lnTo>
                  <a:lnTo>
                    <a:pt x="187" y="2"/>
                  </a:lnTo>
                  <a:lnTo>
                    <a:pt x="181" y="7"/>
                  </a:lnTo>
                  <a:lnTo>
                    <a:pt x="181" y="7"/>
                  </a:lnTo>
                  <a:lnTo>
                    <a:pt x="178" y="2"/>
                  </a:lnTo>
                  <a:lnTo>
                    <a:pt x="171" y="0"/>
                  </a:lnTo>
                  <a:lnTo>
                    <a:pt x="171" y="0"/>
                  </a:lnTo>
                  <a:lnTo>
                    <a:pt x="165" y="2"/>
                  </a:lnTo>
                  <a:lnTo>
                    <a:pt x="162" y="7"/>
                  </a:lnTo>
                  <a:lnTo>
                    <a:pt x="162" y="7"/>
                  </a:lnTo>
                  <a:lnTo>
                    <a:pt x="156" y="2"/>
                  </a:lnTo>
                  <a:lnTo>
                    <a:pt x="151" y="0"/>
                  </a:lnTo>
                  <a:lnTo>
                    <a:pt x="151" y="0"/>
                  </a:lnTo>
                  <a:lnTo>
                    <a:pt x="144" y="2"/>
                  </a:lnTo>
                  <a:lnTo>
                    <a:pt x="140" y="7"/>
                  </a:lnTo>
                  <a:lnTo>
                    <a:pt x="140" y="7"/>
                  </a:lnTo>
                  <a:lnTo>
                    <a:pt x="135" y="2"/>
                  </a:lnTo>
                  <a:lnTo>
                    <a:pt x="129" y="0"/>
                  </a:lnTo>
                  <a:lnTo>
                    <a:pt x="129" y="0"/>
                  </a:lnTo>
                  <a:lnTo>
                    <a:pt x="122" y="2"/>
                  </a:lnTo>
                  <a:lnTo>
                    <a:pt x="119" y="7"/>
                  </a:lnTo>
                  <a:lnTo>
                    <a:pt x="119" y="7"/>
                  </a:lnTo>
                  <a:lnTo>
                    <a:pt x="115" y="2"/>
                  </a:lnTo>
                  <a:lnTo>
                    <a:pt x="108" y="0"/>
                  </a:lnTo>
                  <a:lnTo>
                    <a:pt x="108" y="0"/>
                  </a:lnTo>
                  <a:lnTo>
                    <a:pt x="102" y="2"/>
                  </a:lnTo>
                  <a:lnTo>
                    <a:pt x="97" y="7"/>
                  </a:lnTo>
                  <a:lnTo>
                    <a:pt x="97" y="7"/>
                  </a:lnTo>
                  <a:lnTo>
                    <a:pt x="93" y="2"/>
                  </a:lnTo>
                  <a:lnTo>
                    <a:pt x="86" y="0"/>
                  </a:lnTo>
                  <a:lnTo>
                    <a:pt x="86" y="0"/>
                  </a:lnTo>
                  <a:lnTo>
                    <a:pt x="81" y="2"/>
                  </a:lnTo>
                  <a:lnTo>
                    <a:pt x="75" y="7"/>
                  </a:lnTo>
                  <a:lnTo>
                    <a:pt x="75" y="7"/>
                  </a:lnTo>
                  <a:lnTo>
                    <a:pt x="72" y="2"/>
                  </a:lnTo>
                  <a:lnTo>
                    <a:pt x="66" y="0"/>
                  </a:lnTo>
                  <a:lnTo>
                    <a:pt x="66" y="0"/>
                  </a:lnTo>
                  <a:lnTo>
                    <a:pt x="59" y="2"/>
                  </a:lnTo>
                  <a:lnTo>
                    <a:pt x="56" y="7"/>
                  </a:lnTo>
                  <a:lnTo>
                    <a:pt x="56" y="7"/>
                  </a:lnTo>
                  <a:lnTo>
                    <a:pt x="50" y="2"/>
                  </a:lnTo>
                  <a:lnTo>
                    <a:pt x="45" y="0"/>
                  </a:lnTo>
                  <a:lnTo>
                    <a:pt x="45" y="0"/>
                  </a:lnTo>
                  <a:lnTo>
                    <a:pt x="38" y="2"/>
                  </a:lnTo>
                  <a:lnTo>
                    <a:pt x="34" y="7"/>
                  </a:lnTo>
                  <a:lnTo>
                    <a:pt x="34" y="7"/>
                  </a:lnTo>
                  <a:lnTo>
                    <a:pt x="29" y="2"/>
                  </a:lnTo>
                  <a:lnTo>
                    <a:pt x="23" y="0"/>
                  </a:lnTo>
                  <a:lnTo>
                    <a:pt x="23" y="0"/>
                  </a:lnTo>
                  <a:lnTo>
                    <a:pt x="18" y="0"/>
                  </a:lnTo>
                  <a:lnTo>
                    <a:pt x="14" y="4"/>
                  </a:lnTo>
                  <a:lnTo>
                    <a:pt x="12" y="7"/>
                  </a:lnTo>
                  <a:lnTo>
                    <a:pt x="11" y="13"/>
                  </a:lnTo>
                  <a:lnTo>
                    <a:pt x="11" y="13"/>
                  </a:lnTo>
                  <a:lnTo>
                    <a:pt x="11" y="13"/>
                  </a:lnTo>
                  <a:lnTo>
                    <a:pt x="11" y="13"/>
                  </a:lnTo>
                  <a:lnTo>
                    <a:pt x="7" y="13"/>
                  </a:lnTo>
                  <a:lnTo>
                    <a:pt x="3" y="15"/>
                  </a:lnTo>
                  <a:lnTo>
                    <a:pt x="0" y="20"/>
                  </a:lnTo>
                  <a:lnTo>
                    <a:pt x="0" y="24"/>
                  </a:lnTo>
                  <a:lnTo>
                    <a:pt x="0" y="24"/>
                  </a:lnTo>
                  <a:lnTo>
                    <a:pt x="2" y="31"/>
                  </a:lnTo>
                  <a:lnTo>
                    <a:pt x="7" y="34"/>
                  </a:lnTo>
                  <a:lnTo>
                    <a:pt x="7" y="34"/>
                  </a:lnTo>
                  <a:lnTo>
                    <a:pt x="2" y="38"/>
                  </a:lnTo>
                  <a:lnTo>
                    <a:pt x="0" y="45"/>
                  </a:lnTo>
                  <a:lnTo>
                    <a:pt x="0" y="45"/>
                  </a:lnTo>
                  <a:lnTo>
                    <a:pt x="2" y="52"/>
                  </a:lnTo>
                  <a:lnTo>
                    <a:pt x="7" y="56"/>
                  </a:lnTo>
                  <a:lnTo>
                    <a:pt x="7" y="56"/>
                  </a:lnTo>
                  <a:lnTo>
                    <a:pt x="2" y="60"/>
                  </a:lnTo>
                  <a:lnTo>
                    <a:pt x="0" y="67"/>
                  </a:lnTo>
                  <a:lnTo>
                    <a:pt x="0" y="67"/>
                  </a:lnTo>
                  <a:lnTo>
                    <a:pt x="2" y="74"/>
                  </a:lnTo>
                  <a:lnTo>
                    <a:pt x="7" y="77"/>
                  </a:lnTo>
                  <a:lnTo>
                    <a:pt x="7" y="77"/>
                  </a:lnTo>
                  <a:lnTo>
                    <a:pt x="2" y="81"/>
                  </a:lnTo>
                  <a:lnTo>
                    <a:pt x="0" y="88"/>
                  </a:lnTo>
                  <a:lnTo>
                    <a:pt x="0" y="88"/>
                  </a:lnTo>
                  <a:lnTo>
                    <a:pt x="2" y="94"/>
                  </a:lnTo>
                  <a:lnTo>
                    <a:pt x="7" y="99"/>
                  </a:lnTo>
                  <a:lnTo>
                    <a:pt x="7" y="99"/>
                  </a:lnTo>
                  <a:lnTo>
                    <a:pt x="2" y="103"/>
                  </a:lnTo>
                  <a:lnTo>
                    <a:pt x="0" y="110"/>
                  </a:lnTo>
                  <a:lnTo>
                    <a:pt x="0" y="110"/>
                  </a:lnTo>
                  <a:lnTo>
                    <a:pt x="2" y="115"/>
                  </a:lnTo>
                  <a:lnTo>
                    <a:pt x="7" y="121"/>
                  </a:lnTo>
                  <a:lnTo>
                    <a:pt x="7" y="121"/>
                  </a:lnTo>
                  <a:lnTo>
                    <a:pt x="2" y="124"/>
                  </a:lnTo>
                  <a:lnTo>
                    <a:pt x="0" y="131"/>
                  </a:lnTo>
                  <a:lnTo>
                    <a:pt x="0" y="131"/>
                  </a:lnTo>
                  <a:lnTo>
                    <a:pt x="2" y="137"/>
                  </a:lnTo>
                  <a:lnTo>
                    <a:pt x="7" y="142"/>
                  </a:lnTo>
                  <a:lnTo>
                    <a:pt x="7" y="142"/>
                  </a:lnTo>
                  <a:lnTo>
                    <a:pt x="2" y="146"/>
                  </a:lnTo>
                  <a:lnTo>
                    <a:pt x="0" y="153"/>
                  </a:lnTo>
                  <a:lnTo>
                    <a:pt x="0" y="153"/>
                  </a:lnTo>
                  <a:lnTo>
                    <a:pt x="2" y="158"/>
                  </a:lnTo>
                  <a:lnTo>
                    <a:pt x="7" y="164"/>
                  </a:lnTo>
                  <a:lnTo>
                    <a:pt x="7" y="164"/>
                  </a:lnTo>
                  <a:lnTo>
                    <a:pt x="2" y="167"/>
                  </a:lnTo>
                  <a:lnTo>
                    <a:pt x="0" y="175"/>
                  </a:lnTo>
                  <a:lnTo>
                    <a:pt x="0" y="175"/>
                  </a:lnTo>
                  <a:lnTo>
                    <a:pt x="2" y="180"/>
                  </a:lnTo>
                  <a:lnTo>
                    <a:pt x="7" y="185"/>
                  </a:lnTo>
                  <a:lnTo>
                    <a:pt x="7" y="185"/>
                  </a:lnTo>
                  <a:lnTo>
                    <a:pt x="2" y="189"/>
                  </a:lnTo>
                  <a:lnTo>
                    <a:pt x="0" y="196"/>
                  </a:lnTo>
                  <a:lnTo>
                    <a:pt x="0" y="196"/>
                  </a:lnTo>
                  <a:lnTo>
                    <a:pt x="0" y="200"/>
                  </a:lnTo>
                  <a:lnTo>
                    <a:pt x="3" y="203"/>
                  </a:lnTo>
                  <a:lnTo>
                    <a:pt x="7" y="205"/>
                  </a:lnTo>
                  <a:lnTo>
                    <a:pt x="11" y="207"/>
                  </a:lnTo>
                  <a:lnTo>
                    <a:pt x="11" y="207"/>
                  </a:lnTo>
                  <a:lnTo>
                    <a:pt x="11" y="207"/>
                  </a:lnTo>
                  <a:lnTo>
                    <a:pt x="11" y="207"/>
                  </a:lnTo>
                  <a:lnTo>
                    <a:pt x="12" y="212"/>
                  </a:lnTo>
                  <a:lnTo>
                    <a:pt x="14" y="216"/>
                  </a:lnTo>
                  <a:lnTo>
                    <a:pt x="18" y="218"/>
                  </a:lnTo>
                  <a:lnTo>
                    <a:pt x="23" y="220"/>
                  </a:lnTo>
                  <a:lnTo>
                    <a:pt x="23" y="220"/>
                  </a:lnTo>
                  <a:lnTo>
                    <a:pt x="29" y="218"/>
                  </a:lnTo>
                  <a:lnTo>
                    <a:pt x="34" y="212"/>
                  </a:lnTo>
                  <a:lnTo>
                    <a:pt x="34" y="212"/>
                  </a:lnTo>
                  <a:lnTo>
                    <a:pt x="38" y="218"/>
                  </a:lnTo>
                  <a:lnTo>
                    <a:pt x="45" y="220"/>
                  </a:lnTo>
                  <a:lnTo>
                    <a:pt x="45" y="220"/>
                  </a:lnTo>
                  <a:lnTo>
                    <a:pt x="50" y="218"/>
                  </a:lnTo>
                  <a:lnTo>
                    <a:pt x="56" y="212"/>
                  </a:lnTo>
                  <a:lnTo>
                    <a:pt x="56" y="212"/>
                  </a:lnTo>
                  <a:lnTo>
                    <a:pt x="59" y="218"/>
                  </a:lnTo>
                  <a:lnTo>
                    <a:pt x="66" y="220"/>
                  </a:lnTo>
                  <a:lnTo>
                    <a:pt x="66" y="220"/>
                  </a:lnTo>
                  <a:lnTo>
                    <a:pt x="72" y="218"/>
                  </a:lnTo>
                  <a:lnTo>
                    <a:pt x="75" y="212"/>
                  </a:lnTo>
                  <a:lnTo>
                    <a:pt x="75" y="212"/>
                  </a:lnTo>
                  <a:lnTo>
                    <a:pt x="81" y="218"/>
                  </a:lnTo>
                  <a:lnTo>
                    <a:pt x="86" y="220"/>
                  </a:lnTo>
                  <a:lnTo>
                    <a:pt x="86" y="220"/>
                  </a:lnTo>
                  <a:lnTo>
                    <a:pt x="93" y="218"/>
                  </a:lnTo>
                  <a:lnTo>
                    <a:pt x="97" y="212"/>
                  </a:lnTo>
                  <a:lnTo>
                    <a:pt x="97" y="212"/>
                  </a:lnTo>
                  <a:lnTo>
                    <a:pt x="102" y="218"/>
                  </a:lnTo>
                  <a:lnTo>
                    <a:pt x="108" y="220"/>
                  </a:lnTo>
                  <a:lnTo>
                    <a:pt x="108" y="220"/>
                  </a:lnTo>
                  <a:lnTo>
                    <a:pt x="115" y="218"/>
                  </a:lnTo>
                  <a:lnTo>
                    <a:pt x="119" y="212"/>
                  </a:lnTo>
                  <a:lnTo>
                    <a:pt x="119" y="212"/>
                  </a:lnTo>
                  <a:lnTo>
                    <a:pt x="122" y="218"/>
                  </a:lnTo>
                  <a:lnTo>
                    <a:pt x="129" y="220"/>
                  </a:lnTo>
                  <a:lnTo>
                    <a:pt x="129" y="220"/>
                  </a:lnTo>
                  <a:lnTo>
                    <a:pt x="135" y="218"/>
                  </a:lnTo>
                  <a:lnTo>
                    <a:pt x="140" y="212"/>
                  </a:lnTo>
                  <a:lnTo>
                    <a:pt x="140" y="212"/>
                  </a:lnTo>
                  <a:lnTo>
                    <a:pt x="144" y="218"/>
                  </a:lnTo>
                  <a:lnTo>
                    <a:pt x="151" y="220"/>
                  </a:lnTo>
                  <a:lnTo>
                    <a:pt x="151" y="220"/>
                  </a:lnTo>
                  <a:lnTo>
                    <a:pt x="156" y="218"/>
                  </a:lnTo>
                  <a:lnTo>
                    <a:pt x="162" y="212"/>
                  </a:lnTo>
                  <a:lnTo>
                    <a:pt x="162" y="212"/>
                  </a:lnTo>
                  <a:lnTo>
                    <a:pt x="165" y="218"/>
                  </a:lnTo>
                  <a:lnTo>
                    <a:pt x="171" y="220"/>
                  </a:lnTo>
                  <a:lnTo>
                    <a:pt x="171" y="220"/>
                  </a:lnTo>
                  <a:lnTo>
                    <a:pt x="178" y="218"/>
                  </a:lnTo>
                  <a:lnTo>
                    <a:pt x="181" y="212"/>
                  </a:lnTo>
                  <a:lnTo>
                    <a:pt x="181" y="212"/>
                  </a:lnTo>
                  <a:lnTo>
                    <a:pt x="187" y="218"/>
                  </a:lnTo>
                  <a:lnTo>
                    <a:pt x="192" y="220"/>
                  </a:lnTo>
                  <a:lnTo>
                    <a:pt x="192" y="220"/>
                  </a:lnTo>
                  <a:lnTo>
                    <a:pt x="199" y="218"/>
                  </a:lnTo>
                  <a:lnTo>
                    <a:pt x="203" y="212"/>
                  </a:lnTo>
                  <a:lnTo>
                    <a:pt x="203" y="212"/>
                  </a:lnTo>
                  <a:lnTo>
                    <a:pt x="208" y="218"/>
                  </a:lnTo>
                  <a:lnTo>
                    <a:pt x="214" y="220"/>
                  </a:lnTo>
                  <a:lnTo>
                    <a:pt x="214" y="220"/>
                  </a:lnTo>
                  <a:lnTo>
                    <a:pt x="221" y="218"/>
                  </a:lnTo>
                  <a:lnTo>
                    <a:pt x="225" y="212"/>
                  </a:lnTo>
                  <a:lnTo>
                    <a:pt x="225" y="212"/>
                  </a:lnTo>
                  <a:lnTo>
                    <a:pt x="228" y="218"/>
                  </a:lnTo>
                  <a:lnTo>
                    <a:pt x="235" y="220"/>
                  </a:lnTo>
                  <a:lnTo>
                    <a:pt x="235" y="220"/>
                  </a:lnTo>
                  <a:lnTo>
                    <a:pt x="241" y="218"/>
                  </a:lnTo>
                  <a:lnTo>
                    <a:pt x="246" y="212"/>
                  </a:lnTo>
                  <a:lnTo>
                    <a:pt x="246" y="212"/>
                  </a:lnTo>
                  <a:lnTo>
                    <a:pt x="250" y="218"/>
                  </a:lnTo>
                  <a:lnTo>
                    <a:pt x="257" y="220"/>
                  </a:lnTo>
                  <a:lnTo>
                    <a:pt x="257" y="220"/>
                  </a:lnTo>
                  <a:lnTo>
                    <a:pt x="262" y="218"/>
                  </a:lnTo>
                  <a:lnTo>
                    <a:pt x="268" y="212"/>
                  </a:lnTo>
                  <a:lnTo>
                    <a:pt x="268" y="212"/>
                  </a:lnTo>
                  <a:lnTo>
                    <a:pt x="271" y="218"/>
                  </a:lnTo>
                  <a:lnTo>
                    <a:pt x="277" y="220"/>
                  </a:lnTo>
                  <a:lnTo>
                    <a:pt x="277" y="220"/>
                  </a:lnTo>
                  <a:lnTo>
                    <a:pt x="284" y="218"/>
                  </a:lnTo>
                  <a:lnTo>
                    <a:pt x="288" y="212"/>
                  </a:lnTo>
                  <a:lnTo>
                    <a:pt x="288" y="212"/>
                  </a:lnTo>
                  <a:lnTo>
                    <a:pt x="293" y="218"/>
                  </a:lnTo>
                  <a:lnTo>
                    <a:pt x="298" y="220"/>
                  </a:lnTo>
                  <a:lnTo>
                    <a:pt x="298" y="220"/>
                  </a:lnTo>
                  <a:lnTo>
                    <a:pt x="305" y="218"/>
                  </a:lnTo>
                  <a:lnTo>
                    <a:pt x="309" y="212"/>
                  </a:lnTo>
                  <a:lnTo>
                    <a:pt x="309" y="212"/>
                  </a:lnTo>
                  <a:lnTo>
                    <a:pt x="313" y="218"/>
                  </a:lnTo>
                  <a:lnTo>
                    <a:pt x="320" y="220"/>
                  </a:lnTo>
                  <a:lnTo>
                    <a:pt x="320" y="220"/>
                  </a:lnTo>
                  <a:lnTo>
                    <a:pt x="327" y="218"/>
                  </a:lnTo>
                  <a:lnTo>
                    <a:pt x="331" y="212"/>
                  </a:lnTo>
                  <a:lnTo>
                    <a:pt x="331" y="212"/>
                  </a:lnTo>
                  <a:lnTo>
                    <a:pt x="334" y="218"/>
                  </a:lnTo>
                  <a:lnTo>
                    <a:pt x="341" y="220"/>
                  </a:lnTo>
                  <a:lnTo>
                    <a:pt x="341" y="220"/>
                  </a:lnTo>
                  <a:lnTo>
                    <a:pt x="345" y="218"/>
                  </a:lnTo>
                  <a:lnTo>
                    <a:pt x="349" y="216"/>
                  </a:lnTo>
                  <a:lnTo>
                    <a:pt x="352" y="212"/>
                  </a:lnTo>
                  <a:lnTo>
                    <a:pt x="352" y="207"/>
                  </a:lnTo>
                  <a:lnTo>
                    <a:pt x="354" y="207"/>
                  </a:lnTo>
                  <a:lnTo>
                    <a:pt x="354" y="207"/>
                  </a:lnTo>
                  <a:lnTo>
                    <a:pt x="359" y="207"/>
                  </a:lnTo>
                  <a:lnTo>
                    <a:pt x="363" y="203"/>
                  </a:lnTo>
                  <a:lnTo>
                    <a:pt x="365" y="200"/>
                  </a:lnTo>
                  <a:lnTo>
                    <a:pt x="367" y="196"/>
                  </a:lnTo>
                  <a:lnTo>
                    <a:pt x="367" y="196"/>
                  </a:lnTo>
                  <a:lnTo>
                    <a:pt x="365" y="189"/>
                  </a:lnTo>
                  <a:lnTo>
                    <a:pt x="359" y="185"/>
                  </a:lnTo>
                  <a:lnTo>
                    <a:pt x="359" y="185"/>
                  </a:lnTo>
                  <a:lnTo>
                    <a:pt x="365" y="180"/>
                  </a:lnTo>
                  <a:lnTo>
                    <a:pt x="367" y="175"/>
                  </a:lnTo>
                  <a:lnTo>
                    <a:pt x="367" y="175"/>
                  </a:lnTo>
                  <a:lnTo>
                    <a:pt x="365" y="167"/>
                  </a:lnTo>
                  <a:lnTo>
                    <a:pt x="359" y="164"/>
                  </a:lnTo>
                  <a:lnTo>
                    <a:pt x="359" y="164"/>
                  </a:lnTo>
                  <a:lnTo>
                    <a:pt x="365" y="158"/>
                  </a:lnTo>
                  <a:lnTo>
                    <a:pt x="367" y="153"/>
                  </a:lnTo>
                  <a:lnTo>
                    <a:pt x="367" y="153"/>
                  </a:lnTo>
                  <a:lnTo>
                    <a:pt x="365" y="146"/>
                  </a:lnTo>
                  <a:lnTo>
                    <a:pt x="359" y="142"/>
                  </a:lnTo>
                  <a:lnTo>
                    <a:pt x="359" y="142"/>
                  </a:lnTo>
                  <a:lnTo>
                    <a:pt x="365" y="137"/>
                  </a:lnTo>
                  <a:lnTo>
                    <a:pt x="367" y="131"/>
                  </a:lnTo>
                  <a:lnTo>
                    <a:pt x="367" y="131"/>
                  </a:lnTo>
                  <a:lnTo>
                    <a:pt x="365" y="124"/>
                  </a:lnTo>
                  <a:lnTo>
                    <a:pt x="359" y="121"/>
                  </a:lnTo>
                  <a:lnTo>
                    <a:pt x="359" y="121"/>
                  </a:lnTo>
                  <a:lnTo>
                    <a:pt x="365" y="115"/>
                  </a:lnTo>
                  <a:lnTo>
                    <a:pt x="367" y="110"/>
                  </a:lnTo>
                  <a:lnTo>
                    <a:pt x="367" y="110"/>
                  </a:lnTo>
                  <a:lnTo>
                    <a:pt x="365" y="103"/>
                  </a:lnTo>
                  <a:lnTo>
                    <a:pt x="359" y="99"/>
                  </a:lnTo>
                  <a:lnTo>
                    <a:pt x="359" y="99"/>
                  </a:lnTo>
                  <a:lnTo>
                    <a:pt x="365" y="94"/>
                  </a:lnTo>
                  <a:lnTo>
                    <a:pt x="367" y="88"/>
                  </a:lnTo>
                  <a:lnTo>
                    <a:pt x="367" y="88"/>
                  </a:lnTo>
                  <a:lnTo>
                    <a:pt x="365" y="81"/>
                  </a:lnTo>
                  <a:lnTo>
                    <a:pt x="359" y="77"/>
                  </a:lnTo>
                  <a:lnTo>
                    <a:pt x="359" y="77"/>
                  </a:lnTo>
                  <a:lnTo>
                    <a:pt x="365" y="74"/>
                  </a:lnTo>
                  <a:lnTo>
                    <a:pt x="367" y="67"/>
                  </a:lnTo>
                  <a:lnTo>
                    <a:pt x="367" y="67"/>
                  </a:lnTo>
                  <a:lnTo>
                    <a:pt x="365" y="60"/>
                  </a:lnTo>
                  <a:lnTo>
                    <a:pt x="359" y="56"/>
                  </a:lnTo>
                  <a:lnTo>
                    <a:pt x="359" y="56"/>
                  </a:lnTo>
                  <a:lnTo>
                    <a:pt x="365" y="52"/>
                  </a:lnTo>
                  <a:lnTo>
                    <a:pt x="367" y="45"/>
                  </a:lnTo>
                  <a:lnTo>
                    <a:pt x="367" y="45"/>
                  </a:lnTo>
                  <a:close/>
                  <a:moveTo>
                    <a:pt x="343" y="24"/>
                  </a:moveTo>
                  <a:lnTo>
                    <a:pt x="343" y="196"/>
                  </a:lnTo>
                  <a:lnTo>
                    <a:pt x="21" y="196"/>
                  </a:lnTo>
                  <a:lnTo>
                    <a:pt x="21" y="24"/>
                  </a:lnTo>
                  <a:lnTo>
                    <a:pt x="343" y="2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01"/>
            <p:cNvSpPr>
              <a:spLocks/>
            </p:cNvSpPr>
            <p:nvPr/>
          </p:nvSpPr>
          <p:spPr bwMode="auto">
            <a:xfrm>
              <a:off x="8091487" y="3597275"/>
              <a:ext cx="26988" cy="30163"/>
            </a:xfrm>
            <a:custGeom>
              <a:avLst/>
              <a:gdLst>
                <a:gd name="T0" fmla="*/ 0 w 34"/>
                <a:gd name="T1" fmla="*/ 27 h 38"/>
                <a:gd name="T2" fmla="*/ 34 w 34"/>
                <a:gd name="T3" fmla="*/ 0 h 38"/>
                <a:gd name="T4" fmla="*/ 34 w 34"/>
                <a:gd name="T5" fmla="*/ 38 h 38"/>
                <a:gd name="T6" fmla="*/ 0 w 34"/>
                <a:gd name="T7" fmla="*/ 27 h 38"/>
              </a:gdLst>
              <a:ahLst/>
              <a:cxnLst>
                <a:cxn ang="0">
                  <a:pos x="T0" y="T1"/>
                </a:cxn>
                <a:cxn ang="0">
                  <a:pos x="T2" y="T3"/>
                </a:cxn>
                <a:cxn ang="0">
                  <a:pos x="T4" y="T5"/>
                </a:cxn>
                <a:cxn ang="0">
                  <a:pos x="T6" y="T7"/>
                </a:cxn>
              </a:cxnLst>
              <a:rect l="0" t="0" r="r" b="b"/>
              <a:pathLst>
                <a:path w="34" h="38">
                  <a:moveTo>
                    <a:pt x="0" y="27"/>
                  </a:moveTo>
                  <a:lnTo>
                    <a:pt x="34" y="0"/>
                  </a:lnTo>
                  <a:lnTo>
                    <a:pt x="34" y="38"/>
                  </a:lnTo>
                  <a:lnTo>
                    <a:pt x="0" y="27"/>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02"/>
            <p:cNvSpPr>
              <a:spLocks/>
            </p:cNvSpPr>
            <p:nvPr/>
          </p:nvSpPr>
          <p:spPr bwMode="auto">
            <a:xfrm>
              <a:off x="8077200" y="3614738"/>
              <a:ext cx="53975" cy="88900"/>
            </a:xfrm>
            <a:custGeom>
              <a:avLst/>
              <a:gdLst>
                <a:gd name="T0" fmla="*/ 68 w 68"/>
                <a:gd name="T1" fmla="*/ 111 h 111"/>
                <a:gd name="T2" fmla="*/ 35 w 68"/>
                <a:gd name="T3" fmla="*/ 111 h 111"/>
                <a:gd name="T4" fmla="*/ 35 w 68"/>
                <a:gd name="T5" fmla="*/ 111 h 111"/>
                <a:gd name="T6" fmla="*/ 28 w 68"/>
                <a:gd name="T7" fmla="*/ 111 h 111"/>
                <a:gd name="T8" fmla="*/ 21 w 68"/>
                <a:gd name="T9" fmla="*/ 107 h 111"/>
                <a:gd name="T10" fmla="*/ 16 w 68"/>
                <a:gd name="T11" fmla="*/ 106 h 111"/>
                <a:gd name="T12" fmla="*/ 10 w 68"/>
                <a:gd name="T13" fmla="*/ 100 h 111"/>
                <a:gd name="T14" fmla="*/ 5 w 68"/>
                <a:gd name="T15" fmla="*/ 95 h 111"/>
                <a:gd name="T16" fmla="*/ 1 w 68"/>
                <a:gd name="T17" fmla="*/ 88 h 111"/>
                <a:gd name="T18" fmla="*/ 0 w 68"/>
                <a:gd name="T19" fmla="*/ 82 h 111"/>
                <a:gd name="T20" fmla="*/ 0 w 68"/>
                <a:gd name="T21" fmla="*/ 73 h 111"/>
                <a:gd name="T22" fmla="*/ 0 w 68"/>
                <a:gd name="T23" fmla="*/ 37 h 111"/>
                <a:gd name="T24" fmla="*/ 0 w 68"/>
                <a:gd name="T25" fmla="*/ 37 h 111"/>
                <a:gd name="T26" fmla="*/ 0 w 68"/>
                <a:gd name="T27" fmla="*/ 30 h 111"/>
                <a:gd name="T28" fmla="*/ 1 w 68"/>
                <a:gd name="T29" fmla="*/ 23 h 111"/>
                <a:gd name="T30" fmla="*/ 5 w 68"/>
                <a:gd name="T31" fmla="*/ 16 h 111"/>
                <a:gd name="T32" fmla="*/ 10 w 68"/>
                <a:gd name="T33" fmla="*/ 10 h 111"/>
                <a:gd name="T34" fmla="*/ 16 w 68"/>
                <a:gd name="T35" fmla="*/ 7 h 111"/>
                <a:gd name="T36" fmla="*/ 21 w 68"/>
                <a:gd name="T37" fmla="*/ 3 h 111"/>
                <a:gd name="T38" fmla="*/ 28 w 68"/>
                <a:gd name="T39" fmla="*/ 1 h 111"/>
                <a:gd name="T40" fmla="*/ 35 w 68"/>
                <a:gd name="T41" fmla="*/ 0 h 111"/>
                <a:gd name="T42" fmla="*/ 68 w 68"/>
                <a:gd name="T43" fmla="*/ 0 h 111"/>
                <a:gd name="T44" fmla="*/ 68 w 68"/>
                <a:gd name="T4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11">
                  <a:moveTo>
                    <a:pt x="68" y="111"/>
                  </a:moveTo>
                  <a:lnTo>
                    <a:pt x="35" y="111"/>
                  </a:lnTo>
                  <a:lnTo>
                    <a:pt x="35" y="111"/>
                  </a:lnTo>
                  <a:lnTo>
                    <a:pt x="28" y="111"/>
                  </a:lnTo>
                  <a:lnTo>
                    <a:pt x="21" y="107"/>
                  </a:lnTo>
                  <a:lnTo>
                    <a:pt x="16" y="106"/>
                  </a:lnTo>
                  <a:lnTo>
                    <a:pt x="10" y="100"/>
                  </a:lnTo>
                  <a:lnTo>
                    <a:pt x="5" y="95"/>
                  </a:lnTo>
                  <a:lnTo>
                    <a:pt x="1" y="88"/>
                  </a:lnTo>
                  <a:lnTo>
                    <a:pt x="0" y="82"/>
                  </a:lnTo>
                  <a:lnTo>
                    <a:pt x="0" y="73"/>
                  </a:lnTo>
                  <a:lnTo>
                    <a:pt x="0" y="37"/>
                  </a:lnTo>
                  <a:lnTo>
                    <a:pt x="0" y="37"/>
                  </a:lnTo>
                  <a:lnTo>
                    <a:pt x="0" y="30"/>
                  </a:lnTo>
                  <a:lnTo>
                    <a:pt x="1" y="23"/>
                  </a:lnTo>
                  <a:lnTo>
                    <a:pt x="5" y="16"/>
                  </a:lnTo>
                  <a:lnTo>
                    <a:pt x="10" y="10"/>
                  </a:lnTo>
                  <a:lnTo>
                    <a:pt x="16" y="7"/>
                  </a:lnTo>
                  <a:lnTo>
                    <a:pt x="21" y="3"/>
                  </a:lnTo>
                  <a:lnTo>
                    <a:pt x="28" y="1"/>
                  </a:lnTo>
                  <a:lnTo>
                    <a:pt x="35" y="0"/>
                  </a:lnTo>
                  <a:lnTo>
                    <a:pt x="68" y="0"/>
                  </a:lnTo>
                  <a:lnTo>
                    <a:pt x="68" y="111"/>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03"/>
            <p:cNvSpPr>
              <a:spLocks/>
            </p:cNvSpPr>
            <p:nvPr/>
          </p:nvSpPr>
          <p:spPr bwMode="auto">
            <a:xfrm>
              <a:off x="8108950" y="3614738"/>
              <a:ext cx="80963" cy="22225"/>
            </a:xfrm>
            <a:custGeom>
              <a:avLst/>
              <a:gdLst>
                <a:gd name="T0" fmla="*/ 90 w 101"/>
                <a:gd name="T1" fmla="*/ 26 h 26"/>
                <a:gd name="T2" fmla="*/ 11 w 101"/>
                <a:gd name="T3" fmla="*/ 26 h 26"/>
                <a:gd name="T4" fmla="*/ 11 w 101"/>
                <a:gd name="T5" fmla="*/ 26 h 26"/>
                <a:gd name="T6" fmla="*/ 7 w 101"/>
                <a:gd name="T7" fmla="*/ 25 h 26"/>
                <a:gd name="T8" fmla="*/ 3 w 101"/>
                <a:gd name="T9" fmla="*/ 23 h 26"/>
                <a:gd name="T10" fmla="*/ 0 w 101"/>
                <a:gd name="T11" fmla="*/ 19 h 26"/>
                <a:gd name="T12" fmla="*/ 0 w 101"/>
                <a:gd name="T13" fmla="*/ 14 h 26"/>
                <a:gd name="T14" fmla="*/ 0 w 101"/>
                <a:gd name="T15" fmla="*/ 10 h 26"/>
                <a:gd name="T16" fmla="*/ 0 w 101"/>
                <a:gd name="T17" fmla="*/ 10 h 26"/>
                <a:gd name="T18" fmla="*/ 0 w 101"/>
                <a:gd name="T19" fmla="*/ 7 h 26"/>
                <a:gd name="T20" fmla="*/ 3 w 101"/>
                <a:gd name="T21" fmla="*/ 3 h 26"/>
                <a:gd name="T22" fmla="*/ 7 w 101"/>
                <a:gd name="T23" fmla="*/ 1 h 26"/>
                <a:gd name="T24" fmla="*/ 11 w 101"/>
                <a:gd name="T25" fmla="*/ 0 h 26"/>
                <a:gd name="T26" fmla="*/ 90 w 101"/>
                <a:gd name="T27" fmla="*/ 0 h 26"/>
                <a:gd name="T28" fmla="*/ 90 w 101"/>
                <a:gd name="T29" fmla="*/ 0 h 26"/>
                <a:gd name="T30" fmla="*/ 93 w 101"/>
                <a:gd name="T31" fmla="*/ 1 h 26"/>
                <a:gd name="T32" fmla="*/ 97 w 101"/>
                <a:gd name="T33" fmla="*/ 3 h 26"/>
                <a:gd name="T34" fmla="*/ 99 w 101"/>
                <a:gd name="T35" fmla="*/ 7 h 26"/>
                <a:gd name="T36" fmla="*/ 101 w 101"/>
                <a:gd name="T37" fmla="*/ 10 h 26"/>
                <a:gd name="T38" fmla="*/ 101 w 101"/>
                <a:gd name="T39" fmla="*/ 14 h 26"/>
                <a:gd name="T40" fmla="*/ 101 w 101"/>
                <a:gd name="T41" fmla="*/ 14 h 26"/>
                <a:gd name="T42" fmla="*/ 99 w 101"/>
                <a:gd name="T43" fmla="*/ 19 h 26"/>
                <a:gd name="T44" fmla="*/ 97 w 101"/>
                <a:gd name="T45" fmla="*/ 23 h 26"/>
                <a:gd name="T46" fmla="*/ 93 w 101"/>
                <a:gd name="T47" fmla="*/ 25 h 26"/>
                <a:gd name="T48" fmla="*/ 90 w 101"/>
                <a:gd name="T49" fmla="*/ 26 h 26"/>
                <a:gd name="T50" fmla="*/ 90 w 101"/>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1" h="26">
                  <a:moveTo>
                    <a:pt x="90" y="26"/>
                  </a:moveTo>
                  <a:lnTo>
                    <a:pt x="11" y="26"/>
                  </a:lnTo>
                  <a:lnTo>
                    <a:pt x="11" y="26"/>
                  </a:lnTo>
                  <a:lnTo>
                    <a:pt x="7" y="25"/>
                  </a:lnTo>
                  <a:lnTo>
                    <a:pt x="3" y="23"/>
                  </a:lnTo>
                  <a:lnTo>
                    <a:pt x="0" y="19"/>
                  </a:lnTo>
                  <a:lnTo>
                    <a:pt x="0" y="14"/>
                  </a:lnTo>
                  <a:lnTo>
                    <a:pt x="0" y="10"/>
                  </a:lnTo>
                  <a:lnTo>
                    <a:pt x="0" y="10"/>
                  </a:lnTo>
                  <a:lnTo>
                    <a:pt x="0" y="7"/>
                  </a:lnTo>
                  <a:lnTo>
                    <a:pt x="3" y="3"/>
                  </a:lnTo>
                  <a:lnTo>
                    <a:pt x="7" y="1"/>
                  </a:lnTo>
                  <a:lnTo>
                    <a:pt x="11" y="0"/>
                  </a:lnTo>
                  <a:lnTo>
                    <a:pt x="90" y="0"/>
                  </a:lnTo>
                  <a:lnTo>
                    <a:pt x="90" y="0"/>
                  </a:lnTo>
                  <a:lnTo>
                    <a:pt x="93" y="1"/>
                  </a:lnTo>
                  <a:lnTo>
                    <a:pt x="97" y="3"/>
                  </a:lnTo>
                  <a:lnTo>
                    <a:pt x="99" y="7"/>
                  </a:lnTo>
                  <a:lnTo>
                    <a:pt x="101" y="10"/>
                  </a:lnTo>
                  <a:lnTo>
                    <a:pt x="101" y="14"/>
                  </a:lnTo>
                  <a:lnTo>
                    <a:pt x="101" y="14"/>
                  </a:lnTo>
                  <a:lnTo>
                    <a:pt x="99" y="19"/>
                  </a:lnTo>
                  <a:lnTo>
                    <a:pt x="97" y="23"/>
                  </a:lnTo>
                  <a:lnTo>
                    <a:pt x="93" y="25"/>
                  </a:lnTo>
                  <a:lnTo>
                    <a:pt x="90" y="26"/>
                  </a:lnTo>
                  <a:lnTo>
                    <a:pt x="90"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04"/>
            <p:cNvSpPr>
              <a:spLocks/>
            </p:cNvSpPr>
            <p:nvPr/>
          </p:nvSpPr>
          <p:spPr bwMode="auto">
            <a:xfrm>
              <a:off x="80946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05"/>
            <p:cNvSpPr>
              <a:spLocks/>
            </p:cNvSpPr>
            <p:nvPr/>
          </p:nvSpPr>
          <p:spPr bwMode="auto">
            <a:xfrm>
              <a:off x="8091487" y="3660775"/>
              <a:ext cx="60325" cy="20638"/>
            </a:xfrm>
            <a:custGeom>
              <a:avLst/>
              <a:gdLst>
                <a:gd name="T0" fmla="*/ 64 w 75"/>
                <a:gd name="T1" fmla="*/ 25 h 25"/>
                <a:gd name="T2" fmla="*/ 10 w 75"/>
                <a:gd name="T3" fmla="*/ 25 h 25"/>
                <a:gd name="T4" fmla="*/ 10 w 75"/>
                <a:gd name="T5" fmla="*/ 25 h 25"/>
                <a:gd name="T6" fmla="*/ 5 w 75"/>
                <a:gd name="T7" fmla="*/ 23 h 25"/>
                <a:gd name="T8" fmla="*/ 1 w 75"/>
                <a:gd name="T9" fmla="*/ 22 h 25"/>
                <a:gd name="T10" fmla="*/ 0 w 75"/>
                <a:gd name="T11" fmla="*/ 18 h 25"/>
                <a:gd name="T12" fmla="*/ 0 w 75"/>
                <a:gd name="T13" fmla="*/ 14 h 25"/>
                <a:gd name="T14" fmla="*/ 0 w 75"/>
                <a:gd name="T15" fmla="*/ 11 h 25"/>
                <a:gd name="T16" fmla="*/ 0 w 75"/>
                <a:gd name="T17" fmla="*/ 11 h 25"/>
                <a:gd name="T18" fmla="*/ 0 w 75"/>
                <a:gd name="T19" fmla="*/ 7 h 25"/>
                <a:gd name="T20" fmla="*/ 1 w 75"/>
                <a:gd name="T21" fmla="*/ 4 h 25"/>
                <a:gd name="T22" fmla="*/ 5 w 75"/>
                <a:gd name="T23" fmla="*/ 0 h 25"/>
                <a:gd name="T24" fmla="*/ 10 w 75"/>
                <a:gd name="T25" fmla="*/ 0 h 25"/>
                <a:gd name="T26" fmla="*/ 64 w 75"/>
                <a:gd name="T27" fmla="*/ 0 h 25"/>
                <a:gd name="T28" fmla="*/ 64 w 75"/>
                <a:gd name="T29" fmla="*/ 0 h 25"/>
                <a:gd name="T30" fmla="*/ 70 w 75"/>
                <a:gd name="T31" fmla="*/ 0 h 25"/>
                <a:gd name="T32" fmla="*/ 73 w 75"/>
                <a:gd name="T33" fmla="*/ 4 h 25"/>
                <a:gd name="T34" fmla="*/ 75 w 75"/>
                <a:gd name="T35" fmla="*/ 7 h 25"/>
                <a:gd name="T36" fmla="*/ 75 w 75"/>
                <a:gd name="T37" fmla="*/ 11 h 25"/>
                <a:gd name="T38" fmla="*/ 75 w 75"/>
                <a:gd name="T39" fmla="*/ 14 h 25"/>
                <a:gd name="T40" fmla="*/ 75 w 75"/>
                <a:gd name="T41" fmla="*/ 14 h 25"/>
                <a:gd name="T42" fmla="*/ 75 w 75"/>
                <a:gd name="T43" fmla="*/ 18 h 25"/>
                <a:gd name="T44" fmla="*/ 73 w 75"/>
                <a:gd name="T45" fmla="*/ 22 h 25"/>
                <a:gd name="T46" fmla="*/ 70 w 75"/>
                <a:gd name="T47" fmla="*/ 23 h 25"/>
                <a:gd name="T48" fmla="*/ 64 w 75"/>
                <a:gd name="T49" fmla="*/ 25 h 25"/>
                <a:gd name="T50" fmla="*/ 64 w 75"/>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25">
                  <a:moveTo>
                    <a:pt x="64" y="25"/>
                  </a:moveTo>
                  <a:lnTo>
                    <a:pt x="10" y="25"/>
                  </a:lnTo>
                  <a:lnTo>
                    <a:pt x="10" y="25"/>
                  </a:lnTo>
                  <a:lnTo>
                    <a:pt x="5" y="23"/>
                  </a:lnTo>
                  <a:lnTo>
                    <a:pt x="1" y="22"/>
                  </a:lnTo>
                  <a:lnTo>
                    <a:pt x="0" y="18"/>
                  </a:lnTo>
                  <a:lnTo>
                    <a:pt x="0" y="14"/>
                  </a:lnTo>
                  <a:lnTo>
                    <a:pt x="0" y="11"/>
                  </a:lnTo>
                  <a:lnTo>
                    <a:pt x="0" y="11"/>
                  </a:lnTo>
                  <a:lnTo>
                    <a:pt x="0" y="7"/>
                  </a:lnTo>
                  <a:lnTo>
                    <a:pt x="1" y="4"/>
                  </a:lnTo>
                  <a:lnTo>
                    <a:pt x="5" y="0"/>
                  </a:lnTo>
                  <a:lnTo>
                    <a:pt x="10" y="0"/>
                  </a:lnTo>
                  <a:lnTo>
                    <a:pt x="64" y="0"/>
                  </a:lnTo>
                  <a:lnTo>
                    <a:pt x="64" y="0"/>
                  </a:lnTo>
                  <a:lnTo>
                    <a:pt x="70" y="0"/>
                  </a:lnTo>
                  <a:lnTo>
                    <a:pt x="73" y="4"/>
                  </a:lnTo>
                  <a:lnTo>
                    <a:pt x="75" y="7"/>
                  </a:lnTo>
                  <a:lnTo>
                    <a:pt x="75" y="11"/>
                  </a:lnTo>
                  <a:lnTo>
                    <a:pt x="75" y="14"/>
                  </a:lnTo>
                  <a:lnTo>
                    <a:pt x="75" y="14"/>
                  </a:lnTo>
                  <a:lnTo>
                    <a:pt x="75" y="18"/>
                  </a:lnTo>
                  <a:lnTo>
                    <a:pt x="73" y="22"/>
                  </a:lnTo>
                  <a:lnTo>
                    <a:pt x="70" y="23"/>
                  </a:lnTo>
                  <a:lnTo>
                    <a:pt x="64" y="25"/>
                  </a:lnTo>
                  <a:lnTo>
                    <a:pt x="64"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06"/>
            <p:cNvSpPr>
              <a:spLocks/>
            </p:cNvSpPr>
            <p:nvPr/>
          </p:nvSpPr>
          <p:spPr bwMode="auto">
            <a:xfrm>
              <a:off x="8085137" y="3683000"/>
              <a:ext cx="61913" cy="20638"/>
            </a:xfrm>
            <a:custGeom>
              <a:avLst/>
              <a:gdLst>
                <a:gd name="T0" fmla="*/ 67 w 78"/>
                <a:gd name="T1" fmla="*/ 25 h 25"/>
                <a:gd name="T2" fmla="*/ 11 w 78"/>
                <a:gd name="T3" fmla="*/ 25 h 25"/>
                <a:gd name="T4" fmla="*/ 11 w 78"/>
                <a:gd name="T5" fmla="*/ 25 h 25"/>
                <a:gd name="T6" fmla="*/ 8 w 78"/>
                <a:gd name="T7" fmla="*/ 25 h 25"/>
                <a:gd name="T8" fmla="*/ 4 w 78"/>
                <a:gd name="T9" fmla="*/ 21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3 h 25"/>
                <a:gd name="T22" fmla="*/ 8 w 78"/>
                <a:gd name="T23" fmla="*/ 0 h 25"/>
                <a:gd name="T24" fmla="*/ 11 w 78"/>
                <a:gd name="T25" fmla="*/ 0 h 25"/>
                <a:gd name="T26" fmla="*/ 67 w 78"/>
                <a:gd name="T27" fmla="*/ 0 h 25"/>
                <a:gd name="T28" fmla="*/ 67 w 78"/>
                <a:gd name="T29" fmla="*/ 0 h 25"/>
                <a:gd name="T30" fmla="*/ 70 w 78"/>
                <a:gd name="T31" fmla="*/ 0 h 25"/>
                <a:gd name="T32" fmla="*/ 74 w 78"/>
                <a:gd name="T33" fmla="*/ 3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1 h 25"/>
                <a:gd name="T46" fmla="*/ 70 w 78"/>
                <a:gd name="T47" fmla="*/ 25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5"/>
                  </a:lnTo>
                  <a:lnTo>
                    <a:pt x="4" y="21"/>
                  </a:lnTo>
                  <a:lnTo>
                    <a:pt x="2" y="18"/>
                  </a:lnTo>
                  <a:lnTo>
                    <a:pt x="0" y="14"/>
                  </a:lnTo>
                  <a:lnTo>
                    <a:pt x="0" y="11"/>
                  </a:lnTo>
                  <a:lnTo>
                    <a:pt x="0" y="11"/>
                  </a:lnTo>
                  <a:lnTo>
                    <a:pt x="2" y="7"/>
                  </a:lnTo>
                  <a:lnTo>
                    <a:pt x="4" y="3"/>
                  </a:lnTo>
                  <a:lnTo>
                    <a:pt x="8" y="0"/>
                  </a:lnTo>
                  <a:lnTo>
                    <a:pt x="11" y="0"/>
                  </a:lnTo>
                  <a:lnTo>
                    <a:pt x="67" y="0"/>
                  </a:lnTo>
                  <a:lnTo>
                    <a:pt x="67" y="0"/>
                  </a:lnTo>
                  <a:lnTo>
                    <a:pt x="70" y="0"/>
                  </a:lnTo>
                  <a:lnTo>
                    <a:pt x="74" y="3"/>
                  </a:lnTo>
                  <a:lnTo>
                    <a:pt x="78" y="7"/>
                  </a:lnTo>
                  <a:lnTo>
                    <a:pt x="78" y="11"/>
                  </a:lnTo>
                  <a:lnTo>
                    <a:pt x="78" y="14"/>
                  </a:lnTo>
                  <a:lnTo>
                    <a:pt x="78" y="14"/>
                  </a:lnTo>
                  <a:lnTo>
                    <a:pt x="78" y="18"/>
                  </a:lnTo>
                  <a:lnTo>
                    <a:pt x="74" y="21"/>
                  </a:lnTo>
                  <a:lnTo>
                    <a:pt x="70" y="25"/>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07"/>
            <p:cNvSpPr>
              <a:spLocks/>
            </p:cNvSpPr>
            <p:nvPr/>
          </p:nvSpPr>
          <p:spPr bwMode="auto">
            <a:xfrm>
              <a:off x="8407400" y="3614738"/>
              <a:ext cx="39688" cy="22225"/>
            </a:xfrm>
            <a:custGeom>
              <a:avLst/>
              <a:gdLst>
                <a:gd name="T0" fmla="*/ 37 w 48"/>
                <a:gd name="T1" fmla="*/ 26 h 26"/>
                <a:gd name="T2" fmla="*/ 10 w 48"/>
                <a:gd name="T3" fmla="*/ 26 h 26"/>
                <a:gd name="T4" fmla="*/ 10 w 48"/>
                <a:gd name="T5" fmla="*/ 26 h 26"/>
                <a:gd name="T6" fmla="*/ 7 w 48"/>
                <a:gd name="T7" fmla="*/ 25 h 26"/>
                <a:gd name="T8" fmla="*/ 3 w 48"/>
                <a:gd name="T9" fmla="*/ 23 h 26"/>
                <a:gd name="T10" fmla="*/ 1 w 48"/>
                <a:gd name="T11" fmla="*/ 19 h 26"/>
                <a:gd name="T12" fmla="*/ 0 w 48"/>
                <a:gd name="T13" fmla="*/ 14 h 26"/>
                <a:gd name="T14" fmla="*/ 0 w 48"/>
                <a:gd name="T15" fmla="*/ 10 h 26"/>
                <a:gd name="T16" fmla="*/ 0 w 48"/>
                <a:gd name="T17" fmla="*/ 10 h 26"/>
                <a:gd name="T18" fmla="*/ 1 w 48"/>
                <a:gd name="T19" fmla="*/ 7 h 26"/>
                <a:gd name="T20" fmla="*/ 3 w 48"/>
                <a:gd name="T21" fmla="*/ 3 h 26"/>
                <a:gd name="T22" fmla="*/ 7 w 48"/>
                <a:gd name="T23" fmla="*/ 1 h 26"/>
                <a:gd name="T24" fmla="*/ 10 w 48"/>
                <a:gd name="T25" fmla="*/ 0 h 26"/>
                <a:gd name="T26" fmla="*/ 37 w 48"/>
                <a:gd name="T27" fmla="*/ 0 h 26"/>
                <a:gd name="T28" fmla="*/ 37 w 48"/>
                <a:gd name="T29" fmla="*/ 0 h 26"/>
                <a:gd name="T30" fmla="*/ 43 w 48"/>
                <a:gd name="T31" fmla="*/ 1 h 26"/>
                <a:gd name="T32" fmla="*/ 46 w 48"/>
                <a:gd name="T33" fmla="*/ 3 h 26"/>
                <a:gd name="T34" fmla="*/ 48 w 48"/>
                <a:gd name="T35" fmla="*/ 7 h 26"/>
                <a:gd name="T36" fmla="*/ 48 w 48"/>
                <a:gd name="T37" fmla="*/ 10 h 26"/>
                <a:gd name="T38" fmla="*/ 48 w 48"/>
                <a:gd name="T39" fmla="*/ 14 h 26"/>
                <a:gd name="T40" fmla="*/ 48 w 48"/>
                <a:gd name="T41" fmla="*/ 14 h 26"/>
                <a:gd name="T42" fmla="*/ 48 w 48"/>
                <a:gd name="T43" fmla="*/ 19 h 26"/>
                <a:gd name="T44" fmla="*/ 46 w 48"/>
                <a:gd name="T45" fmla="*/ 23 h 26"/>
                <a:gd name="T46" fmla="*/ 43 w 48"/>
                <a:gd name="T47" fmla="*/ 25 h 26"/>
                <a:gd name="T48" fmla="*/ 37 w 48"/>
                <a:gd name="T49" fmla="*/ 26 h 26"/>
                <a:gd name="T50" fmla="*/ 37 w 48"/>
                <a:gd name="T5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26">
                  <a:moveTo>
                    <a:pt x="37" y="26"/>
                  </a:moveTo>
                  <a:lnTo>
                    <a:pt x="10" y="26"/>
                  </a:lnTo>
                  <a:lnTo>
                    <a:pt x="10" y="26"/>
                  </a:lnTo>
                  <a:lnTo>
                    <a:pt x="7" y="25"/>
                  </a:lnTo>
                  <a:lnTo>
                    <a:pt x="3" y="23"/>
                  </a:lnTo>
                  <a:lnTo>
                    <a:pt x="1" y="19"/>
                  </a:lnTo>
                  <a:lnTo>
                    <a:pt x="0" y="14"/>
                  </a:lnTo>
                  <a:lnTo>
                    <a:pt x="0" y="10"/>
                  </a:lnTo>
                  <a:lnTo>
                    <a:pt x="0" y="10"/>
                  </a:lnTo>
                  <a:lnTo>
                    <a:pt x="1" y="7"/>
                  </a:lnTo>
                  <a:lnTo>
                    <a:pt x="3" y="3"/>
                  </a:lnTo>
                  <a:lnTo>
                    <a:pt x="7" y="1"/>
                  </a:lnTo>
                  <a:lnTo>
                    <a:pt x="10" y="0"/>
                  </a:lnTo>
                  <a:lnTo>
                    <a:pt x="37" y="0"/>
                  </a:lnTo>
                  <a:lnTo>
                    <a:pt x="37" y="0"/>
                  </a:lnTo>
                  <a:lnTo>
                    <a:pt x="43" y="1"/>
                  </a:lnTo>
                  <a:lnTo>
                    <a:pt x="46" y="3"/>
                  </a:lnTo>
                  <a:lnTo>
                    <a:pt x="48" y="7"/>
                  </a:lnTo>
                  <a:lnTo>
                    <a:pt x="48" y="10"/>
                  </a:lnTo>
                  <a:lnTo>
                    <a:pt x="48" y="14"/>
                  </a:lnTo>
                  <a:lnTo>
                    <a:pt x="48" y="14"/>
                  </a:lnTo>
                  <a:lnTo>
                    <a:pt x="48" y="19"/>
                  </a:lnTo>
                  <a:lnTo>
                    <a:pt x="46" y="23"/>
                  </a:lnTo>
                  <a:lnTo>
                    <a:pt x="43" y="25"/>
                  </a:lnTo>
                  <a:lnTo>
                    <a:pt x="37" y="26"/>
                  </a:lnTo>
                  <a:lnTo>
                    <a:pt x="37" y="26"/>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08"/>
            <p:cNvSpPr>
              <a:spLocks/>
            </p:cNvSpPr>
            <p:nvPr/>
          </p:nvSpPr>
          <p:spPr bwMode="auto">
            <a:xfrm>
              <a:off x="8399462" y="3638550"/>
              <a:ext cx="61913" cy="19050"/>
            </a:xfrm>
            <a:custGeom>
              <a:avLst/>
              <a:gdLst>
                <a:gd name="T0" fmla="*/ 65 w 77"/>
                <a:gd name="T1" fmla="*/ 25 h 25"/>
                <a:gd name="T2" fmla="*/ 11 w 77"/>
                <a:gd name="T3" fmla="*/ 25 h 25"/>
                <a:gd name="T4" fmla="*/ 11 w 77"/>
                <a:gd name="T5" fmla="*/ 25 h 25"/>
                <a:gd name="T6" fmla="*/ 7 w 77"/>
                <a:gd name="T7" fmla="*/ 24 h 25"/>
                <a:gd name="T8" fmla="*/ 3 w 77"/>
                <a:gd name="T9" fmla="*/ 22 h 25"/>
                <a:gd name="T10" fmla="*/ 0 w 77"/>
                <a:gd name="T11" fmla="*/ 18 h 25"/>
                <a:gd name="T12" fmla="*/ 0 w 77"/>
                <a:gd name="T13" fmla="*/ 15 h 25"/>
                <a:gd name="T14" fmla="*/ 0 w 77"/>
                <a:gd name="T15" fmla="*/ 11 h 25"/>
                <a:gd name="T16" fmla="*/ 0 w 77"/>
                <a:gd name="T17" fmla="*/ 11 h 25"/>
                <a:gd name="T18" fmla="*/ 0 w 77"/>
                <a:gd name="T19" fmla="*/ 7 h 25"/>
                <a:gd name="T20" fmla="*/ 3 w 77"/>
                <a:gd name="T21" fmla="*/ 4 h 25"/>
                <a:gd name="T22" fmla="*/ 7 w 77"/>
                <a:gd name="T23" fmla="*/ 0 h 25"/>
                <a:gd name="T24" fmla="*/ 11 w 77"/>
                <a:gd name="T25" fmla="*/ 0 h 25"/>
                <a:gd name="T26" fmla="*/ 65 w 77"/>
                <a:gd name="T27" fmla="*/ 0 h 25"/>
                <a:gd name="T28" fmla="*/ 65 w 77"/>
                <a:gd name="T29" fmla="*/ 0 h 25"/>
                <a:gd name="T30" fmla="*/ 70 w 77"/>
                <a:gd name="T31" fmla="*/ 0 h 25"/>
                <a:gd name="T32" fmla="*/ 74 w 77"/>
                <a:gd name="T33" fmla="*/ 4 h 25"/>
                <a:gd name="T34" fmla="*/ 75 w 77"/>
                <a:gd name="T35" fmla="*/ 7 h 25"/>
                <a:gd name="T36" fmla="*/ 77 w 77"/>
                <a:gd name="T37" fmla="*/ 11 h 25"/>
                <a:gd name="T38" fmla="*/ 77 w 77"/>
                <a:gd name="T39" fmla="*/ 15 h 25"/>
                <a:gd name="T40" fmla="*/ 77 w 77"/>
                <a:gd name="T41" fmla="*/ 15 h 25"/>
                <a:gd name="T42" fmla="*/ 75 w 77"/>
                <a:gd name="T43" fmla="*/ 18 h 25"/>
                <a:gd name="T44" fmla="*/ 74 w 77"/>
                <a:gd name="T45" fmla="*/ 22 h 25"/>
                <a:gd name="T46" fmla="*/ 70 w 77"/>
                <a:gd name="T47" fmla="*/ 24 h 25"/>
                <a:gd name="T48" fmla="*/ 65 w 77"/>
                <a:gd name="T49" fmla="*/ 25 h 25"/>
                <a:gd name="T50" fmla="*/ 65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5" y="25"/>
                  </a:moveTo>
                  <a:lnTo>
                    <a:pt x="11" y="25"/>
                  </a:lnTo>
                  <a:lnTo>
                    <a:pt x="11" y="25"/>
                  </a:lnTo>
                  <a:lnTo>
                    <a:pt x="7" y="24"/>
                  </a:lnTo>
                  <a:lnTo>
                    <a:pt x="3" y="22"/>
                  </a:lnTo>
                  <a:lnTo>
                    <a:pt x="0" y="18"/>
                  </a:lnTo>
                  <a:lnTo>
                    <a:pt x="0" y="15"/>
                  </a:lnTo>
                  <a:lnTo>
                    <a:pt x="0" y="11"/>
                  </a:lnTo>
                  <a:lnTo>
                    <a:pt x="0" y="11"/>
                  </a:lnTo>
                  <a:lnTo>
                    <a:pt x="0" y="7"/>
                  </a:lnTo>
                  <a:lnTo>
                    <a:pt x="3" y="4"/>
                  </a:lnTo>
                  <a:lnTo>
                    <a:pt x="7" y="0"/>
                  </a:lnTo>
                  <a:lnTo>
                    <a:pt x="11" y="0"/>
                  </a:lnTo>
                  <a:lnTo>
                    <a:pt x="65" y="0"/>
                  </a:lnTo>
                  <a:lnTo>
                    <a:pt x="65" y="0"/>
                  </a:lnTo>
                  <a:lnTo>
                    <a:pt x="70" y="0"/>
                  </a:lnTo>
                  <a:lnTo>
                    <a:pt x="74" y="4"/>
                  </a:lnTo>
                  <a:lnTo>
                    <a:pt x="75" y="7"/>
                  </a:lnTo>
                  <a:lnTo>
                    <a:pt x="77" y="11"/>
                  </a:lnTo>
                  <a:lnTo>
                    <a:pt x="77" y="15"/>
                  </a:lnTo>
                  <a:lnTo>
                    <a:pt x="77" y="15"/>
                  </a:lnTo>
                  <a:lnTo>
                    <a:pt x="75" y="18"/>
                  </a:lnTo>
                  <a:lnTo>
                    <a:pt x="74" y="22"/>
                  </a:lnTo>
                  <a:lnTo>
                    <a:pt x="70" y="24"/>
                  </a:lnTo>
                  <a:lnTo>
                    <a:pt x="65" y="25"/>
                  </a:lnTo>
                  <a:lnTo>
                    <a:pt x="65"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09"/>
            <p:cNvSpPr>
              <a:spLocks/>
            </p:cNvSpPr>
            <p:nvPr/>
          </p:nvSpPr>
          <p:spPr bwMode="auto">
            <a:xfrm>
              <a:off x="8402637" y="3660775"/>
              <a:ext cx="60325" cy="20638"/>
            </a:xfrm>
            <a:custGeom>
              <a:avLst/>
              <a:gdLst>
                <a:gd name="T0" fmla="*/ 67 w 78"/>
                <a:gd name="T1" fmla="*/ 25 h 25"/>
                <a:gd name="T2" fmla="*/ 11 w 78"/>
                <a:gd name="T3" fmla="*/ 25 h 25"/>
                <a:gd name="T4" fmla="*/ 11 w 78"/>
                <a:gd name="T5" fmla="*/ 25 h 25"/>
                <a:gd name="T6" fmla="*/ 8 w 78"/>
                <a:gd name="T7" fmla="*/ 23 h 25"/>
                <a:gd name="T8" fmla="*/ 4 w 78"/>
                <a:gd name="T9" fmla="*/ 22 h 25"/>
                <a:gd name="T10" fmla="*/ 2 w 78"/>
                <a:gd name="T11" fmla="*/ 18 h 25"/>
                <a:gd name="T12" fmla="*/ 0 w 78"/>
                <a:gd name="T13" fmla="*/ 14 h 25"/>
                <a:gd name="T14" fmla="*/ 0 w 78"/>
                <a:gd name="T15" fmla="*/ 11 h 25"/>
                <a:gd name="T16" fmla="*/ 0 w 78"/>
                <a:gd name="T17" fmla="*/ 11 h 25"/>
                <a:gd name="T18" fmla="*/ 2 w 78"/>
                <a:gd name="T19" fmla="*/ 7 h 25"/>
                <a:gd name="T20" fmla="*/ 4 w 78"/>
                <a:gd name="T21" fmla="*/ 4 h 25"/>
                <a:gd name="T22" fmla="*/ 8 w 78"/>
                <a:gd name="T23" fmla="*/ 0 h 25"/>
                <a:gd name="T24" fmla="*/ 11 w 78"/>
                <a:gd name="T25" fmla="*/ 0 h 25"/>
                <a:gd name="T26" fmla="*/ 67 w 78"/>
                <a:gd name="T27" fmla="*/ 0 h 25"/>
                <a:gd name="T28" fmla="*/ 67 w 78"/>
                <a:gd name="T29" fmla="*/ 0 h 25"/>
                <a:gd name="T30" fmla="*/ 71 w 78"/>
                <a:gd name="T31" fmla="*/ 0 h 25"/>
                <a:gd name="T32" fmla="*/ 74 w 78"/>
                <a:gd name="T33" fmla="*/ 4 h 25"/>
                <a:gd name="T34" fmla="*/ 78 w 78"/>
                <a:gd name="T35" fmla="*/ 7 h 25"/>
                <a:gd name="T36" fmla="*/ 78 w 78"/>
                <a:gd name="T37" fmla="*/ 11 h 25"/>
                <a:gd name="T38" fmla="*/ 78 w 78"/>
                <a:gd name="T39" fmla="*/ 14 h 25"/>
                <a:gd name="T40" fmla="*/ 78 w 78"/>
                <a:gd name="T41" fmla="*/ 14 h 25"/>
                <a:gd name="T42" fmla="*/ 78 w 78"/>
                <a:gd name="T43" fmla="*/ 18 h 25"/>
                <a:gd name="T44" fmla="*/ 74 w 78"/>
                <a:gd name="T45" fmla="*/ 22 h 25"/>
                <a:gd name="T46" fmla="*/ 71 w 78"/>
                <a:gd name="T47" fmla="*/ 23 h 25"/>
                <a:gd name="T48" fmla="*/ 67 w 78"/>
                <a:gd name="T49" fmla="*/ 25 h 25"/>
                <a:gd name="T50" fmla="*/ 67 w 78"/>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25">
                  <a:moveTo>
                    <a:pt x="67" y="25"/>
                  </a:moveTo>
                  <a:lnTo>
                    <a:pt x="11" y="25"/>
                  </a:lnTo>
                  <a:lnTo>
                    <a:pt x="11" y="25"/>
                  </a:lnTo>
                  <a:lnTo>
                    <a:pt x="8" y="23"/>
                  </a:lnTo>
                  <a:lnTo>
                    <a:pt x="4" y="22"/>
                  </a:lnTo>
                  <a:lnTo>
                    <a:pt x="2" y="18"/>
                  </a:lnTo>
                  <a:lnTo>
                    <a:pt x="0" y="14"/>
                  </a:lnTo>
                  <a:lnTo>
                    <a:pt x="0" y="11"/>
                  </a:lnTo>
                  <a:lnTo>
                    <a:pt x="0" y="11"/>
                  </a:lnTo>
                  <a:lnTo>
                    <a:pt x="2" y="7"/>
                  </a:lnTo>
                  <a:lnTo>
                    <a:pt x="4" y="4"/>
                  </a:lnTo>
                  <a:lnTo>
                    <a:pt x="8" y="0"/>
                  </a:lnTo>
                  <a:lnTo>
                    <a:pt x="11" y="0"/>
                  </a:lnTo>
                  <a:lnTo>
                    <a:pt x="67" y="0"/>
                  </a:lnTo>
                  <a:lnTo>
                    <a:pt x="67" y="0"/>
                  </a:lnTo>
                  <a:lnTo>
                    <a:pt x="71" y="0"/>
                  </a:lnTo>
                  <a:lnTo>
                    <a:pt x="74" y="4"/>
                  </a:lnTo>
                  <a:lnTo>
                    <a:pt x="78" y="7"/>
                  </a:lnTo>
                  <a:lnTo>
                    <a:pt x="78" y="11"/>
                  </a:lnTo>
                  <a:lnTo>
                    <a:pt x="78" y="14"/>
                  </a:lnTo>
                  <a:lnTo>
                    <a:pt x="78" y="14"/>
                  </a:lnTo>
                  <a:lnTo>
                    <a:pt x="78" y="18"/>
                  </a:lnTo>
                  <a:lnTo>
                    <a:pt x="74" y="22"/>
                  </a:lnTo>
                  <a:lnTo>
                    <a:pt x="71" y="23"/>
                  </a:lnTo>
                  <a:lnTo>
                    <a:pt x="67" y="25"/>
                  </a:lnTo>
                  <a:lnTo>
                    <a:pt x="67"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710"/>
            <p:cNvSpPr>
              <a:spLocks/>
            </p:cNvSpPr>
            <p:nvPr/>
          </p:nvSpPr>
          <p:spPr bwMode="auto">
            <a:xfrm>
              <a:off x="8407400" y="3683000"/>
              <a:ext cx="61913" cy="20638"/>
            </a:xfrm>
            <a:custGeom>
              <a:avLst/>
              <a:gdLst>
                <a:gd name="T0" fmla="*/ 66 w 77"/>
                <a:gd name="T1" fmla="*/ 25 h 25"/>
                <a:gd name="T2" fmla="*/ 10 w 77"/>
                <a:gd name="T3" fmla="*/ 25 h 25"/>
                <a:gd name="T4" fmla="*/ 10 w 77"/>
                <a:gd name="T5" fmla="*/ 25 h 25"/>
                <a:gd name="T6" fmla="*/ 7 w 77"/>
                <a:gd name="T7" fmla="*/ 25 h 25"/>
                <a:gd name="T8" fmla="*/ 3 w 77"/>
                <a:gd name="T9" fmla="*/ 21 h 25"/>
                <a:gd name="T10" fmla="*/ 1 w 77"/>
                <a:gd name="T11" fmla="*/ 18 h 25"/>
                <a:gd name="T12" fmla="*/ 0 w 77"/>
                <a:gd name="T13" fmla="*/ 14 h 25"/>
                <a:gd name="T14" fmla="*/ 0 w 77"/>
                <a:gd name="T15" fmla="*/ 11 h 25"/>
                <a:gd name="T16" fmla="*/ 0 w 77"/>
                <a:gd name="T17" fmla="*/ 11 h 25"/>
                <a:gd name="T18" fmla="*/ 1 w 77"/>
                <a:gd name="T19" fmla="*/ 7 h 25"/>
                <a:gd name="T20" fmla="*/ 3 w 77"/>
                <a:gd name="T21" fmla="*/ 3 h 25"/>
                <a:gd name="T22" fmla="*/ 7 w 77"/>
                <a:gd name="T23" fmla="*/ 0 h 25"/>
                <a:gd name="T24" fmla="*/ 10 w 77"/>
                <a:gd name="T25" fmla="*/ 0 h 25"/>
                <a:gd name="T26" fmla="*/ 66 w 77"/>
                <a:gd name="T27" fmla="*/ 0 h 25"/>
                <a:gd name="T28" fmla="*/ 66 w 77"/>
                <a:gd name="T29" fmla="*/ 0 h 25"/>
                <a:gd name="T30" fmla="*/ 70 w 77"/>
                <a:gd name="T31" fmla="*/ 0 h 25"/>
                <a:gd name="T32" fmla="*/ 73 w 77"/>
                <a:gd name="T33" fmla="*/ 3 h 25"/>
                <a:gd name="T34" fmla="*/ 75 w 77"/>
                <a:gd name="T35" fmla="*/ 7 h 25"/>
                <a:gd name="T36" fmla="*/ 77 w 77"/>
                <a:gd name="T37" fmla="*/ 11 h 25"/>
                <a:gd name="T38" fmla="*/ 77 w 77"/>
                <a:gd name="T39" fmla="*/ 14 h 25"/>
                <a:gd name="T40" fmla="*/ 77 w 77"/>
                <a:gd name="T41" fmla="*/ 14 h 25"/>
                <a:gd name="T42" fmla="*/ 75 w 77"/>
                <a:gd name="T43" fmla="*/ 18 h 25"/>
                <a:gd name="T44" fmla="*/ 73 w 77"/>
                <a:gd name="T45" fmla="*/ 21 h 25"/>
                <a:gd name="T46" fmla="*/ 70 w 77"/>
                <a:gd name="T47" fmla="*/ 25 h 25"/>
                <a:gd name="T48" fmla="*/ 66 w 77"/>
                <a:gd name="T49" fmla="*/ 25 h 25"/>
                <a:gd name="T50" fmla="*/ 66 w 77"/>
                <a:gd name="T5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5">
                  <a:moveTo>
                    <a:pt x="66" y="25"/>
                  </a:moveTo>
                  <a:lnTo>
                    <a:pt x="10" y="25"/>
                  </a:lnTo>
                  <a:lnTo>
                    <a:pt x="10" y="25"/>
                  </a:lnTo>
                  <a:lnTo>
                    <a:pt x="7" y="25"/>
                  </a:lnTo>
                  <a:lnTo>
                    <a:pt x="3" y="21"/>
                  </a:lnTo>
                  <a:lnTo>
                    <a:pt x="1" y="18"/>
                  </a:lnTo>
                  <a:lnTo>
                    <a:pt x="0" y="14"/>
                  </a:lnTo>
                  <a:lnTo>
                    <a:pt x="0" y="11"/>
                  </a:lnTo>
                  <a:lnTo>
                    <a:pt x="0" y="11"/>
                  </a:lnTo>
                  <a:lnTo>
                    <a:pt x="1" y="7"/>
                  </a:lnTo>
                  <a:lnTo>
                    <a:pt x="3" y="3"/>
                  </a:lnTo>
                  <a:lnTo>
                    <a:pt x="7" y="0"/>
                  </a:lnTo>
                  <a:lnTo>
                    <a:pt x="10" y="0"/>
                  </a:lnTo>
                  <a:lnTo>
                    <a:pt x="66" y="0"/>
                  </a:lnTo>
                  <a:lnTo>
                    <a:pt x="66" y="0"/>
                  </a:lnTo>
                  <a:lnTo>
                    <a:pt x="70" y="0"/>
                  </a:lnTo>
                  <a:lnTo>
                    <a:pt x="73" y="3"/>
                  </a:lnTo>
                  <a:lnTo>
                    <a:pt x="75" y="7"/>
                  </a:lnTo>
                  <a:lnTo>
                    <a:pt x="77" y="11"/>
                  </a:lnTo>
                  <a:lnTo>
                    <a:pt x="77" y="14"/>
                  </a:lnTo>
                  <a:lnTo>
                    <a:pt x="77" y="14"/>
                  </a:lnTo>
                  <a:lnTo>
                    <a:pt x="75" y="18"/>
                  </a:lnTo>
                  <a:lnTo>
                    <a:pt x="73" y="21"/>
                  </a:lnTo>
                  <a:lnTo>
                    <a:pt x="70" y="25"/>
                  </a:lnTo>
                  <a:lnTo>
                    <a:pt x="66" y="25"/>
                  </a:lnTo>
                  <a:lnTo>
                    <a:pt x="66" y="25"/>
                  </a:lnTo>
                  <a:close/>
                </a:path>
              </a:pathLst>
            </a:custGeom>
            <a:solidFill>
              <a:srgbClr val="B48E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711"/>
            <p:cNvSpPr>
              <a:spLocks/>
            </p:cNvSpPr>
            <p:nvPr/>
          </p:nvSpPr>
          <p:spPr bwMode="auto">
            <a:xfrm>
              <a:off x="8167687" y="3617913"/>
              <a:ext cx="12700" cy="15875"/>
            </a:xfrm>
            <a:custGeom>
              <a:avLst/>
              <a:gdLst>
                <a:gd name="T0" fmla="*/ 16 w 16"/>
                <a:gd name="T1" fmla="*/ 0 h 20"/>
                <a:gd name="T2" fmla="*/ 9 w 16"/>
                <a:gd name="T3" fmla="*/ 0 h 20"/>
                <a:gd name="T4" fmla="*/ 9 w 16"/>
                <a:gd name="T5" fmla="*/ 0 h 20"/>
                <a:gd name="T6" fmla="*/ 5 w 16"/>
                <a:gd name="T7" fmla="*/ 2 h 20"/>
                <a:gd name="T8" fmla="*/ 1 w 16"/>
                <a:gd name="T9" fmla="*/ 4 h 20"/>
                <a:gd name="T10" fmla="*/ 0 w 16"/>
                <a:gd name="T11" fmla="*/ 5 h 20"/>
                <a:gd name="T12" fmla="*/ 0 w 16"/>
                <a:gd name="T13" fmla="*/ 9 h 20"/>
                <a:gd name="T14" fmla="*/ 0 w 16"/>
                <a:gd name="T15" fmla="*/ 9 h 20"/>
                <a:gd name="T16" fmla="*/ 0 w 16"/>
                <a:gd name="T17" fmla="*/ 13 h 20"/>
                <a:gd name="T18" fmla="*/ 1 w 16"/>
                <a:gd name="T19" fmla="*/ 16 h 20"/>
                <a:gd name="T20" fmla="*/ 5 w 16"/>
                <a:gd name="T21" fmla="*/ 18 h 20"/>
                <a:gd name="T22" fmla="*/ 9 w 16"/>
                <a:gd name="T23" fmla="*/ 20 h 20"/>
                <a:gd name="T24" fmla="*/ 16 w 16"/>
                <a:gd name="T25" fmla="*/ 20 h 20"/>
                <a:gd name="T26" fmla="*/ 16 w 16"/>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0">
                  <a:moveTo>
                    <a:pt x="16" y="0"/>
                  </a:moveTo>
                  <a:lnTo>
                    <a:pt x="9" y="0"/>
                  </a:lnTo>
                  <a:lnTo>
                    <a:pt x="9" y="0"/>
                  </a:lnTo>
                  <a:lnTo>
                    <a:pt x="5" y="2"/>
                  </a:lnTo>
                  <a:lnTo>
                    <a:pt x="1" y="4"/>
                  </a:lnTo>
                  <a:lnTo>
                    <a:pt x="0" y="5"/>
                  </a:lnTo>
                  <a:lnTo>
                    <a:pt x="0" y="9"/>
                  </a:lnTo>
                  <a:lnTo>
                    <a:pt x="0" y="9"/>
                  </a:lnTo>
                  <a:lnTo>
                    <a:pt x="0" y="13"/>
                  </a:lnTo>
                  <a:lnTo>
                    <a:pt x="1" y="16"/>
                  </a:lnTo>
                  <a:lnTo>
                    <a:pt x="5" y="18"/>
                  </a:lnTo>
                  <a:lnTo>
                    <a:pt x="9" y="20"/>
                  </a:lnTo>
                  <a:lnTo>
                    <a:pt x="16" y="20"/>
                  </a:lnTo>
                  <a:lnTo>
                    <a:pt x="16" y="0"/>
                  </a:lnTo>
                  <a:close/>
                </a:path>
              </a:pathLst>
            </a:custGeom>
            <a:solidFill>
              <a:srgbClr val="B4A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712"/>
            <p:cNvSpPr>
              <a:spLocks/>
            </p:cNvSpPr>
            <p:nvPr/>
          </p:nvSpPr>
          <p:spPr bwMode="auto">
            <a:xfrm>
              <a:off x="8167687" y="3748088"/>
              <a:ext cx="219075" cy="50800"/>
            </a:xfrm>
            <a:custGeom>
              <a:avLst/>
              <a:gdLst>
                <a:gd name="T0" fmla="*/ 275 w 275"/>
                <a:gd name="T1" fmla="*/ 0 h 64"/>
                <a:gd name="T2" fmla="*/ 267 w 275"/>
                <a:gd name="T3" fmla="*/ 64 h 64"/>
                <a:gd name="T4" fmla="*/ 0 w 275"/>
                <a:gd name="T5" fmla="*/ 0 h 64"/>
                <a:gd name="T6" fmla="*/ 275 w 275"/>
                <a:gd name="T7" fmla="*/ 0 h 64"/>
              </a:gdLst>
              <a:ahLst/>
              <a:cxnLst>
                <a:cxn ang="0">
                  <a:pos x="T0" y="T1"/>
                </a:cxn>
                <a:cxn ang="0">
                  <a:pos x="T2" y="T3"/>
                </a:cxn>
                <a:cxn ang="0">
                  <a:pos x="T4" y="T5"/>
                </a:cxn>
                <a:cxn ang="0">
                  <a:pos x="T6" y="T7"/>
                </a:cxn>
              </a:cxnLst>
              <a:rect l="0" t="0" r="r" b="b"/>
              <a:pathLst>
                <a:path w="275" h="64">
                  <a:moveTo>
                    <a:pt x="275" y="0"/>
                  </a:moveTo>
                  <a:lnTo>
                    <a:pt x="267" y="64"/>
                  </a:lnTo>
                  <a:lnTo>
                    <a:pt x="0" y="0"/>
                  </a:lnTo>
                  <a:lnTo>
                    <a:pt x="275" y="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Rectangle 1713"/>
            <p:cNvSpPr>
              <a:spLocks noChangeArrowheads="1"/>
            </p:cNvSpPr>
            <p:nvPr/>
          </p:nvSpPr>
          <p:spPr bwMode="auto">
            <a:xfrm>
              <a:off x="8118475" y="3748088"/>
              <a:ext cx="315913"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102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Apps</a:t>
            </a:r>
          </a:p>
        </p:txBody>
      </p:sp>
      <p:sp>
        <p:nvSpPr>
          <p:cNvPr id="11" name="Rectangle 10"/>
          <p:cNvSpPr/>
          <p:nvPr/>
        </p:nvSpPr>
        <p:spPr>
          <a:xfrm>
            <a:off x="2713037"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2" name="Rectangle 11"/>
          <p:cNvSpPr/>
          <p:nvPr/>
        </p:nvSpPr>
        <p:spPr>
          <a:xfrm>
            <a:off x="4922837"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3" name="Rectangle 12"/>
          <p:cNvSpPr/>
          <p:nvPr/>
        </p:nvSpPr>
        <p:spPr>
          <a:xfrm>
            <a:off x="7113625" y="1897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4" name="Rectangle 13"/>
          <p:cNvSpPr/>
          <p:nvPr/>
        </p:nvSpPr>
        <p:spPr>
          <a:xfrm>
            <a:off x="2713037" y="41068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5" name="Rectangle 14"/>
          <p:cNvSpPr/>
          <p:nvPr/>
        </p:nvSpPr>
        <p:spPr>
          <a:xfrm>
            <a:off x="4922837" y="41249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6" name="Rectangle 15"/>
          <p:cNvSpPr/>
          <p:nvPr/>
        </p:nvSpPr>
        <p:spPr>
          <a:xfrm>
            <a:off x="7132637" y="41249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8" name="TextBox 17"/>
          <p:cNvSpPr txBox="1"/>
          <p:nvPr/>
        </p:nvSpPr>
        <p:spPr>
          <a:xfrm>
            <a:off x="2713036" y="3096600"/>
            <a:ext cx="1794819"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Deployment</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0" name="Picture 8" descr="\\MAGNUM\Projects\Microsoft\Cloud Power FY12\Design\Icons\PNGs\Cross Platform.png"/>
          <p:cNvPicPr>
            <a:picLocks noChangeAspect="1" noChangeArrowheads="1"/>
          </p:cNvPicPr>
          <p:nvPr/>
        </p:nvPicPr>
        <p:blipFill>
          <a:blip r:embed="rId3" cstate="print">
            <a:lum bright="100000"/>
          </a:blip>
          <a:stretch>
            <a:fillRect/>
          </a:stretch>
        </p:blipFill>
        <p:spPr bwMode="auto">
          <a:xfrm>
            <a:off x="3062082" y="2031136"/>
            <a:ext cx="1077715" cy="1077715"/>
          </a:xfrm>
          <a:prstGeom prst="rect">
            <a:avLst/>
          </a:prstGeom>
          <a:noFill/>
        </p:spPr>
      </p:pic>
      <p:pic>
        <p:nvPicPr>
          <p:cNvPr id="21" name="Picture 7" descr="\\MAGNUM\Projects\Microsoft\Cloud Power FY12\Design\ICONS_PNG\Gears.png"/>
          <p:cNvPicPr>
            <a:picLocks noChangeAspect="1" noChangeArrowheads="1"/>
          </p:cNvPicPr>
          <p:nvPr/>
        </p:nvPicPr>
        <p:blipFill>
          <a:blip r:embed="rId4" cstate="print">
            <a:lum bright="100000"/>
          </a:blip>
          <a:srcRect/>
          <a:stretch>
            <a:fillRect/>
          </a:stretch>
        </p:blipFill>
        <p:spPr bwMode="auto">
          <a:xfrm>
            <a:off x="5205263" y="1950074"/>
            <a:ext cx="1239838" cy="1239838"/>
          </a:xfrm>
          <a:prstGeom prst="rect">
            <a:avLst/>
          </a:prstGeom>
          <a:noFill/>
        </p:spPr>
      </p:pic>
      <p:sp>
        <p:nvSpPr>
          <p:cNvPr id="22" name="TextBox 21"/>
          <p:cNvSpPr txBox="1"/>
          <p:nvPr/>
        </p:nvSpPr>
        <p:spPr>
          <a:xfrm>
            <a:off x="4922837" y="3070077"/>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Configuration</a:t>
            </a:r>
          </a:p>
        </p:txBody>
      </p:sp>
      <p:pic>
        <p:nvPicPr>
          <p:cNvPr id="23" name="Picture 2" descr="\\MAGNUM\Projects\Microsoft\Cloud Power FY12\Design\ICONS_PNG\Secure_Elastic.png"/>
          <p:cNvPicPr>
            <a:picLocks noChangeAspect="1" noChangeArrowheads="1"/>
          </p:cNvPicPr>
          <p:nvPr/>
        </p:nvPicPr>
        <p:blipFill>
          <a:blip r:embed="rId5" cstate="print">
            <a:lum bright="100000"/>
          </a:blip>
          <a:srcRect/>
          <a:stretch>
            <a:fillRect/>
          </a:stretch>
        </p:blipFill>
        <p:spPr bwMode="auto">
          <a:xfrm>
            <a:off x="7461308" y="2010761"/>
            <a:ext cx="1118463" cy="1118463"/>
          </a:xfrm>
          <a:prstGeom prst="rect">
            <a:avLst/>
          </a:prstGeom>
          <a:noFill/>
        </p:spPr>
      </p:pic>
      <p:sp>
        <p:nvSpPr>
          <p:cNvPr id="24" name="TextBox 23"/>
          <p:cNvSpPr txBox="1"/>
          <p:nvPr/>
        </p:nvSpPr>
        <p:spPr>
          <a:xfrm>
            <a:off x="7113625" y="3090498"/>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Diagnostics</a:t>
            </a:r>
          </a:p>
        </p:txBody>
      </p:sp>
      <p:pic>
        <p:nvPicPr>
          <p:cNvPr id="28" name="Picture 15"/>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203270" y="4298592"/>
            <a:ext cx="795338" cy="10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p:cNvSpPr txBox="1"/>
          <p:nvPr/>
        </p:nvSpPr>
        <p:spPr>
          <a:xfrm>
            <a:off x="2713036" y="5308729"/>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Web Jobs</a:t>
            </a:r>
          </a:p>
        </p:txBody>
      </p:sp>
      <p:sp>
        <p:nvSpPr>
          <p:cNvPr id="31" name="TextBox 30"/>
          <p:cNvSpPr txBox="1"/>
          <p:nvPr/>
        </p:nvSpPr>
        <p:spPr>
          <a:xfrm>
            <a:off x="4896465" y="5314697"/>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Scaling</a:t>
            </a:r>
          </a:p>
        </p:txBody>
      </p:sp>
      <p:pic>
        <p:nvPicPr>
          <p:cNvPr id="32" name="Picture 5" descr="\\MAGNUM\Projects\Microsoft\Cloud Power FY12\Design\ICONS_PNG\Consistent_Development_and_Deployment_Platform.png"/>
          <p:cNvPicPr>
            <a:picLocks noChangeAspect="1" noChangeArrowheads="1"/>
          </p:cNvPicPr>
          <p:nvPr/>
        </p:nvPicPr>
        <p:blipFill>
          <a:blip r:embed="rId7" cstate="print">
            <a:lum bright="100000"/>
          </a:blip>
          <a:srcRect/>
          <a:stretch>
            <a:fillRect/>
          </a:stretch>
        </p:blipFill>
        <p:spPr bwMode="auto">
          <a:xfrm>
            <a:off x="7388203" y="4139343"/>
            <a:ext cx="1264671" cy="1264671"/>
          </a:xfrm>
          <a:prstGeom prst="rect">
            <a:avLst/>
          </a:prstGeom>
          <a:noFill/>
        </p:spPr>
      </p:pic>
      <p:sp>
        <p:nvSpPr>
          <p:cNvPr id="33" name="TextBox 32"/>
          <p:cNvSpPr txBox="1"/>
          <p:nvPr/>
        </p:nvSpPr>
        <p:spPr>
          <a:xfrm>
            <a:off x="7132637" y="5319769"/>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Resilience</a:t>
            </a:r>
          </a:p>
        </p:txBody>
      </p:sp>
      <p:pic>
        <p:nvPicPr>
          <p:cNvPr id="34" name="Picture 1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278748" y="4400299"/>
            <a:ext cx="1011240" cy="66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0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Hosting</a:t>
            </a:r>
          </a:p>
        </p:txBody>
      </p:sp>
      <p:sp>
        <p:nvSpPr>
          <p:cNvPr id="2" name="Rounded Rectangle 1"/>
          <p:cNvSpPr/>
          <p:nvPr/>
        </p:nvSpPr>
        <p:spPr bwMode="auto">
          <a:xfrm>
            <a:off x="3246437" y="1703270"/>
            <a:ext cx="8077200" cy="411480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3551237" y="1738078"/>
            <a:ext cx="876300" cy="828675"/>
          </a:xfrm>
          <a:prstGeom prst="rect">
            <a:avLst/>
          </a:prstGeom>
        </p:spPr>
      </p:pic>
      <p:sp>
        <p:nvSpPr>
          <p:cNvPr id="5" name="TextBox 4"/>
          <p:cNvSpPr txBox="1"/>
          <p:nvPr/>
        </p:nvSpPr>
        <p:spPr>
          <a:xfrm>
            <a:off x="4427537" y="1838483"/>
            <a:ext cx="289560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AppSites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6" name="Rounded Rectangle 5"/>
          <p:cNvSpPr/>
          <p:nvPr/>
        </p:nvSpPr>
        <p:spPr bwMode="auto">
          <a:xfrm>
            <a:off x="3551237" y="2921960"/>
            <a:ext cx="7467600" cy="106680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ounded Rectangle 6"/>
          <p:cNvSpPr/>
          <p:nvPr/>
        </p:nvSpPr>
        <p:spPr bwMode="auto">
          <a:xfrm>
            <a:off x="3582406" y="4324368"/>
            <a:ext cx="7467600" cy="106680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8" name="Picture 7"/>
          <p:cNvPicPr>
            <a:picLocks noChangeAspect="1"/>
          </p:cNvPicPr>
          <p:nvPr/>
        </p:nvPicPr>
        <p:blipFill>
          <a:blip r:embed="rId4">
            <a:clrChange>
              <a:clrFrom>
                <a:srgbClr val="D9F5FD"/>
              </a:clrFrom>
              <a:clrTo>
                <a:srgbClr val="D9F5FD">
                  <a:alpha val="0"/>
                </a:srgbClr>
              </a:clrTo>
            </a:clrChange>
          </a:blip>
          <a:stretch>
            <a:fillRect/>
          </a:stretch>
        </p:blipFill>
        <p:spPr>
          <a:xfrm>
            <a:off x="3779837" y="3044165"/>
            <a:ext cx="790575" cy="809625"/>
          </a:xfrm>
          <a:prstGeom prst="rect">
            <a:avLst/>
          </a:prstGeom>
        </p:spPr>
      </p:pic>
      <p:pic>
        <p:nvPicPr>
          <p:cNvPr id="9" name="Picture 8"/>
          <p:cNvPicPr>
            <a:picLocks noChangeAspect="1"/>
          </p:cNvPicPr>
          <p:nvPr/>
        </p:nvPicPr>
        <p:blipFill>
          <a:blip r:embed="rId4">
            <a:clrChange>
              <a:clrFrom>
                <a:srgbClr val="D9F5FD"/>
              </a:clrFrom>
              <a:clrTo>
                <a:srgbClr val="D9F5FD">
                  <a:alpha val="0"/>
                </a:srgbClr>
              </a:clrTo>
            </a:clrChange>
          </a:blip>
          <a:stretch>
            <a:fillRect/>
          </a:stretch>
        </p:blipFill>
        <p:spPr>
          <a:xfrm>
            <a:off x="3779837" y="4417765"/>
            <a:ext cx="790575" cy="809625"/>
          </a:xfrm>
          <a:prstGeom prst="rect">
            <a:avLst/>
          </a:prstGeom>
        </p:spPr>
      </p:pic>
      <p:pic>
        <p:nvPicPr>
          <p:cNvPr id="10"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533941" y="3227718"/>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443017" y="3218388"/>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8346032" y="32034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9249047" y="3227718"/>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10152062" y="3218388"/>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533941" y="4526250"/>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443017" y="4516920"/>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8346032" y="4501989"/>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9249047" y="4526250"/>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10152062" y="4516920"/>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4395017" y="2874924"/>
            <a:ext cx="220422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ProdSites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1" name="TextBox 20"/>
          <p:cNvSpPr txBox="1"/>
          <p:nvPr/>
        </p:nvSpPr>
        <p:spPr>
          <a:xfrm>
            <a:off x="4427537" y="4287035"/>
            <a:ext cx="2204220"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StageSites</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23" name="Straight Arrow Connector 22"/>
          <p:cNvCxnSpPr/>
          <p:nvPr/>
        </p:nvCxnSpPr>
        <p:spPr>
          <a:xfrm flipH="1">
            <a:off x="2103437" y="2278062"/>
            <a:ext cx="114300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3237" y="1897801"/>
            <a:ext cx="1600200"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Resource Group</a:t>
            </a:r>
          </a:p>
        </p:txBody>
      </p:sp>
      <p:cxnSp>
        <p:nvCxnSpPr>
          <p:cNvPr id="25" name="Straight Arrow Connector 24"/>
          <p:cNvCxnSpPr/>
          <p:nvPr/>
        </p:nvCxnSpPr>
        <p:spPr>
          <a:xfrm flipH="1">
            <a:off x="2103437" y="3649662"/>
            <a:ext cx="1478969"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7113" y="3078235"/>
            <a:ext cx="1600200" cy="1292662"/>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 Service Plan</a:t>
            </a:r>
          </a:p>
        </p:txBody>
      </p:sp>
      <p:cxnSp>
        <p:nvCxnSpPr>
          <p:cNvPr id="28" name="Straight Arrow Connector 27"/>
          <p:cNvCxnSpPr/>
          <p:nvPr/>
        </p:nvCxnSpPr>
        <p:spPr>
          <a:xfrm flipH="1">
            <a:off x="2103437" y="5021262"/>
            <a:ext cx="4430505"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1427" y="4576565"/>
            <a:ext cx="1600200"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Web Apps</a:t>
            </a:r>
          </a:p>
        </p:txBody>
      </p:sp>
    </p:spTree>
    <p:extLst>
      <p:ext uri="{BB962C8B-B14F-4D97-AF65-F5344CB8AC3E}">
        <p14:creationId xmlns:p14="http://schemas.microsoft.com/office/powerpoint/2010/main" val="2341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Application Insights</a:t>
            </a:r>
          </a:p>
        </p:txBody>
      </p:sp>
      <p:sp>
        <p:nvSpPr>
          <p:cNvPr id="6" name="Text Placeholder 5"/>
          <p:cNvSpPr>
            <a:spLocks noGrp="1"/>
          </p:cNvSpPr>
          <p:nvPr>
            <p:ph type="body" sz="quarter" idx="10"/>
          </p:nvPr>
        </p:nvSpPr>
        <p:spPr>
          <a:xfrm>
            <a:off x="274638" y="1212850"/>
            <a:ext cx="11887200" cy="5484812"/>
          </a:xfrm>
        </p:spPr>
        <p:txBody>
          <a:bodyPr/>
          <a:lstStyle/>
          <a:p>
            <a:r>
              <a:rPr lang="en-US" dirty="0">
                <a:solidFill>
                  <a:schemeClr val="tx1"/>
                </a:solidFill>
              </a:rPr>
              <a:t>Monitor</a:t>
            </a:r>
          </a:p>
          <a:p>
            <a:pPr lvl="1"/>
            <a:r>
              <a:rPr lang="en-US" dirty="0"/>
              <a:t>WebApps, ASP.NET, Java Apps</a:t>
            </a:r>
          </a:p>
          <a:p>
            <a:pPr lvl="1"/>
            <a:r>
              <a:rPr lang="en-US" dirty="0"/>
              <a:t>Windows Services</a:t>
            </a:r>
          </a:p>
          <a:p>
            <a:pPr lvl="1"/>
            <a:r>
              <a:rPr lang="en-US" dirty="0"/>
              <a:t>Docker apps, JavaScript</a:t>
            </a:r>
          </a:p>
          <a:p>
            <a:pPr lvl="1"/>
            <a:r>
              <a:rPr lang="en-US" dirty="0"/>
              <a:t>SharePoint Sites</a:t>
            </a:r>
          </a:p>
          <a:p>
            <a:pPr lvl="1"/>
            <a:r>
              <a:rPr lang="en-US" dirty="0"/>
              <a:t>Node.js, Objective-C, </a:t>
            </a:r>
          </a:p>
          <a:p>
            <a:pPr marL="342900" lvl="1" indent="0">
              <a:buNone/>
            </a:pPr>
            <a:r>
              <a:rPr lang="en-US" dirty="0"/>
              <a:t>   PHP, Python, Ruby</a:t>
            </a:r>
          </a:p>
          <a:p>
            <a:pPr lvl="1"/>
            <a:endParaRPr lang="en-US" dirty="0"/>
          </a:p>
          <a:p>
            <a:r>
              <a:rPr lang="en-US" dirty="0">
                <a:solidFill>
                  <a:schemeClr val="tx1"/>
                </a:solidFill>
              </a:rPr>
              <a:t>DevOps Cycle</a:t>
            </a:r>
          </a:p>
          <a:p>
            <a:pPr lvl="1"/>
            <a:r>
              <a:rPr lang="en-US" dirty="0"/>
              <a:t>Detect, Triage, Diagnose</a:t>
            </a:r>
          </a:p>
          <a:p>
            <a:pPr lvl="1"/>
            <a:r>
              <a:rPr lang="en-US" dirty="0"/>
              <a:t>Monitor Perf, Failures, Usage</a:t>
            </a:r>
          </a:p>
          <a:p>
            <a:pPr lvl="1"/>
            <a:r>
              <a:rPr lang="en-US" dirty="0">
                <a:solidFill>
                  <a:schemeClr val="accent6"/>
                </a:solidFill>
                <a:hlinkClick r:id="rId3"/>
              </a:rPr>
              <a:t>aka.ms/azure/</a:t>
            </a:r>
            <a:r>
              <a:rPr lang="en-US" dirty="0" err="1">
                <a:solidFill>
                  <a:schemeClr val="accent6"/>
                </a:solidFill>
                <a:hlinkClick r:id="rId3"/>
              </a:rPr>
              <a:t>AppInsights</a:t>
            </a:r>
            <a:endParaRPr lang="en-US" dirty="0">
              <a:solidFill>
                <a:schemeClr val="accent6"/>
              </a:solidFill>
            </a:endParaRPr>
          </a:p>
          <a:p>
            <a:pPr lvl="1"/>
            <a:endParaRPr lang="en-US" dirty="0"/>
          </a:p>
        </p:txBody>
      </p:sp>
      <p:pic>
        <p:nvPicPr>
          <p:cNvPr id="3" name="Picture 2"/>
          <p:cNvPicPr>
            <a:picLocks noChangeAspect="1"/>
          </p:cNvPicPr>
          <p:nvPr/>
        </p:nvPicPr>
        <p:blipFill>
          <a:blip r:embed="rId4"/>
          <a:stretch>
            <a:fillRect/>
          </a:stretch>
        </p:blipFill>
        <p:spPr>
          <a:xfrm>
            <a:off x="5005217" y="1516062"/>
            <a:ext cx="7175764" cy="3886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237" y="2563008"/>
            <a:ext cx="6248400" cy="4062492"/>
          </a:xfrm>
          <a:prstGeom prst="rect">
            <a:avLst/>
          </a:prstGeom>
        </p:spPr>
      </p:pic>
    </p:spTree>
    <p:extLst>
      <p:ext uri="{BB962C8B-B14F-4D97-AF65-F5344CB8AC3E}">
        <p14:creationId xmlns:p14="http://schemas.microsoft.com/office/powerpoint/2010/main" val="193816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up)">
                                      <p:cBhvr>
                                        <p:cTn id="11" dur="500"/>
                                        <p:tgtEl>
                                          <p:spTgt spid="6">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up)">
                                      <p:cBhvr>
                                        <p:cTn id="15" dur="500"/>
                                        <p:tgtEl>
                                          <p:spTgt spid="6">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up)">
                                      <p:cBhvr>
                                        <p:cTn id="19" dur="500"/>
                                        <p:tgtEl>
                                          <p:spTgt spid="6">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wipe(up)">
                                      <p:cBhvr>
                                        <p:cTn id="23" dur="500"/>
                                        <p:tgtEl>
                                          <p:spTgt spid="6">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wipe(up)">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wipe(up)">
                                      <p:cBhvr>
                                        <p:cTn id="36" dur="500"/>
                                        <p:tgtEl>
                                          <p:spTgt spid="6">
                                            <p:txEl>
                                              <p:pRg st="8" end="8"/>
                                            </p:txEl>
                                          </p:spTgt>
                                        </p:tgtEl>
                                      </p:cBhvr>
                                    </p:animEffec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 presetClass="exit" presetSubtype="0" fill="hold" nodeType="withEffect">
                                  <p:stCondLst>
                                    <p:cond delay="0"/>
                                  </p:stCondLst>
                                  <p:childTnLst>
                                    <p:set>
                                      <p:cBhvr>
                                        <p:cTn id="44" dur="1" fill="hold">
                                          <p:stCondLst>
                                            <p:cond delay="0"/>
                                          </p:stCondLst>
                                        </p:cTn>
                                        <p:tgtEl>
                                          <p:spTgt spid="6">
                                            <p:txEl>
                                              <p:pRg st="0" end="0"/>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6">
                                            <p:txEl>
                                              <p:pRg st="3" end="3"/>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6">
                                            <p:txEl>
                                              <p:pRg st="4" end="4"/>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hidden"/>
                                      </p:to>
                                    </p:se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6">
                                            <p:txEl>
                                              <p:pRg st="9" end="9"/>
                                            </p:txEl>
                                          </p:spTgt>
                                        </p:tgtEl>
                                        <p:attrNameLst>
                                          <p:attrName>style.visibility</p:attrName>
                                        </p:attrNameLst>
                                      </p:cBhvr>
                                      <p:to>
                                        <p:strVal val="visible"/>
                                      </p:to>
                                    </p:set>
                                    <p:animEffect transition="in" filter="wipe(up)">
                                      <p:cBhvr>
                                        <p:cTn id="60" dur="500"/>
                                        <p:tgtEl>
                                          <p:spTgt spid="6">
                                            <p:txEl>
                                              <p:pRg st="9" end="9"/>
                                            </p:txEl>
                                          </p:spTgt>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
                                            <p:txEl>
                                              <p:pRg st="10" end="10"/>
                                            </p:txEl>
                                          </p:spTgt>
                                        </p:tgtEl>
                                        <p:attrNameLst>
                                          <p:attrName>style.visibility</p:attrName>
                                        </p:attrNameLst>
                                      </p:cBhvr>
                                      <p:to>
                                        <p:strVal val="visible"/>
                                      </p:to>
                                    </p:set>
                                    <p:animEffect transition="in" filter="wipe(up)">
                                      <p:cBhvr>
                                        <p:cTn id="63" dur="500"/>
                                        <p:tgtEl>
                                          <p:spTgt spid="6">
                                            <p:txEl>
                                              <p:pRg st="10" end="10"/>
                                            </p:txEl>
                                          </p:spTgt>
                                        </p:tgtEl>
                                      </p:cBhvr>
                                    </p:animEffect>
                                  </p:childTnLst>
                                </p:cTn>
                              </p:par>
                            </p:childTnLst>
                          </p:cTn>
                        </p:par>
                        <p:par>
                          <p:cTn id="64" fill="hold">
                            <p:stCondLst>
                              <p:cond delay="1500"/>
                            </p:stCondLst>
                            <p:childTnLst>
                              <p:par>
                                <p:cTn id="65" presetID="22" presetClass="entr" presetSubtype="1" fill="hold" grpId="0" nodeType="after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animEffect transition="in" filter="wipe(up)">
                                      <p:cBhvr>
                                        <p:cTn id="67"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Scaling a web app</a:t>
            </a:r>
          </a:p>
        </p:txBody>
      </p:sp>
      <p:sp>
        <p:nvSpPr>
          <p:cNvPr id="8" name="Text Placeholder 7"/>
          <p:cNvSpPr>
            <a:spLocks noGrp="1"/>
          </p:cNvSpPr>
          <p:nvPr>
            <p:ph type="body" sz="quarter" idx="10"/>
          </p:nvPr>
        </p:nvSpPr>
        <p:spPr>
          <a:xfrm>
            <a:off x="274638" y="1212850"/>
            <a:ext cx="5486717" cy="2917722"/>
          </a:xfrm>
        </p:spPr>
        <p:txBody>
          <a:bodyPr/>
          <a:lstStyle/>
          <a:p>
            <a:r>
              <a:rPr lang="en-US" sz="2800" dirty="0"/>
              <a:t>Scalable and global web app </a:t>
            </a:r>
            <a:br>
              <a:rPr lang="en-US" sz="2800" dirty="0"/>
            </a:br>
            <a:r>
              <a:rPr lang="en-US" sz="2800" dirty="0"/>
              <a:t>and database</a:t>
            </a:r>
          </a:p>
          <a:p>
            <a:pPr marL="231775" indent="-231775">
              <a:spcBef>
                <a:spcPts val="1200"/>
              </a:spcBef>
              <a:buFont typeface="Arial" panose="020B0604020202020204" pitchFamily="34" charset="0"/>
              <a:buChar char="•"/>
            </a:pPr>
            <a:r>
              <a:rPr lang="en-US" sz="1800" dirty="0">
                <a:latin typeface="+mn-lt"/>
              </a:rPr>
              <a:t>Scale quickly with a slider bar, from a schedule, or based on CPU load</a:t>
            </a:r>
          </a:p>
          <a:p>
            <a:pPr marL="231775" indent="-231775">
              <a:spcBef>
                <a:spcPts val="1200"/>
              </a:spcBef>
              <a:buFont typeface="Arial" panose="020B0604020202020204" pitchFamily="34" charset="0"/>
              <a:buChar char="•"/>
            </a:pPr>
            <a:r>
              <a:rPr lang="en-US" sz="1800" dirty="0">
                <a:latin typeface="+mn-lt"/>
              </a:rPr>
              <a:t>Route users globally to copies of Web Apps </a:t>
            </a:r>
            <a:br>
              <a:rPr lang="en-US" sz="1800" dirty="0">
                <a:latin typeface="+mn-lt"/>
              </a:rPr>
            </a:br>
            <a:r>
              <a:rPr lang="en-US" sz="1800" dirty="0">
                <a:latin typeface="+mn-lt"/>
              </a:rPr>
              <a:t>and SQL Databases</a:t>
            </a:r>
          </a:p>
          <a:p>
            <a:pPr marL="231775" indent="-231775">
              <a:spcBef>
                <a:spcPts val="1200"/>
              </a:spcBef>
              <a:buFont typeface="Arial" panose="020B0604020202020204" pitchFamily="34" charset="0"/>
              <a:buChar char="•"/>
            </a:pPr>
            <a:r>
              <a:rPr lang="en-US" sz="1800" dirty="0">
                <a:latin typeface="+mn-lt"/>
              </a:rPr>
              <a:t>Improve performance by using a distributed cache layer</a:t>
            </a:r>
          </a:p>
        </p:txBody>
      </p:sp>
      <p:grpSp>
        <p:nvGrpSpPr>
          <p:cNvPr id="3" name="Group 2"/>
          <p:cNvGrpSpPr/>
          <p:nvPr/>
        </p:nvGrpSpPr>
        <p:grpSpPr>
          <a:xfrm>
            <a:off x="5761355" y="0"/>
            <a:ext cx="6675120" cy="6994525"/>
            <a:chOff x="5761355" y="0"/>
            <a:chExt cx="6675120" cy="6994525"/>
          </a:xfrm>
        </p:grpSpPr>
        <p:sp>
          <p:nvSpPr>
            <p:cNvPr id="12" name="Rectangle 1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p:cNvPicPr/>
            <p:nvPr/>
          </p:nvPicPr>
          <p:blipFill rotWithShape="1">
            <a:blip r:embed="rId3"/>
            <a:srcRect l="3846"/>
            <a:stretch/>
          </p:blipFill>
          <p:spPr>
            <a:xfrm>
              <a:off x="5928018" y="1783816"/>
              <a:ext cx="6341795" cy="3775155"/>
            </a:xfrm>
            <a:prstGeom prst="rect">
              <a:avLst/>
            </a:prstGeom>
          </p:spPr>
        </p:pic>
      </p:grpSp>
    </p:spTree>
    <p:extLst>
      <p:ext uri="{BB962C8B-B14F-4D97-AF65-F5344CB8AC3E}">
        <p14:creationId xmlns:p14="http://schemas.microsoft.com/office/powerpoint/2010/main" val="338196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Isolating a web app</a:t>
            </a:r>
          </a:p>
        </p:txBody>
      </p:sp>
      <p:sp>
        <p:nvSpPr>
          <p:cNvPr id="9" name="Text Placeholder 8"/>
          <p:cNvSpPr>
            <a:spLocks noGrp="1"/>
          </p:cNvSpPr>
          <p:nvPr>
            <p:ph type="body" sz="quarter" idx="10"/>
          </p:nvPr>
        </p:nvSpPr>
        <p:spPr>
          <a:xfrm>
            <a:off x="274638" y="1212850"/>
            <a:ext cx="5462004" cy="3056221"/>
          </a:xfrm>
        </p:spPr>
        <p:txBody>
          <a:bodyPr/>
          <a:lstStyle/>
          <a:p>
            <a:pPr>
              <a:spcBef>
                <a:spcPts val="1200"/>
              </a:spcBef>
            </a:pPr>
            <a:r>
              <a:rPr lang="en-US" sz="2800" dirty="0"/>
              <a:t>Web app with Personally </a:t>
            </a:r>
            <a:br>
              <a:rPr lang="en-US" sz="2800" dirty="0"/>
            </a:br>
            <a:r>
              <a:rPr lang="en-US" sz="2800" dirty="0"/>
              <a:t>Identifiable Information (PII) </a:t>
            </a:r>
            <a:br>
              <a:rPr lang="en-US" sz="2800" dirty="0"/>
            </a:br>
            <a:r>
              <a:rPr lang="en-US" sz="2800" dirty="0"/>
              <a:t>and database</a:t>
            </a:r>
            <a:endParaRPr lang="en-US" dirty="0"/>
          </a:p>
          <a:p>
            <a:pPr marL="231775" indent="-231775">
              <a:spcBef>
                <a:spcPts val="1200"/>
              </a:spcBef>
              <a:buFont typeface="Arial" panose="020B0604020202020204" pitchFamily="34" charset="0"/>
              <a:buChar char="•"/>
            </a:pPr>
            <a:r>
              <a:rPr lang="en-US" sz="1800" dirty="0">
                <a:latin typeface="+mn-lt"/>
              </a:rPr>
              <a:t>Host resources isolated and securely</a:t>
            </a:r>
          </a:p>
          <a:p>
            <a:pPr marL="231775" indent="-231775">
              <a:spcBef>
                <a:spcPts val="1200"/>
              </a:spcBef>
              <a:buFont typeface="Arial" panose="020B0604020202020204" pitchFamily="34" charset="0"/>
              <a:buChar char="•"/>
            </a:pPr>
            <a:r>
              <a:rPr lang="en-US" sz="1800" dirty="0">
                <a:latin typeface="+mn-lt"/>
              </a:rPr>
              <a:t>Block malicious requests through active </a:t>
            </a:r>
            <a:br>
              <a:rPr lang="en-US" sz="1800" dirty="0">
                <a:latin typeface="+mn-lt"/>
              </a:rPr>
            </a:br>
            <a:r>
              <a:rPr lang="en-US" sz="1800" dirty="0">
                <a:latin typeface="+mn-lt"/>
              </a:rPr>
              <a:t>defense firewalls</a:t>
            </a:r>
          </a:p>
          <a:p>
            <a:pPr marL="231775" indent="-231775">
              <a:spcBef>
                <a:spcPts val="1200"/>
              </a:spcBef>
              <a:buFont typeface="Arial" panose="020B0604020202020204" pitchFamily="34" charset="0"/>
              <a:buChar char="•"/>
            </a:pPr>
            <a:r>
              <a:rPr lang="en-US" sz="1800" dirty="0">
                <a:latin typeface="+mn-lt"/>
              </a:rPr>
              <a:t>Access on-premises resources from a cloud environment with a secure connection</a:t>
            </a:r>
          </a:p>
        </p:txBody>
      </p:sp>
      <p:grpSp>
        <p:nvGrpSpPr>
          <p:cNvPr id="3" name="Group 2"/>
          <p:cNvGrpSpPr/>
          <p:nvPr/>
        </p:nvGrpSpPr>
        <p:grpSpPr>
          <a:xfrm>
            <a:off x="5761355" y="0"/>
            <a:ext cx="6688920" cy="6994525"/>
            <a:chOff x="5761355" y="0"/>
            <a:chExt cx="6688920" cy="6994525"/>
          </a:xfrm>
        </p:grpSpPr>
        <p:sp>
          <p:nvSpPr>
            <p:cNvPr id="8" name="Rectangle 7"/>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p:cNvPicPr/>
            <p:nvPr/>
          </p:nvPicPr>
          <p:blipFill rotWithShape="1">
            <a:blip r:embed="rId3"/>
            <a:srcRect l="5346" r="1814"/>
            <a:stretch/>
          </p:blipFill>
          <p:spPr>
            <a:xfrm>
              <a:off x="6008914" y="1405279"/>
              <a:ext cx="6441361" cy="4873081"/>
            </a:xfrm>
            <a:prstGeom prst="rect">
              <a:avLst/>
            </a:prstGeom>
          </p:spPr>
        </p:pic>
      </p:grpSp>
    </p:spTree>
    <p:extLst>
      <p:ext uri="{BB962C8B-B14F-4D97-AF65-F5344CB8AC3E}">
        <p14:creationId xmlns:p14="http://schemas.microsoft.com/office/powerpoint/2010/main" val="244783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Adding mobile </a:t>
            </a:r>
            <a:br>
              <a:rPr lang="en-US" sz="4400" dirty="0"/>
            </a:br>
            <a:r>
              <a:rPr lang="en-US" sz="4400" dirty="0"/>
              <a:t>features to a web app</a:t>
            </a:r>
          </a:p>
        </p:txBody>
      </p:sp>
      <p:sp>
        <p:nvSpPr>
          <p:cNvPr id="8" name="Text Placeholder 7"/>
          <p:cNvSpPr>
            <a:spLocks noGrp="1"/>
          </p:cNvSpPr>
          <p:nvPr>
            <p:ph type="body" sz="quarter" idx="10"/>
          </p:nvPr>
        </p:nvSpPr>
        <p:spPr>
          <a:xfrm>
            <a:off x="274638" y="1723183"/>
            <a:ext cx="5486400" cy="3831818"/>
          </a:xfrm>
        </p:spPr>
        <p:txBody>
          <a:bodyPr/>
          <a:lstStyle/>
          <a:p>
            <a:r>
              <a:rPr lang="en-US" sz="2800" dirty="0"/>
              <a:t>Native or </a:t>
            </a:r>
            <a:r>
              <a:rPr lang="en-US" sz="2800" dirty="0" err="1"/>
              <a:t>Xamarin</a:t>
            </a:r>
            <a:r>
              <a:rPr lang="en-US" sz="2800" dirty="0"/>
              <a:t>-native mobile client app that connects to an Azure Mobile App back end and shares data and APIs with an Azure Web App</a:t>
            </a:r>
          </a:p>
          <a:p>
            <a:pPr marL="231775" indent="-231775">
              <a:spcBef>
                <a:spcPts val="1200"/>
              </a:spcBef>
              <a:buFont typeface="Arial" panose="020B0604020202020204" pitchFamily="34" charset="0"/>
              <a:buChar char="•"/>
            </a:pPr>
            <a:r>
              <a:rPr lang="en-US" sz="1800" dirty="0">
                <a:latin typeface="+mn-lt"/>
              </a:rPr>
              <a:t>Create cross-platform mobile clients easily </a:t>
            </a:r>
            <a:br>
              <a:rPr lang="en-US" sz="1800" dirty="0">
                <a:latin typeface="+mn-lt"/>
              </a:rPr>
            </a:br>
            <a:r>
              <a:rPr lang="en-US" sz="1800" dirty="0">
                <a:latin typeface="+mn-lt"/>
              </a:rPr>
              <a:t>and consistently</a:t>
            </a:r>
          </a:p>
          <a:p>
            <a:pPr marL="231775" indent="-231775">
              <a:spcBef>
                <a:spcPts val="1200"/>
              </a:spcBef>
              <a:buFont typeface="Arial" panose="020B0604020202020204" pitchFamily="34" charset="0"/>
              <a:buChar char="•"/>
            </a:pPr>
            <a:r>
              <a:rPr lang="en-US" sz="1800" dirty="0">
                <a:latin typeface="+mn-lt"/>
              </a:rPr>
              <a:t>Share data and APIs as-is across mobile and web</a:t>
            </a:r>
          </a:p>
          <a:p>
            <a:pPr marL="231775" indent="-231775">
              <a:spcBef>
                <a:spcPts val="1200"/>
              </a:spcBef>
              <a:buFont typeface="Arial" panose="020B0604020202020204" pitchFamily="34" charset="0"/>
              <a:buChar char="•"/>
            </a:pPr>
            <a:r>
              <a:rPr lang="en-US" sz="1800" dirty="0">
                <a:latin typeface="+mn-lt"/>
              </a:rPr>
              <a:t>Enable mobile back-end features for push </a:t>
            </a:r>
            <a:br>
              <a:rPr lang="en-US" sz="1800" dirty="0">
                <a:latin typeface="+mn-lt"/>
              </a:rPr>
            </a:br>
            <a:r>
              <a:rPr lang="en-US" sz="1800" dirty="0">
                <a:latin typeface="+mn-lt"/>
              </a:rPr>
              <a:t>notifications, offline data sync, and auto-scaling</a:t>
            </a:r>
          </a:p>
        </p:txBody>
      </p:sp>
      <p:grpSp>
        <p:nvGrpSpPr>
          <p:cNvPr id="3" name="Group 2"/>
          <p:cNvGrpSpPr/>
          <p:nvPr/>
        </p:nvGrpSpPr>
        <p:grpSpPr>
          <a:xfrm>
            <a:off x="5761037" y="0"/>
            <a:ext cx="6675437" cy="6994525"/>
            <a:chOff x="5761037" y="0"/>
            <a:chExt cx="6675437" cy="6994525"/>
          </a:xfrm>
        </p:grpSpPr>
        <p:sp>
          <p:nvSpPr>
            <p:cNvPr id="7" name="Rectangle 6"/>
            <p:cNvSpPr/>
            <p:nvPr/>
          </p:nvSpPr>
          <p:spPr bwMode="auto">
            <a:xfrm>
              <a:off x="5761037" y="0"/>
              <a:ext cx="6675437"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p:nvPr/>
          </p:nvPicPr>
          <p:blipFill>
            <a:blip r:embed="rId3"/>
            <a:stretch>
              <a:fillRect/>
            </a:stretch>
          </p:blipFill>
          <p:spPr>
            <a:xfrm>
              <a:off x="6036162" y="1789187"/>
              <a:ext cx="6315496" cy="3755270"/>
            </a:xfrm>
            <a:prstGeom prst="rect">
              <a:avLst/>
            </a:prstGeom>
          </p:spPr>
        </p:pic>
      </p:grpSp>
    </p:spTree>
    <p:extLst>
      <p:ext uri="{BB962C8B-B14F-4D97-AF65-F5344CB8AC3E}">
        <p14:creationId xmlns:p14="http://schemas.microsoft.com/office/powerpoint/2010/main" val="247855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WebJobs</a:t>
            </a:r>
            <a:endParaRPr lang="en-US" dirty="0"/>
          </a:p>
        </p:txBody>
      </p:sp>
      <p:pic>
        <p:nvPicPr>
          <p:cNvPr id="10" name="Picture 3"/>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408237" y="1439862"/>
            <a:ext cx="6381749" cy="414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ounded Rectangle 10"/>
          <p:cNvSpPr/>
          <p:nvPr/>
        </p:nvSpPr>
        <p:spPr bwMode="auto">
          <a:xfrm>
            <a:off x="3694112" y="3048793"/>
            <a:ext cx="3810000" cy="1914780"/>
          </a:xfrm>
          <a:prstGeom prst="roundRect">
            <a:avLst/>
          </a:prstGeom>
          <a:noFill/>
          <a:ln w="38100">
            <a:solidFill>
              <a:srgbClr val="FFFFF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2" name="Picture 1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037743" y="3312625"/>
            <a:ext cx="970583" cy="123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7356610" y="4439319"/>
            <a:ext cx="892174" cy="884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251477" y="3341891"/>
            <a:ext cx="1144219" cy="99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094942" y="4180786"/>
            <a:ext cx="1541972"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On-Demand</a:t>
            </a:r>
          </a:p>
        </p:txBody>
      </p:sp>
      <p:sp>
        <p:nvSpPr>
          <p:cNvPr id="24" name="TextBox 23"/>
          <p:cNvSpPr txBox="1"/>
          <p:nvPr/>
        </p:nvSpPr>
        <p:spPr>
          <a:xfrm>
            <a:off x="5969959" y="4343688"/>
            <a:ext cx="1442117" cy="5170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Scheduled</a:t>
            </a:r>
          </a:p>
        </p:txBody>
      </p:sp>
      <p:sp>
        <p:nvSpPr>
          <p:cNvPr id="26" name="TextBox 25"/>
          <p:cNvSpPr txBox="1"/>
          <p:nvPr/>
        </p:nvSpPr>
        <p:spPr>
          <a:xfrm>
            <a:off x="4509645" y="5486253"/>
            <a:ext cx="250507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a:t>
            </a:r>
          </a:p>
        </p:txBody>
      </p:sp>
      <p:sp>
        <p:nvSpPr>
          <p:cNvPr id="27" name="TextBox 26"/>
          <p:cNvSpPr txBox="1"/>
          <p:nvPr/>
        </p:nvSpPr>
        <p:spPr>
          <a:xfrm>
            <a:off x="4346573" y="4843618"/>
            <a:ext cx="2505075"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web app</a:t>
            </a:r>
          </a:p>
        </p:txBody>
      </p:sp>
    </p:spTree>
    <p:extLst>
      <p:ext uri="{BB962C8B-B14F-4D97-AF65-F5344CB8AC3E}">
        <p14:creationId xmlns:p14="http://schemas.microsoft.com/office/powerpoint/2010/main" val="254862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Creating </a:t>
            </a:r>
            <a:r>
              <a:rPr lang="en-US" dirty="0" err="1"/>
              <a:t>WebJobs</a:t>
            </a:r>
            <a:endParaRPr lang="en-US" dirty="0"/>
          </a:p>
        </p:txBody>
      </p:sp>
      <p:sp>
        <p:nvSpPr>
          <p:cNvPr id="5" name="Text Placeholder 4"/>
          <p:cNvSpPr>
            <a:spLocks noGrp="1"/>
          </p:cNvSpPr>
          <p:nvPr>
            <p:ph type="body" sz="quarter" idx="11"/>
          </p:nvPr>
        </p:nvSpPr>
        <p:spPr>
          <a:xfrm>
            <a:off x="274639" y="1212849"/>
            <a:ext cx="11889564" cy="4801314"/>
          </a:xfrm>
        </p:spPr>
        <p:txBody>
          <a:bodyPr/>
          <a:lstStyle/>
          <a:p>
            <a:r>
              <a:rPr lang="en-US" dirty="0"/>
              <a:t>Uploaded in a zip file</a:t>
            </a:r>
          </a:p>
          <a:p>
            <a:r>
              <a:rPr lang="en-US" dirty="0"/>
              <a:t>Types</a:t>
            </a:r>
          </a:p>
          <a:p>
            <a:pPr lvl="1"/>
            <a:r>
              <a:rPr lang="en-US" dirty="0"/>
              <a:t>Python</a:t>
            </a:r>
          </a:p>
          <a:p>
            <a:pPr lvl="1"/>
            <a:r>
              <a:rPr lang="en-US" dirty="0"/>
              <a:t>Batch</a:t>
            </a:r>
          </a:p>
          <a:p>
            <a:pPr lvl="1"/>
            <a:r>
              <a:rPr lang="en-US" dirty="0"/>
              <a:t>PowerShell</a:t>
            </a:r>
          </a:p>
          <a:p>
            <a:pPr lvl="1"/>
            <a:r>
              <a:rPr lang="en-US" dirty="0"/>
              <a:t>Java</a:t>
            </a:r>
          </a:p>
          <a:p>
            <a:pPr lvl="1"/>
            <a:r>
              <a:rPr lang="en-US" dirty="0"/>
              <a:t>.NET</a:t>
            </a:r>
          </a:p>
          <a:p>
            <a:r>
              <a:rPr lang="en-US" dirty="0"/>
              <a:t>Scheduling</a:t>
            </a:r>
          </a:p>
          <a:p>
            <a:pPr lvl="1"/>
            <a:r>
              <a:rPr lang="en-US" dirty="0" err="1"/>
              <a:t>settings.job</a:t>
            </a:r>
            <a:r>
              <a:rPr lang="en-US" dirty="0"/>
              <a:t> file at root of zip file</a:t>
            </a:r>
          </a:p>
          <a:p>
            <a:pPr lvl="2"/>
            <a:r>
              <a:rPr lang="en-US" dirty="0"/>
              <a:t>{ "schedule": "</a:t>
            </a:r>
            <a:r>
              <a:rPr lang="en-US" i="1" dirty="0"/>
              <a:t>second minute hour day month </a:t>
            </a:r>
            <a:r>
              <a:rPr lang="en-US" i="1" dirty="0" err="1"/>
              <a:t>dayofweek</a:t>
            </a:r>
            <a:r>
              <a:rPr lang="en-US" dirty="0"/>
              <a:t>" }</a:t>
            </a:r>
          </a:p>
          <a:p>
            <a:pPr lvl="1"/>
            <a:r>
              <a:rPr lang="en-US" dirty="0"/>
              <a:t>Or, just use the Azure UI</a:t>
            </a:r>
          </a:p>
        </p:txBody>
      </p:sp>
    </p:spTree>
    <p:extLst>
      <p:ext uri="{BB962C8B-B14F-4D97-AF65-F5344CB8AC3E}">
        <p14:creationId xmlns:p14="http://schemas.microsoft.com/office/powerpoint/2010/main" val="33854893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Configuring </a:t>
            </a:r>
            <a:r>
              <a:rPr lang="en-US" dirty="0" err="1"/>
              <a:t>WebJobs</a:t>
            </a:r>
            <a:endParaRPr lang="en-US" dirty="0"/>
          </a:p>
        </p:txBody>
      </p:sp>
      <p:pic>
        <p:nvPicPr>
          <p:cNvPr id="2" name="Picture 1"/>
          <p:cNvPicPr>
            <a:picLocks noChangeAspect="1"/>
          </p:cNvPicPr>
          <p:nvPr/>
        </p:nvPicPr>
        <p:blipFill rotWithShape="1">
          <a:blip r:embed="rId3"/>
          <a:srcRect l="7371" t="8914"/>
          <a:stretch/>
        </p:blipFill>
        <p:spPr>
          <a:xfrm>
            <a:off x="6904037" y="1668462"/>
            <a:ext cx="4993130" cy="406041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50052" y="1953211"/>
            <a:ext cx="6533897" cy="34909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26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TextBox 39"/>
          <p:cNvSpPr txBox="1"/>
          <p:nvPr/>
        </p:nvSpPr>
        <p:spPr>
          <a:xfrm>
            <a:off x="5612783" y="2429451"/>
            <a:ext cx="1210909" cy="162506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t>
            </a:r>
          </a:p>
        </p:txBody>
      </p:sp>
      <p:sp>
        <p:nvSpPr>
          <p:cNvPr id="9" name="TextBox 8"/>
          <p:cNvSpPr txBox="1"/>
          <p:nvPr/>
        </p:nvSpPr>
        <p:spPr>
          <a:xfrm>
            <a:off x="2607435" y="1468268"/>
            <a:ext cx="2465922" cy="655739"/>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CODE</a:t>
            </a:r>
          </a:p>
        </p:txBody>
      </p:sp>
      <p:sp>
        <p:nvSpPr>
          <p:cNvPr id="10" name="TextBox 9"/>
          <p:cNvSpPr txBox="1"/>
          <p:nvPr/>
        </p:nvSpPr>
        <p:spPr>
          <a:xfrm>
            <a:off x="7070109" y="1479264"/>
            <a:ext cx="2868258" cy="6337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EVENTS + DATA</a:t>
            </a:r>
          </a:p>
        </p:txBody>
      </p:sp>
      <p:sp>
        <p:nvSpPr>
          <p:cNvPr id="13" name="TextBox 12"/>
          <p:cNvSpPr txBox="1"/>
          <p:nvPr/>
        </p:nvSpPr>
        <p:spPr>
          <a:xfrm>
            <a:off x="3908510" y="1479264"/>
            <a:ext cx="4619455" cy="6337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FUNCTIONS</a:t>
            </a:r>
          </a:p>
        </p:txBody>
      </p:sp>
      <p:grpSp>
        <p:nvGrpSpPr>
          <p:cNvPr id="41" name="Group 40" hidden="1"/>
          <p:cNvGrpSpPr/>
          <p:nvPr/>
        </p:nvGrpSpPr>
        <p:grpSpPr>
          <a:xfrm>
            <a:off x="5644683" y="2320187"/>
            <a:ext cx="1243195" cy="2354699"/>
            <a:chOff x="5644683" y="2320187"/>
            <a:chExt cx="1243195" cy="2354699"/>
          </a:xfrm>
        </p:grpSpPr>
        <p:sp>
          <p:nvSpPr>
            <p:cNvPr id="27"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rgbClr val="68CB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rgbClr val="32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2" name="Group 31" hidden="1"/>
          <p:cNvGrpSpPr/>
          <p:nvPr/>
        </p:nvGrpSpPr>
        <p:grpSpPr>
          <a:xfrm>
            <a:off x="4824911" y="2457548"/>
            <a:ext cx="2786653" cy="2011680"/>
            <a:chOff x="4824911" y="2457548"/>
            <a:chExt cx="2786653" cy="2011680"/>
          </a:xfrm>
          <a:solidFill>
            <a:schemeClr val="bg2">
              <a:lumMod val="50000"/>
            </a:schemeClr>
          </a:solidFill>
        </p:grpSpPr>
        <p:sp>
          <p:nvSpPr>
            <p:cNvPr id="2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ounded Rectangle 30"/>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9" name="Group 38"/>
          <p:cNvGrpSpPr/>
          <p:nvPr/>
        </p:nvGrpSpPr>
        <p:grpSpPr>
          <a:xfrm>
            <a:off x="7698240" y="2320187"/>
            <a:ext cx="1243195" cy="2354699"/>
            <a:chOff x="7698240" y="2108032"/>
            <a:chExt cx="1243195" cy="2354699"/>
          </a:xfrm>
        </p:grpSpPr>
        <p:sp>
          <p:nvSpPr>
            <p:cNvPr id="33" name="Freeform 5"/>
            <p:cNvSpPr>
              <a:spLocks/>
            </p:cNvSpPr>
            <p:nvPr/>
          </p:nvSpPr>
          <p:spPr bwMode="auto">
            <a:xfrm>
              <a:off x="7698240" y="2108032"/>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6"/>
            <p:cNvSpPr>
              <a:spLocks/>
            </p:cNvSpPr>
            <p:nvPr/>
          </p:nvSpPr>
          <p:spPr bwMode="auto">
            <a:xfrm>
              <a:off x="7698240" y="2108032"/>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 name="Group 34"/>
          <p:cNvGrpSpPr/>
          <p:nvPr/>
        </p:nvGrpSpPr>
        <p:grpSpPr>
          <a:xfrm>
            <a:off x="2388856" y="2457548"/>
            <a:ext cx="2786653" cy="2011680"/>
            <a:chOff x="4824911" y="2457548"/>
            <a:chExt cx="2786653" cy="2011680"/>
          </a:xfrm>
          <a:solidFill>
            <a:schemeClr val="bg2">
              <a:lumMod val="50000"/>
            </a:schemeClr>
          </a:solidFill>
        </p:grpSpPr>
        <p:sp>
          <p:nvSpPr>
            <p:cNvPr id="36"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ounded Rectangle 37"/>
            <p:cNvSpPr/>
            <p:nvPr/>
          </p:nvSpPr>
          <p:spPr bwMode="auto">
            <a:xfrm rot="1105379">
              <a:off x="6170033" y="2457548"/>
              <a:ext cx="128016" cy="2011680"/>
            </a:xfrm>
            <a:prstGeom prst="round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2" name="Group 41"/>
          <p:cNvGrpSpPr/>
          <p:nvPr/>
        </p:nvGrpSpPr>
        <p:grpSpPr>
          <a:xfrm>
            <a:off x="2388856" y="2657050"/>
            <a:ext cx="2786653" cy="1580335"/>
            <a:chOff x="4824911" y="2657050"/>
            <a:chExt cx="2786653" cy="1580335"/>
          </a:xfrm>
          <a:solidFill>
            <a:schemeClr val="bg2">
              <a:lumMod val="50000"/>
            </a:schemeClr>
          </a:solidFill>
        </p:grpSpPr>
        <p:sp>
          <p:nvSpPr>
            <p:cNvPr id="43"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93091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42" presetClass="path" presetSubtype="0" decel="100000" fill="hold" nodeType="afterEffect">
                                  <p:stCondLst>
                                    <p:cond delay="0"/>
                                  </p:stCondLst>
                                  <p:childTnLst>
                                    <p:animMotion origin="layout" path="M 7.5568E-7 0 L -0.16505 -1.93373E-6 " pathEditMode="relative" rAng="0" ptsTypes="AA">
                                      <p:cBhvr>
                                        <p:cTn id="27" dur="750" fill="hold"/>
                                        <p:tgtEl>
                                          <p:spTgt spid="39"/>
                                        </p:tgtEl>
                                        <p:attrNameLst>
                                          <p:attrName>ppt_x</p:attrName>
                                          <p:attrName>ppt_y</p:attrName>
                                        </p:attrNameLst>
                                      </p:cBhvr>
                                      <p:rCtr x="-8489" y="318"/>
                                    </p:animMotion>
                                  </p:childTnLst>
                                </p:cTn>
                              </p:par>
                              <p:par>
                                <p:cTn id="28" presetID="10" presetClass="exit" presetSubtype="0" fill="hold" grpId="1" nodeType="with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0"/>
                                        </p:tgtEl>
                                      </p:cBhvr>
                                    </p:animEffect>
                                    <p:set>
                                      <p:cBhvr>
                                        <p:cTn id="33" dur="1" fill="hold">
                                          <p:stCondLst>
                                            <p:cond delay="499"/>
                                          </p:stCondLst>
                                        </p:cTn>
                                        <p:tgtEl>
                                          <p:spTgt spid="10"/>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40"/>
                                        </p:tgtEl>
                                      </p:cBhvr>
                                    </p:animEffect>
                                    <p:set>
                                      <p:cBhvr>
                                        <p:cTn id="36" dur="1" fill="hold">
                                          <p:stCondLst>
                                            <p:cond delay="499"/>
                                          </p:stCondLst>
                                        </p:cTn>
                                        <p:tgtEl>
                                          <p:spTgt spid="4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5"/>
                                        </p:tgtEl>
                                        <p:attrNameLst>
                                          <p:attrName>style.visibility</p:attrName>
                                        </p:attrNameLst>
                                      </p:cBhvr>
                                      <p:to>
                                        <p:strVal val="hidden"/>
                                      </p:to>
                                    </p:set>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41"/>
                                        </p:tgtEl>
                                        <p:attrNameLst>
                                          <p:attrName>ppt_x</p:attrName>
                                          <p:attrName>ppt_y</p:attrName>
                                        </p:attrNameLst>
                                      </p:cBhvr>
                                    </p:animMotion>
                                  </p:childTnLst>
                                </p:cTn>
                              </p:par>
                              <p:par>
                                <p:cTn id="43" presetID="42" presetClass="path" presetSubtype="0" decel="100000" fill="hold" nodeType="withEffect">
                                  <p:stCondLst>
                                    <p:cond delay="0"/>
                                  </p:stCondLst>
                                  <p:childTnLst>
                                    <p:animMotion origin="layout" path="M 7.70998E-7 2.82342E-6 L 0.19594 0.00227 " pathEditMode="relative" rAng="0" ptsTypes="AA">
                                      <p:cBhvr>
                                        <p:cTn id="44" dur="750" fill="hold"/>
                                        <p:tgtEl>
                                          <p:spTgt spid="42"/>
                                        </p:tgtEl>
                                        <p:attrNameLst>
                                          <p:attrName>ppt_x</p:attrName>
                                          <p:attrName>ppt_y</p:attrName>
                                        </p:attrNameLst>
                                      </p:cBhvr>
                                      <p:rCtr x="9637" y="136"/>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 0 L 0 0.25 E" pathEditMode="relative" ptsTypes="">
                                      <p:cBhvr>
                                        <p:cTn id="48" dur="2000" fill="hold"/>
                                        <p:tgtEl>
                                          <p:spTgt spid="32"/>
                                        </p:tgtEl>
                                        <p:attrNameLst>
                                          <p:attrName>ppt_x</p:attrName>
                                          <p:attrName>ppt_y</p:attrName>
                                        </p:attrNameLst>
                                      </p:cBhvr>
                                    </p:animMotion>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9" grpId="0"/>
      <p:bldP spid="9" grpId="1"/>
      <p:bldP spid="10" grpId="0"/>
      <p:bldP spid="10" grpId="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Scoring</a:t>
            </a:r>
          </a:p>
        </p:txBody>
      </p:sp>
      <p:sp>
        <p:nvSpPr>
          <p:cNvPr id="3" name="Text Placeholder 2"/>
          <p:cNvSpPr>
            <a:spLocks noGrp="1"/>
          </p:cNvSpPr>
          <p:nvPr>
            <p:ph type="body" sz="quarter" idx="10"/>
          </p:nvPr>
        </p:nvSpPr>
        <p:spPr>
          <a:xfrm>
            <a:off x="365760" y="1371600"/>
            <a:ext cx="11704320" cy="4333494"/>
          </a:xfrm>
        </p:spPr>
        <p:txBody>
          <a:bodyPr/>
          <a:lstStyle/>
          <a:p>
            <a:r>
              <a:rPr lang="en-US" dirty="0"/>
              <a:t>Each exam has a “cut score”</a:t>
            </a:r>
          </a:p>
          <a:p>
            <a:pPr lvl="1"/>
            <a:r>
              <a:rPr lang="en-US" dirty="0"/>
              <a:t>Determined during exam creation process</a:t>
            </a:r>
          </a:p>
          <a:p>
            <a:pPr lvl="1"/>
            <a:r>
              <a:rPr lang="en-US" dirty="0"/>
              <a:t>Questions are evaluated for difficulty and a score applied</a:t>
            </a:r>
          </a:p>
          <a:p>
            <a:pPr lvl="1"/>
            <a:endParaRPr lang="en-US" dirty="0"/>
          </a:p>
          <a:p>
            <a:r>
              <a:rPr lang="en-US" dirty="0"/>
              <a:t>Each question is worth one point</a:t>
            </a:r>
          </a:p>
          <a:p>
            <a:pPr lvl="1"/>
            <a:r>
              <a:rPr lang="en-US" dirty="0"/>
              <a:t>Unless indicated in the question text, </a:t>
            </a:r>
            <a:r>
              <a:rPr lang="en-US" b="1" dirty="0"/>
              <a:t>some may be worth multiple points</a:t>
            </a:r>
          </a:p>
          <a:p>
            <a:pPr lvl="1"/>
            <a:r>
              <a:rPr lang="en-US" dirty="0"/>
              <a:t>Complete all questions as no points are deducted for wrong answers</a:t>
            </a:r>
          </a:p>
          <a:p>
            <a:pPr lvl="1"/>
            <a:endParaRPr lang="en-US" dirty="0"/>
          </a:p>
          <a:p>
            <a:r>
              <a:rPr lang="en-US" dirty="0"/>
              <a:t>Mark items for later review</a:t>
            </a:r>
          </a:p>
          <a:p>
            <a:pPr lvl="1"/>
            <a:r>
              <a:rPr lang="en-US" dirty="0"/>
              <a:t>You may come back to items you mark unless part of a case study or noted section</a:t>
            </a:r>
          </a:p>
          <a:p>
            <a:pPr lvl="1"/>
            <a:r>
              <a:rPr lang="en-US" dirty="0"/>
              <a:t>Good to mark items for comments as well</a:t>
            </a:r>
          </a:p>
        </p:txBody>
      </p:sp>
    </p:spTree>
    <p:extLst>
      <p:ext uri="{BB962C8B-B14F-4D97-AF65-F5344CB8AC3E}">
        <p14:creationId xmlns:p14="http://schemas.microsoft.com/office/powerpoint/2010/main" val="15971417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Rectangle 28"/>
          <p:cNvSpPr/>
          <p:nvPr/>
        </p:nvSpPr>
        <p:spPr bwMode="auto">
          <a:xfrm>
            <a:off x="0" y="0"/>
            <a:ext cx="7578725" cy="6994525"/>
          </a:xfrm>
          <a:prstGeom prst="rect">
            <a:avLst/>
          </a:prstGeom>
          <a:solidFill>
            <a:schemeClr val="bg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p:cNvSpPr>
            <a:spLocks noGrp="1"/>
          </p:cNvSpPr>
          <p:nvPr>
            <p:ph type="title"/>
          </p:nvPr>
        </p:nvSpPr>
        <p:spPr/>
        <p:txBody>
          <a:bodyPr/>
          <a:lstStyle/>
          <a:p>
            <a:r>
              <a:rPr lang="en-US" dirty="0"/>
              <a:t>Azure functions</a:t>
            </a:r>
          </a:p>
        </p:txBody>
      </p:sp>
      <p:sp>
        <p:nvSpPr>
          <p:cNvPr id="30" name="Text Placeholder 29"/>
          <p:cNvSpPr>
            <a:spLocks noGrp="1"/>
          </p:cNvSpPr>
          <p:nvPr>
            <p:ph type="body" sz="quarter" idx="10"/>
          </p:nvPr>
        </p:nvSpPr>
        <p:spPr>
          <a:xfrm>
            <a:off x="274638" y="1212850"/>
            <a:ext cx="6613240" cy="4191917"/>
          </a:xfrm>
        </p:spPr>
        <p:txBody>
          <a:bodyPr/>
          <a:lstStyle/>
          <a:p>
            <a:pPr>
              <a:spcBef>
                <a:spcPts val="1200"/>
              </a:spcBef>
            </a:pPr>
            <a:r>
              <a:rPr lang="en-US" sz="3200" dirty="0"/>
              <a:t>Asynchronous, event-driven, </a:t>
            </a:r>
            <a:r>
              <a:rPr lang="en-US" sz="3200" dirty="0" err="1"/>
              <a:t>serverless</a:t>
            </a:r>
            <a:r>
              <a:rPr lang="en-US" sz="3200" dirty="0"/>
              <a:t> experience</a:t>
            </a:r>
          </a:p>
          <a:p>
            <a:pPr>
              <a:spcBef>
                <a:spcPts val="1200"/>
              </a:spcBef>
            </a:pPr>
            <a:r>
              <a:rPr lang="en-US" sz="3200" dirty="0"/>
              <a:t>Respond to events occurring in </a:t>
            </a:r>
            <a:br>
              <a:rPr lang="en-US" sz="3200" dirty="0"/>
            </a:br>
            <a:r>
              <a:rPr lang="en-US" sz="3200" dirty="0"/>
              <a:t>other Azure services, SaaS products (e.g., Office365, Salesforce), </a:t>
            </a:r>
            <a:br>
              <a:rPr lang="en-US" sz="3200" dirty="0"/>
            </a:br>
            <a:r>
              <a:rPr lang="en-US" sz="3200" dirty="0"/>
              <a:t>on-premises systems</a:t>
            </a:r>
          </a:p>
          <a:p>
            <a:pPr>
              <a:spcBef>
                <a:spcPts val="1200"/>
              </a:spcBef>
            </a:pPr>
            <a:r>
              <a:rPr lang="en-US" sz="3200" dirty="0"/>
              <a:t>Only pay while function is executing</a:t>
            </a:r>
          </a:p>
          <a:p>
            <a:pPr>
              <a:spcBef>
                <a:spcPts val="1200"/>
              </a:spcBef>
            </a:pPr>
            <a:r>
              <a:rPr lang="en-US" sz="3200" dirty="0"/>
              <a:t>Fully open source</a:t>
            </a:r>
          </a:p>
        </p:txBody>
      </p:sp>
      <p:grpSp>
        <p:nvGrpSpPr>
          <p:cNvPr id="4" name="Group 3"/>
          <p:cNvGrpSpPr/>
          <p:nvPr/>
        </p:nvGrpSpPr>
        <p:grpSpPr>
          <a:xfrm>
            <a:off x="3908510" y="1481328"/>
            <a:ext cx="4619455" cy="3193558"/>
            <a:chOff x="3908510" y="1481328"/>
            <a:chExt cx="4619455" cy="3193558"/>
          </a:xfrm>
        </p:grpSpPr>
        <p:grpSp>
          <p:nvGrpSpPr>
            <p:cNvPr id="3" name="Group 2"/>
            <p:cNvGrpSpPr/>
            <p:nvPr/>
          </p:nvGrpSpPr>
          <p:grpSpPr>
            <a:xfrm>
              <a:off x="4824911" y="2320187"/>
              <a:ext cx="2786653" cy="2354699"/>
              <a:chOff x="4824911" y="2320187"/>
              <a:chExt cx="2786653" cy="2354699"/>
            </a:xfrm>
          </p:grpSpPr>
          <p:grpSp>
            <p:nvGrpSpPr>
              <p:cNvPr id="9" name="Group 8"/>
              <p:cNvGrpSpPr/>
              <p:nvPr/>
            </p:nvGrpSpPr>
            <p:grpSpPr>
              <a:xfrm>
                <a:off x="5644683" y="2320187"/>
                <a:ext cx="1243195" cy="2354699"/>
                <a:chOff x="5644683" y="2320187"/>
                <a:chExt cx="1243195" cy="2354699"/>
              </a:xfrm>
            </p:grpSpPr>
            <p:sp>
              <p:nvSpPr>
                <p:cNvPr id="10" name="Freeform 5"/>
                <p:cNvSpPr>
                  <a:spLocks/>
                </p:cNvSpPr>
                <p:nvPr/>
              </p:nvSpPr>
              <p:spPr bwMode="auto">
                <a:xfrm>
                  <a:off x="5644683" y="2320187"/>
                  <a:ext cx="1243195" cy="2354699"/>
                </a:xfrm>
                <a:custGeom>
                  <a:avLst/>
                  <a:gdLst>
                    <a:gd name="T0" fmla="*/ 78 w 236"/>
                    <a:gd name="T1" fmla="*/ 0 h 447"/>
                    <a:gd name="T2" fmla="*/ 236 w 236"/>
                    <a:gd name="T3" fmla="*/ 0 h 447"/>
                    <a:gd name="T4" fmla="*/ 136 w 236"/>
                    <a:gd name="T5" fmla="*/ 150 h 447"/>
                    <a:gd name="T6" fmla="*/ 236 w 236"/>
                    <a:gd name="T7" fmla="*/ 150 h 447"/>
                    <a:gd name="T8" fmla="*/ 24 w 236"/>
                    <a:gd name="T9" fmla="*/ 447 h 447"/>
                    <a:gd name="T10" fmla="*/ 99 w 236"/>
                    <a:gd name="T11" fmla="*/ 222 h 447"/>
                    <a:gd name="T12" fmla="*/ 0 w 236"/>
                    <a:gd name="T13" fmla="*/ 222 h 447"/>
                    <a:gd name="T14" fmla="*/ 78 w 236"/>
                    <a:gd name="T15" fmla="*/ 0 h 447"/>
                    <a:gd name="T16" fmla="*/ 78 w 236"/>
                    <a:gd name="T17" fmla="*/ 0 h 447"/>
                    <a:gd name="T18" fmla="*/ 78 w 236"/>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6" h="447">
                      <a:moveTo>
                        <a:pt x="78" y="0"/>
                      </a:moveTo>
                      <a:lnTo>
                        <a:pt x="236" y="0"/>
                      </a:lnTo>
                      <a:lnTo>
                        <a:pt x="136" y="150"/>
                      </a:lnTo>
                      <a:lnTo>
                        <a:pt x="236" y="150"/>
                      </a:lnTo>
                      <a:lnTo>
                        <a:pt x="24" y="447"/>
                      </a:lnTo>
                      <a:lnTo>
                        <a:pt x="99" y="222"/>
                      </a:lnTo>
                      <a:lnTo>
                        <a:pt x="0" y="222"/>
                      </a:lnTo>
                      <a:lnTo>
                        <a:pt x="78" y="0"/>
                      </a:lnTo>
                      <a:lnTo>
                        <a:pt x="78" y="0"/>
                      </a:lnTo>
                      <a:lnTo>
                        <a:pt x="7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6"/>
                <p:cNvSpPr>
                  <a:spLocks/>
                </p:cNvSpPr>
                <p:nvPr/>
              </p:nvSpPr>
              <p:spPr bwMode="auto">
                <a:xfrm>
                  <a:off x="5644683" y="2320187"/>
                  <a:ext cx="895522" cy="2354699"/>
                </a:xfrm>
                <a:custGeom>
                  <a:avLst/>
                  <a:gdLst>
                    <a:gd name="T0" fmla="*/ 78 w 170"/>
                    <a:gd name="T1" fmla="*/ 0 h 447"/>
                    <a:gd name="T2" fmla="*/ 170 w 170"/>
                    <a:gd name="T3" fmla="*/ 0 h 447"/>
                    <a:gd name="T4" fmla="*/ 70 w 170"/>
                    <a:gd name="T5" fmla="*/ 183 h 447"/>
                    <a:gd name="T6" fmla="*/ 170 w 170"/>
                    <a:gd name="T7" fmla="*/ 183 h 447"/>
                    <a:gd name="T8" fmla="*/ 24 w 170"/>
                    <a:gd name="T9" fmla="*/ 447 h 447"/>
                    <a:gd name="T10" fmla="*/ 99 w 170"/>
                    <a:gd name="T11" fmla="*/ 222 h 447"/>
                    <a:gd name="T12" fmla="*/ 0 w 170"/>
                    <a:gd name="T13" fmla="*/ 222 h 447"/>
                    <a:gd name="T14" fmla="*/ 78 w 170"/>
                    <a:gd name="T15" fmla="*/ 0 h 447"/>
                    <a:gd name="T16" fmla="*/ 78 w 170"/>
                    <a:gd name="T17" fmla="*/ 0 h 447"/>
                    <a:gd name="T18" fmla="*/ 78 w 170"/>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447">
                      <a:moveTo>
                        <a:pt x="78" y="0"/>
                      </a:moveTo>
                      <a:lnTo>
                        <a:pt x="170" y="0"/>
                      </a:lnTo>
                      <a:lnTo>
                        <a:pt x="70" y="183"/>
                      </a:lnTo>
                      <a:lnTo>
                        <a:pt x="170" y="183"/>
                      </a:lnTo>
                      <a:lnTo>
                        <a:pt x="24" y="447"/>
                      </a:lnTo>
                      <a:lnTo>
                        <a:pt x="99" y="222"/>
                      </a:lnTo>
                      <a:lnTo>
                        <a:pt x="0" y="222"/>
                      </a:lnTo>
                      <a:lnTo>
                        <a:pt x="78" y="0"/>
                      </a:lnTo>
                      <a:lnTo>
                        <a:pt x="78" y="0"/>
                      </a:lnTo>
                      <a:lnTo>
                        <a:pt x="7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 name="Group 13"/>
              <p:cNvGrpSpPr/>
              <p:nvPr/>
            </p:nvGrpSpPr>
            <p:grpSpPr>
              <a:xfrm>
                <a:off x="4824911" y="2657050"/>
                <a:ext cx="2786653" cy="1580335"/>
                <a:chOff x="4824911" y="2657050"/>
                <a:chExt cx="2786653" cy="1580335"/>
              </a:xfrm>
              <a:solidFill>
                <a:schemeClr val="bg2">
                  <a:lumMod val="50000"/>
                </a:schemeClr>
              </a:solidFill>
            </p:grpSpPr>
            <p:sp>
              <p:nvSpPr>
                <p:cNvPr id="15" name="Freeform 7"/>
                <p:cNvSpPr>
                  <a:spLocks/>
                </p:cNvSpPr>
                <p:nvPr/>
              </p:nvSpPr>
              <p:spPr bwMode="auto">
                <a:xfrm>
                  <a:off x="4824911" y="2657050"/>
                  <a:ext cx="874451" cy="1580335"/>
                </a:xfrm>
                <a:custGeom>
                  <a:avLst/>
                  <a:gdLst>
                    <a:gd name="T0" fmla="*/ 15 w 80"/>
                    <a:gd name="T1" fmla="*/ 72 h 144"/>
                    <a:gd name="T2" fmla="*/ 78 w 80"/>
                    <a:gd name="T3" fmla="*/ 10 h 144"/>
                    <a:gd name="T4" fmla="*/ 78 w 80"/>
                    <a:gd name="T5" fmla="*/ 5 h 144"/>
                    <a:gd name="T6" fmla="*/ 75 w 80"/>
                    <a:gd name="T7" fmla="*/ 1 h 144"/>
                    <a:gd name="T8" fmla="*/ 70 w 80"/>
                    <a:gd name="T9" fmla="*/ 1 h 144"/>
                    <a:gd name="T10" fmla="*/ 1 w 80"/>
                    <a:gd name="T11" fmla="*/ 69 h 144"/>
                    <a:gd name="T12" fmla="*/ 0 w 80"/>
                    <a:gd name="T13" fmla="*/ 72 h 144"/>
                    <a:gd name="T14" fmla="*/ 1 w 80"/>
                    <a:gd name="T15" fmla="*/ 74 h 144"/>
                    <a:gd name="T16" fmla="*/ 70 w 80"/>
                    <a:gd name="T17" fmla="*/ 142 h 144"/>
                    <a:gd name="T18" fmla="*/ 75 w 80"/>
                    <a:gd name="T19" fmla="*/ 142 h 144"/>
                    <a:gd name="T20" fmla="*/ 78 w 80"/>
                    <a:gd name="T21" fmla="*/ 139 h 144"/>
                    <a:gd name="T22" fmla="*/ 78 w 80"/>
                    <a:gd name="T23" fmla="*/ 134 h 144"/>
                    <a:gd name="T24" fmla="*/ 15 w 80"/>
                    <a:gd name="T25" fmla="*/ 72 h 144"/>
                    <a:gd name="T26" fmla="*/ 15 w 80"/>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44">
                      <a:moveTo>
                        <a:pt x="15" y="72"/>
                      </a:moveTo>
                      <a:cubicBezTo>
                        <a:pt x="78" y="10"/>
                        <a:pt x="78" y="10"/>
                        <a:pt x="78" y="10"/>
                      </a:cubicBezTo>
                      <a:cubicBezTo>
                        <a:pt x="80" y="8"/>
                        <a:pt x="80" y="6"/>
                        <a:pt x="78" y="5"/>
                      </a:cubicBezTo>
                      <a:cubicBezTo>
                        <a:pt x="75" y="1"/>
                        <a:pt x="75" y="1"/>
                        <a:pt x="75" y="1"/>
                      </a:cubicBezTo>
                      <a:cubicBezTo>
                        <a:pt x="73" y="0"/>
                        <a:pt x="71" y="0"/>
                        <a:pt x="70" y="1"/>
                      </a:cubicBezTo>
                      <a:cubicBezTo>
                        <a:pt x="1" y="69"/>
                        <a:pt x="1" y="69"/>
                        <a:pt x="1" y="69"/>
                      </a:cubicBezTo>
                      <a:cubicBezTo>
                        <a:pt x="0" y="70"/>
                        <a:pt x="0" y="71"/>
                        <a:pt x="0" y="72"/>
                      </a:cubicBezTo>
                      <a:cubicBezTo>
                        <a:pt x="0" y="73"/>
                        <a:pt x="0" y="74"/>
                        <a:pt x="1" y="74"/>
                      </a:cubicBezTo>
                      <a:cubicBezTo>
                        <a:pt x="70" y="142"/>
                        <a:pt x="70" y="142"/>
                        <a:pt x="70" y="142"/>
                      </a:cubicBezTo>
                      <a:cubicBezTo>
                        <a:pt x="71" y="144"/>
                        <a:pt x="73" y="144"/>
                        <a:pt x="75" y="142"/>
                      </a:cubicBezTo>
                      <a:cubicBezTo>
                        <a:pt x="78" y="139"/>
                        <a:pt x="78" y="139"/>
                        <a:pt x="78" y="139"/>
                      </a:cubicBezTo>
                      <a:cubicBezTo>
                        <a:pt x="80" y="137"/>
                        <a:pt x="80" y="135"/>
                        <a:pt x="78" y="134"/>
                      </a:cubicBezTo>
                      <a:cubicBezTo>
                        <a:pt x="15" y="72"/>
                        <a:pt x="15" y="72"/>
                        <a:pt x="15" y="72"/>
                      </a:cubicBezTo>
                      <a:cubicBezTo>
                        <a:pt x="15" y="72"/>
                        <a:pt x="15" y="72"/>
                        <a:pt x="15"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Freeform 8"/>
                <p:cNvSpPr>
                  <a:spLocks/>
                </p:cNvSpPr>
                <p:nvPr/>
              </p:nvSpPr>
              <p:spPr bwMode="auto">
                <a:xfrm>
                  <a:off x="6768720" y="2657050"/>
                  <a:ext cx="842844" cy="1580335"/>
                </a:xfrm>
                <a:custGeom>
                  <a:avLst/>
                  <a:gdLst>
                    <a:gd name="T0" fmla="*/ 62 w 77"/>
                    <a:gd name="T1" fmla="*/ 72 h 144"/>
                    <a:gd name="T2" fmla="*/ 2 w 77"/>
                    <a:gd name="T3" fmla="*/ 10 h 144"/>
                    <a:gd name="T4" fmla="*/ 2 w 77"/>
                    <a:gd name="T5" fmla="*/ 5 h 144"/>
                    <a:gd name="T6" fmla="*/ 5 w 77"/>
                    <a:gd name="T7" fmla="*/ 1 h 144"/>
                    <a:gd name="T8" fmla="*/ 10 w 77"/>
                    <a:gd name="T9" fmla="*/ 1 h 144"/>
                    <a:gd name="T10" fmla="*/ 75 w 77"/>
                    <a:gd name="T11" fmla="*/ 69 h 144"/>
                    <a:gd name="T12" fmla="*/ 77 w 77"/>
                    <a:gd name="T13" fmla="*/ 72 h 144"/>
                    <a:gd name="T14" fmla="*/ 75 w 77"/>
                    <a:gd name="T15" fmla="*/ 74 h 144"/>
                    <a:gd name="T16" fmla="*/ 10 w 77"/>
                    <a:gd name="T17" fmla="*/ 142 h 144"/>
                    <a:gd name="T18" fmla="*/ 5 w 77"/>
                    <a:gd name="T19" fmla="*/ 142 h 144"/>
                    <a:gd name="T20" fmla="*/ 2 w 77"/>
                    <a:gd name="T21" fmla="*/ 139 h 144"/>
                    <a:gd name="T22" fmla="*/ 2 w 77"/>
                    <a:gd name="T23" fmla="*/ 134 h 144"/>
                    <a:gd name="T24" fmla="*/ 62 w 77"/>
                    <a:gd name="T25" fmla="*/ 72 h 144"/>
                    <a:gd name="T26" fmla="*/ 62 w 77"/>
                    <a:gd name="T27"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144">
                      <a:moveTo>
                        <a:pt x="62" y="72"/>
                      </a:moveTo>
                      <a:cubicBezTo>
                        <a:pt x="2" y="10"/>
                        <a:pt x="2" y="10"/>
                        <a:pt x="2" y="10"/>
                      </a:cubicBezTo>
                      <a:cubicBezTo>
                        <a:pt x="0" y="8"/>
                        <a:pt x="0" y="6"/>
                        <a:pt x="2" y="5"/>
                      </a:cubicBezTo>
                      <a:cubicBezTo>
                        <a:pt x="5" y="1"/>
                        <a:pt x="5" y="1"/>
                        <a:pt x="5" y="1"/>
                      </a:cubicBezTo>
                      <a:cubicBezTo>
                        <a:pt x="7" y="0"/>
                        <a:pt x="9" y="0"/>
                        <a:pt x="10" y="1"/>
                      </a:cubicBezTo>
                      <a:cubicBezTo>
                        <a:pt x="75" y="69"/>
                        <a:pt x="75" y="69"/>
                        <a:pt x="75" y="69"/>
                      </a:cubicBezTo>
                      <a:cubicBezTo>
                        <a:pt x="76" y="70"/>
                        <a:pt x="77" y="71"/>
                        <a:pt x="77" y="72"/>
                      </a:cubicBezTo>
                      <a:cubicBezTo>
                        <a:pt x="77" y="73"/>
                        <a:pt x="76" y="74"/>
                        <a:pt x="75" y="74"/>
                      </a:cubicBezTo>
                      <a:cubicBezTo>
                        <a:pt x="10" y="142"/>
                        <a:pt x="10" y="142"/>
                        <a:pt x="10" y="142"/>
                      </a:cubicBezTo>
                      <a:cubicBezTo>
                        <a:pt x="9" y="144"/>
                        <a:pt x="7" y="144"/>
                        <a:pt x="5" y="142"/>
                      </a:cubicBezTo>
                      <a:cubicBezTo>
                        <a:pt x="2" y="139"/>
                        <a:pt x="2" y="139"/>
                        <a:pt x="2" y="139"/>
                      </a:cubicBezTo>
                      <a:cubicBezTo>
                        <a:pt x="0" y="137"/>
                        <a:pt x="0" y="135"/>
                        <a:pt x="2" y="134"/>
                      </a:cubicBezTo>
                      <a:cubicBezTo>
                        <a:pt x="62" y="72"/>
                        <a:pt x="62" y="72"/>
                        <a:pt x="62" y="72"/>
                      </a:cubicBezTo>
                      <a:cubicBezTo>
                        <a:pt x="62" y="72"/>
                        <a:pt x="62" y="72"/>
                        <a:pt x="6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8" name="TextBox 17"/>
            <p:cNvSpPr txBox="1"/>
            <p:nvPr/>
          </p:nvSpPr>
          <p:spPr>
            <a:xfrm>
              <a:off x="3908510" y="1481328"/>
              <a:ext cx="4619455" cy="633747"/>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hlinkClick r:id="rId3"/>
                </a:rPr>
                <a:t>AZURE FUNCTIONS</a:t>
              </a: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52111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100000" fill="hold" nodeType="withEffect">
                                  <p:stCondLst>
                                    <p:cond delay="0"/>
                                  </p:stCondLst>
                                  <p:childTnLst>
                                    <p:animMotion origin="layout" path="M 0 -1.18475E-6 L 0.30266 -1.18475E-6 " pathEditMode="relative" rAng="0" ptsTypes="AA">
                                      <p:cBhvr>
                                        <p:cTn id="6" dur="750" fill="hold"/>
                                        <p:tgtEl>
                                          <p:spTgt spid="4"/>
                                        </p:tgtEl>
                                        <p:attrNameLst>
                                          <p:attrName>ppt_x</p:attrName>
                                          <p:attrName>ppt_y</p:attrName>
                                        </p:attrNameLst>
                                      </p:cBhvr>
                                      <p:rCtr x="15126" y="0"/>
                                    </p:animMotion>
                                  </p:childTnLst>
                                </p:cTn>
                              </p:par>
                              <p:par>
                                <p:cTn id="7" presetID="2" presetClass="entr" presetSubtype="8" decel="10000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750" fill="hold"/>
                                        <p:tgtEl>
                                          <p:spTgt spid="29"/>
                                        </p:tgtEl>
                                        <p:attrNameLst>
                                          <p:attrName>ppt_x</p:attrName>
                                        </p:attrNameLst>
                                      </p:cBhvr>
                                      <p:tavLst>
                                        <p:tav tm="0">
                                          <p:val>
                                            <p:strVal val="0-#ppt_w/2"/>
                                          </p:val>
                                        </p:tav>
                                        <p:tav tm="100000">
                                          <p:val>
                                            <p:strVal val="#ppt_x"/>
                                          </p:val>
                                        </p:tav>
                                      </p:tavLst>
                                    </p:anim>
                                    <p:anim calcmode="lin" valueType="num">
                                      <p:cBhvr additive="base">
                                        <p:cTn id="10" dur="750" fill="hold"/>
                                        <p:tgtEl>
                                          <p:spTgt spid="29"/>
                                        </p:tgtEl>
                                        <p:attrNameLst>
                                          <p:attrName>ppt_y</p:attrName>
                                        </p:attrNameLst>
                                      </p:cBhvr>
                                      <p:tavLst>
                                        <p:tav tm="0">
                                          <p:val>
                                            <p:strVal val="#ppt_y"/>
                                          </p:val>
                                        </p:tav>
                                        <p:tav tm="100000">
                                          <p:val>
                                            <p:strVal val="#ppt_y"/>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75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t>Modernization </a:t>
            </a:r>
            <a:br>
              <a:rPr lang="en-US" dirty="0"/>
            </a:br>
            <a:r>
              <a:rPr lang="en-US" dirty="0"/>
              <a:t>with microservices</a:t>
            </a:r>
          </a:p>
        </p:txBody>
      </p:sp>
      <p:sp>
        <p:nvSpPr>
          <p:cNvPr id="4" name="Text Placeholder 3"/>
          <p:cNvSpPr>
            <a:spLocks noGrp="1"/>
          </p:cNvSpPr>
          <p:nvPr>
            <p:ph type="body" sz="quarter" idx="10"/>
          </p:nvPr>
        </p:nvSpPr>
        <p:spPr>
          <a:xfrm>
            <a:off x="274638" y="1958357"/>
            <a:ext cx="5486400" cy="3748719"/>
          </a:xfrm>
        </p:spPr>
        <p:txBody>
          <a:bodyPr/>
          <a:lstStyle/>
          <a:p>
            <a:pPr>
              <a:spcBef>
                <a:spcPts val="1200"/>
              </a:spcBef>
            </a:pPr>
            <a:r>
              <a:rPr lang="en-US" sz="2800" dirty="0"/>
              <a:t>Individually built and deployed</a:t>
            </a:r>
          </a:p>
          <a:p>
            <a:pPr>
              <a:spcBef>
                <a:spcPts val="1200"/>
              </a:spcBef>
            </a:pPr>
            <a:r>
              <a:rPr lang="en-US" sz="2800" dirty="0"/>
              <a:t>Small, independently </a:t>
            </a:r>
            <a:br>
              <a:rPr lang="en-US" sz="2800" dirty="0"/>
            </a:br>
            <a:r>
              <a:rPr lang="en-US" sz="2800" dirty="0"/>
              <a:t>executing services</a:t>
            </a:r>
          </a:p>
          <a:p>
            <a:pPr>
              <a:spcBef>
                <a:spcPts val="1200"/>
              </a:spcBef>
            </a:pPr>
            <a:r>
              <a:rPr lang="en-US" sz="2800" dirty="0"/>
              <a:t>Integrate using published </a:t>
            </a:r>
            <a:br>
              <a:rPr lang="en-US" sz="2800" dirty="0"/>
            </a:br>
            <a:r>
              <a:rPr lang="en-US" sz="2800" dirty="0"/>
              <a:t>API calls for overall application’s functionality</a:t>
            </a:r>
          </a:p>
          <a:p>
            <a:pPr>
              <a:spcBef>
                <a:spcPts val="1200"/>
              </a:spcBef>
            </a:pPr>
            <a:r>
              <a:rPr lang="en-US" sz="2800" dirty="0"/>
              <a:t>Fine-grained, loosely </a:t>
            </a:r>
            <a:br>
              <a:rPr lang="en-US" sz="2800" dirty="0"/>
            </a:br>
            <a:r>
              <a:rPr lang="en-US" sz="2800" dirty="0"/>
              <a:t>coupled application</a:t>
            </a:r>
          </a:p>
        </p:txBody>
      </p:sp>
      <p:grpSp>
        <p:nvGrpSpPr>
          <p:cNvPr id="111" name="Group 110"/>
          <p:cNvGrpSpPr/>
          <p:nvPr/>
        </p:nvGrpSpPr>
        <p:grpSpPr>
          <a:xfrm>
            <a:off x="5761355" y="0"/>
            <a:ext cx="6675120" cy="6994525"/>
            <a:chOff x="5761355" y="0"/>
            <a:chExt cx="6675120" cy="6994525"/>
          </a:xfrm>
        </p:grpSpPr>
        <p:sp>
          <p:nvSpPr>
            <p:cNvPr id="22" name="Rectangle 2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 name="Group 4"/>
            <p:cNvGrpSpPr>
              <a:grpSpLocks noChangeAspect="1"/>
            </p:cNvGrpSpPr>
            <p:nvPr/>
          </p:nvGrpSpPr>
          <p:grpSpPr bwMode="auto">
            <a:xfrm>
              <a:off x="6039404" y="4638299"/>
              <a:ext cx="1133475" cy="1425575"/>
              <a:chOff x="4330" y="3842"/>
              <a:chExt cx="714" cy="898"/>
            </a:xfrm>
          </p:grpSpPr>
          <p:sp>
            <p:nvSpPr>
              <p:cNvPr id="10" name="Oval 5"/>
              <p:cNvSpPr>
                <a:spLocks noChangeArrowheads="1"/>
              </p:cNvSpPr>
              <p:nvPr/>
            </p:nvSpPr>
            <p:spPr bwMode="auto">
              <a:xfrm>
                <a:off x="4330" y="3842"/>
                <a:ext cx="714" cy="155"/>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DATA</a:t>
                </a:r>
              </a:p>
            </p:txBody>
          </p:sp>
        </p:grpSp>
        <p:sp>
          <p:nvSpPr>
            <p:cNvPr id="12" name="Rectangle 11"/>
            <p:cNvSpPr/>
            <p:nvPr/>
          </p:nvSpPr>
          <p:spPr bwMode="auto">
            <a:xfrm>
              <a:off x="6029946" y="930650"/>
              <a:ext cx="1133856" cy="121285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WEB</a:t>
              </a:r>
            </a:p>
          </p:txBody>
        </p:sp>
        <p:sp>
          <p:nvSpPr>
            <p:cNvPr id="32" name="Rectangle 31"/>
            <p:cNvSpPr/>
            <p:nvPr/>
          </p:nvSpPr>
          <p:spPr bwMode="auto">
            <a:xfrm>
              <a:off x="6029946" y="2784475"/>
              <a:ext cx="1133856" cy="1212850"/>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BUSINESS LOGIC</a:t>
              </a:r>
            </a:p>
          </p:txBody>
        </p:sp>
        <p:cxnSp>
          <p:nvCxnSpPr>
            <p:cNvPr id="36" name="Straight Arrow Connector 35"/>
            <p:cNvCxnSpPr/>
            <p:nvPr/>
          </p:nvCxnSpPr>
          <p:spPr>
            <a:xfrm>
              <a:off x="7163802" y="1537075"/>
              <a:ext cx="457200" cy="0"/>
            </a:xfrm>
            <a:prstGeom prst="straightConnector1">
              <a:avLst/>
            </a:prstGeom>
            <a:ln w="317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163802" y="3390900"/>
              <a:ext cx="457200" cy="0"/>
            </a:xfrm>
            <a:prstGeom prst="straightConnector1">
              <a:avLst/>
            </a:prstGeom>
            <a:ln w="31750">
              <a:solidFill>
                <a:schemeClr val="accent5"/>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163802" y="5351086"/>
              <a:ext cx="457200" cy="0"/>
            </a:xfrm>
            <a:prstGeom prst="straightConnector1">
              <a:avLst/>
            </a:prstGeom>
            <a:ln w="31750">
              <a:solidFill>
                <a:schemeClr val="accent3"/>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100" name="Group 99"/>
            <p:cNvGrpSpPr/>
            <p:nvPr/>
          </p:nvGrpSpPr>
          <p:grpSpPr>
            <a:xfrm>
              <a:off x="7858347" y="1196396"/>
              <a:ext cx="1278733" cy="415074"/>
              <a:chOff x="7951886" y="1263071"/>
              <a:chExt cx="1278733" cy="415074"/>
            </a:xfrm>
          </p:grpSpPr>
          <p:sp>
            <p:nvSpPr>
              <p:cNvPr id="40" name="Rectangle 39"/>
              <p:cNvSpPr/>
              <p:nvPr/>
            </p:nvSpPr>
            <p:spPr bwMode="auto">
              <a:xfrm>
                <a:off x="7951886" y="1263071"/>
                <a:ext cx="388040" cy="415074"/>
              </a:xfrm>
              <a:prstGeom prst="rect">
                <a:avLst/>
              </a:prstGeom>
              <a:solidFill>
                <a:schemeClr val="accent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1" name="Rectangle 40"/>
              <p:cNvSpPr/>
              <p:nvPr/>
            </p:nvSpPr>
            <p:spPr bwMode="auto">
              <a:xfrm>
                <a:off x="8397232" y="1263071"/>
                <a:ext cx="388040" cy="415074"/>
              </a:xfrm>
              <a:prstGeom prst="rect">
                <a:avLst/>
              </a:prstGeom>
              <a:solidFill>
                <a:schemeClr val="accent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p:cNvSpPr/>
              <p:nvPr/>
            </p:nvSpPr>
            <p:spPr bwMode="auto">
              <a:xfrm>
                <a:off x="8842579" y="1263071"/>
                <a:ext cx="388040" cy="415074"/>
              </a:xfrm>
              <a:prstGeom prst="rect">
                <a:avLst/>
              </a:prstGeom>
              <a:solidFill>
                <a:schemeClr val="accent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99" name="Group 98"/>
            <p:cNvGrpSpPr/>
            <p:nvPr/>
          </p:nvGrpSpPr>
          <p:grpSpPr>
            <a:xfrm>
              <a:off x="9709556" y="1196396"/>
              <a:ext cx="833386" cy="415074"/>
              <a:chOff x="9698900" y="1263071"/>
              <a:chExt cx="833386" cy="415074"/>
            </a:xfrm>
          </p:grpSpPr>
          <p:sp>
            <p:nvSpPr>
              <p:cNvPr id="43" name="Rectangle 42"/>
              <p:cNvSpPr/>
              <p:nvPr/>
            </p:nvSpPr>
            <p:spPr bwMode="auto">
              <a:xfrm>
                <a:off x="9698900" y="1263071"/>
                <a:ext cx="388040" cy="415074"/>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p:cNvSpPr/>
              <p:nvPr/>
            </p:nvSpPr>
            <p:spPr bwMode="auto">
              <a:xfrm>
                <a:off x="10144246" y="1263071"/>
                <a:ext cx="388040" cy="415074"/>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98" name="Group 97"/>
            <p:cNvGrpSpPr/>
            <p:nvPr/>
          </p:nvGrpSpPr>
          <p:grpSpPr>
            <a:xfrm>
              <a:off x="11115654" y="1196396"/>
              <a:ext cx="833386" cy="415074"/>
              <a:chOff x="11063584" y="1263071"/>
              <a:chExt cx="833386" cy="415074"/>
            </a:xfrm>
          </p:grpSpPr>
          <p:sp>
            <p:nvSpPr>
              <p:cNvPr id="45" name="Rectangle 44"/>
              <p:cNvSpPr/>
              <p:nvPr/>
            </p:nvSpPr>
            <p:spPr bwMode="auto">
              <a:xfrm>
                <a:off x="11063584" y="1263071"/>
                <a:ext cx="388040" cy="415074"/>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bwMode="auto">
              <a:xfrm>
                <a:off x="11508930" y="1263071"/>
                <a:ext cx="388040" cy="415074"/>
              </a:xfrm>
              <a:prstGeom prst="rect">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7" name="Group 56"/>
            <p:cNvGrpSpPr/>
            <p:nvPr/>
          </p:nvGrpSpPr>
          <p:grpSpPr>
            <a:xfrm>
              <a:off x="9313841" y="3017031"/>
              <a:ext cx="1278733" cy="415074"/>
              <a:chOff x="8272149" y="2874156"/>
              <a:chExt cx="1278733" cy="415074"/>
            </a:xfrm>
            <a:solidFill>
              <a:schemeClr val="accent5"/>
            </a:solidFill>
          </p:grpSpPr>
          <p:sp>
            <p:nvSpPr>
              <p:cNvPr id="49" name="Rectangle 48"/>
              <p:cNvSpPr/>
              <p:nvPr/>
            </p:nvSpPr>
            <p:spPr bwMode="auto">
              <a:xfrm>
                <a:off x="8272149"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 name="Rectangle 49"/>
              <p:cNvSpPr/>
              <p:nvPr/>
            </p:nvSpPr>
            <p:spPr bwMode="auto">
              <a:xfrm>
                <a:off x="8717495"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1" name="Rectangle 50"/>
              <p:cNvSpPr/>
              <p:nvPr/>
            </p:nvSpPr>
            <p:spPr bwMode="auto">
              <a:xfrm>
                <a:off x="9162842"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6" name="Group 55"/>
            <p:cNvGrpSpPr/>
            <p:nvPr/>
          </p:nvGrpSpPr>
          <p:grpSpPr>
            <a:xfrm>
              <a:off x="7953597" y="3017031"/>
              <a:ext cx="833386" cy="415074"/>
              <a:chOff x="9826929" y="2874156"/>
              <a:chExt cx="833386" cy="415074"/>
            </a:xfrm>
            <a:solidFill>
              <a:schemeClr val="accent5">
                <a:lumMod val="50000"/>
              </a:schemeClr>
            </a:solidFill>
          </p:grpSpPr>
          <p:sp>
            <p:nvSpPr>
              <p:cNvPr id="52" name="Rectangle 51"/>
              <p:cNvSpPr/>
              <p:nvPr/>
            </p:nvSpPr>
            <p:spPr bwMode="auto">
              <a:xfrm>
                <a:off x="9826929"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 name="Rectangle 52"/>
              <p:cNvSpPr/>
              <p:nvPr/>
            </p:nvSpPr>
            <p:spPr bwMode="auto">
              <a:xfrm>
                <a:off x="10272275"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8" name="Group 57"/>
            <p:cNvGrpSpPr/>
            <p:nvPr/>
          </p:nvGrpSpPr>
          <p:grpSpPr>
            <a:xfrm>
              <a:off x="11115654" y="3017031"/>
              <a:ext cx="833386" cy="415074"/>
              <a:chOff x="11039301" y="2874156"/>
              <a:chExt cx="833386" cy="415074"/>
            </a:xfrm>
            <a:solidFill>
              <a:schemeClr val="accent5">
                <a:lumMod val="60000"/>
                <a:lumOff val="40000"/>
              </a:schemeClr>
            </a:solidFill>
          </p:grpSpPr>
          <p:sp>
            <p:nvSpPr>
              <p:cNvPr id="54" name="Rectangle 53"/>
              <p:cNvSpPr/>
              <p:nvPr/>
            </p:nvSpPr>
            <p:spPr bwMode="auto">
              <a:xfrm>
                <a:off x="11039301"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5" name="Rectangle 54"/>
              <p:cNvSpPr/>
              <p:nvPr/>
            </p:nvSpPr>
            <p:spPr bwMode="auto">
              <a:xfrm>
                <a:off x="11484647" y="2874156"/>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60" name="Rectangle 59"/>
            <p:cNvSpPr/>
            <p:nvPr/>
          </p:nvSpPr>
          <p:spPr bwMode="auto">
            <a:xfrm>
              <a:off x="7951886" y="4761013"/>
              <a:ext cx="388040" cy="415074"/>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p:cNvSpPr/>
            <p:nvPr/>
          </p:nvSpPr>
          <p:spPr bwMode="auto">
            <a:xfrm>
              <a:off x="8397232" y="4761013"/>
              <a:ext cx="388040" cy="415074"/>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Rectangle 61"/>
            <p:cNvSpPr/>
            <p:nvPr/>
          </p:nvSpPr>
          <p:spPr bwMode="auto">
            <a:xfrm>
              <a:off x="8842579" y="4761013"/>
              <a:ext cx="388040" cy="415074"/>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p:cNvSpPr/>
            <p:nvPr/>
          </p:nvSpPr>
          <p:spPr bwMode="auto">
            <a:xfrm>
              <a:off x="9287926" y="4761013"/>
              <a:ext cx="388040" cy="415074"/>
            </a:xfrm>
            <a:prstGeom prst="rect">
              <a:avLst/>
            </a:prstGeom>
            <a:solidFill>
              <a:schemeClr val="accent3">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7" name="Group 66"/>
            <p:cNvGrpSpPr/>
            <p:nvPr/>
          </p:nvGrpSpPr>
          <p:grpSpPr>
            <a:xfrm>
              <a:off x="10532599" y="4761013"/>
              <a:ext cx="1278734" cy="415074"/>
              <a:chOff x="10415666" y="4761013"/>
              <a:chExt cx="1278734" cy="415074"/>
            </a:xfrm>
            <a:solidFill>
              <a:schemeClr val="accent3"/>
            </a:solidFill>
          </p:grpSpPr>
          <p:sp>
            <p:nvSpPr>
              <p:cNvPr id="64" name="Rectangle 63"/>
              <p:cNvSpPr/>
              <p:nvPr/>
            </p:nvSpPr>
            <p:spPr bwMode="auto">
              <a:xfrm>
                <a:off x="10415666" y="4761013"/>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5" name="Rectangle 64"/>
              <p:cNvSpPr/>
              <p:nvPr/>
            </p:nvSpPr>
            <p:spPr bwMode="auto">
              <a:xfrm>
                <a:off x="10861013" y="4761013"/>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6" name="Rectangle 65"/>
              <p:cNvSpPr/>
              <p:nvPr/>
            </p:nvSpPr>
            <p:spPr bwMode="auto">
              <a:xfrm>
                <a:off x="11306360" y="4761013"/>
                <a:ext cx="388040" cy="415074"/>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97" name="Group 96"/>
            <p:cNvGrpSpPr/>
            <p:nvPr/>
          </p:nvGrpSpPr>
          <p:grpSpPr>
            <a:xfrm>
              <a:off x="7957127" y="5400718"/>
              <a:ext cx="1720088" cy="483019"/>
              <a:chOff x="8083907" y="5400718"/>
              <a:chExt cx="1720088" cy="483019"/>
            </a:xfrm>
          </p:grpSpPr>
          <p:grpSp>
            <p:nvGrpSpPr>
              <p:cNvPr id="68" name="Group 4"/>
              <p:cNvGrpSpPr>
                <a:grpSpLocks noChangeAspect="1"/>
              </p:cNvGrpSpPr>
              <p:nvPr/>
            </p:nvGrpSpPr>
            <p:grpSpPr bwMode="auto">
              <a:xfrm>
                <a:off x="8083907" y="5400718"/>
                <a:ext cx="384048" cy="483019"/>
                <a:chOff x="4330" y="3842"/>
                <a:chExt cx="714" cy="898"/>
              </a:xfrm>
            </p:grpSpPr>
            <p:sp>
              <p:nvSpPr>
                <p:cNvPr id="69" name="Oval 5"/>
                <p:cNvSpPr>
                  <a:spLocks noChangeArrowheads="1"/>
                </p:cNvSpPr>
                <p:nvPr/>
              </p:nvSpPr>
              <p:spPr bwMode="auto">
                <a:xfrm>
                  <a:off x="4330" y="3842"/>
                  <a:ext cx="714" cy="15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1" name="Group 4"/>
              <p:cNvGrpSpPr>
                <a:grpSpLocks noChangeAspect="1"/>
              </p:cNvGrpSpPr>
              <p:nvPr/>
            </p:nvGrpSpPr>
            <p:grpSpPr bwMode="auto">
              <a:xfrm>
                <a:off x="8529254" y="5400718"/>
                <a:ext cx="384048" cy="483019"/>
                <a:chOff x="4330" y="3842"/>
                <a:chExt cx="714" cy="898"/>
              </a:xfrm>
            </p:grpSpPr>
            <p:sp>
              <p:nvSpPr>
                <p:cNvPr id="72" name="Oval 5"/>
                <p:cNvSpPr>
                  <a:spLocks noChangeArrowheads="1"/>
                </p:cNvSpPr>
                <p:nvPr/>
              </p:nvSpPr>
              <p:spPr bwMode="auto">
                <a:xfrm>
                  <a:off x="4330" y="3842"/>
                  <a:ext cx="714" cy="15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4" name="Group 4"/>
              <p:cNvGrpSpPr>
                <a:grpSpLocks noChangeAspect="1"/>
              </p:cNvGrpSpPr>
              <p:nvPr/>
            </p:nvGrpSpPr>
            <p:grpSpPr bwMode="auto">
              <a:xfrm>
                <a:off x="8974600" y="5400718"/>
                <a:ext cx="384048" cy="483019"/>
                <a:chOff x="4330" y="3842"/>
                <a:chExt cx="714" cy="898"/>
              </a:xfrm>
            </p:grpSpPr>
            <p:sp>
              <p:nvSpPr>
                <p:cNvPr id="75" name="Oval 5"/>
                <p:cNvSpPr>
                  <a:spLocks noChangeArrowheads="1"/>
                </p:cNvSpPr>
                <p:nvPr/>
              </p:nvSpPr>
              <p:spPr bwMode="auto">
                <a:xfrm>
                  <a:off x="4330" y="3842"/>
                  <a:ext cx="714" cy="15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77" name="Group 4"/>
              <p:cNvGrpSpPr>
                <a:grpSpLocks noChangeAspect="1"/>
              </p:cNvGrpSpPr>
              <p:nvPr/>
            </p:nvGrpSpPr>
            <p:grpSpPr bwMode="auto">
              <a:xfrm>
                <a:off x="9419947" y="5400718"/>
                <a:ext cx="384048" cy="483019"/>
                <a:chOff x="4330" y="3842"/>
                <a:chExt cx="714" cy="898"/>
              </a:xfrm>
            </p:grpSpPr>
            <p:sp>
              <p:nvSpPr>
                <p:cNvPr id="78" name="Oval 5"/>
                <p:cNvSpPr>
                  <a:spLocks noChangeArrowheads="1"/>
                </p:cNvSpPr>
                <p:nvPr/>
              </p:nvSpPr>
              <p:spPr bwMode="auto">
                <a:xfrm>
                  <a:off x="4330" y="3842"/>
                  <a:ext cx="714" cy="15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0" name="Group 4"/>
            <p:cNvGrpSpPr>
              <a:grpSpLocks noChangeAspect="1"/>
            </p:cNvGrpSpPr>
            <p:nvPr/>
          </p:nvGrpSpPr>
          <p:grpSpPr bwMode="auto">
            <a:xfrm>
              <a:off x="10532599" y="5400718"/>
              <a:ext cx="384048" cy="483019"/>
              <a:chOff x="4330" y="3842"/>
              <a:chExt cx="714" cy="898"/>
            </a:xfrm>
            <a:solidFill>
              <a:schemeClr val="accent3"/>
            </a:solidFill>
          </p:grpSpPr>
          <p:sp>
            <p:nvSpPr>
              <p:cNvPr id="81" name="Oval 5"/>
              <p:cNvSpPr>
                <a:spLocks noChangeArrowheads="1"/>
              </p:cNvSpPr>
              <p:nvPr/>
            </p:nvSpPr>
            <p:spPr bwMode="auto">
              <a:xfrm>
                <a:off x="4330" y="3842"/>
                <a:ext cx="714" cy="155"/>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3" name="Group 4"/>
            <p:cNvGrpSpPr>
              <a:grpSpLocks noChangeAspect="1"/>
            </p:cNvGrpSpPr>
            <p:nvPr/>
          </p:nvGrpSpPr>
          <p:grpSpPr bwMode="auto">
            <a:xfrm>
              <a:off x="10979942" y="5400718"/>
              <a:ext cx="384048" cy="483019"/>
              <a:chOff x="4330" y="3842"/>
              <a:chExt cx="714" cy="898"/>
            </a:xfrm>
          </p:grpSpPr>
          <p:sp>
            <p:nvSpPr>
              <p:cNvPr id="84" name="Oval 5"/>
              <p:cNvSpPr>
                <a:spLocks noChangeArrowheads="1"/>
              </p:cNvSpPr>
              <p:nvPr/>
            </p:nvSpPr>
            <p:spPr bwMode="auto">
              <a:xfrm>
                <a:off x="4330" y="3842"/>
                <a:ext cx="714" cy="155"/>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86" name="Group 4"/>
            <p:cNvGrpSpPr>
              <a:grpSpLocks noChangeAspect="1"/>
            </p:cNvGrpSpPr>
            <p:nvPr/>
          </p:nvGrpSpPr>
          <p:grpSpPr bwMode="auto">
            <a:xfrm>
              <a:off x="11427285" y="5400718"/>
              <a:ext cx="384048" cy="483019"/>
              <a:chOff x="4330" y="3842"/>
              <a:chExt cx="714" cy="898"/>
            </a:xfrm>
          </p:grpSpPr>
          <p:sp>
            <p:nvSpPr>
              <p:cNvPr id="87" name="Oval 5"/>
              <p:cNvSpPr>
                <a:spLocks noChangeArrowheads="1"/>
              </p:cNvSpPr>
              <p:nvPr/>
            </p:nvSpPr>
            <p:spPr bwMode="auto">
              <a:xfrm>
                <a:off x="4330" y="3842"/>
                <a:ext cx="714" cy="155"/>
              </a:xfrm>
              <a:prstGeom prst="ellipse">
                <a:avLst/>
              </a:pr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6"/>
              <p:cNvSpPr>
                <a:spLocks/>
              </p:cNvSpPr>
              <p:nvPr/>
            </p:nvSpPr>
            <p:spPr bwMode="auto">
              <a:xfrm>
                <a:off x="4330" y="3933"/>
                <a:ext cx="714" cy="807"/>
              </a:xfrm>
              <a:custGeom>
                <a:avLst/>
                <a:gdLst>
                  <a:gd name="T0" fmla="*/ 173 w 345"/>
                  <a:gd name="T1" fmla="*/ 31 h 391"/>
                  <a:gd name="T2" fmla="*/ 3 w 345"/>
                  <a:gd name="T3" fmla="*/ 0 h 391"/>
                  <a:gd name="T4" fmla="*/ 0 w 345"/>
                  <a:gd name="T5" fmla="*/ 0 h 391"/>
                  <a:gd name="T6" fmla="*/ 0 w 345"/>
                  <a:gd name="T7" fmla="*/ 353 h 391"/>
                  <a:gd name="T8" fmla="*/ 166 w 345"/>
                  <a:gd name="T9" fmla="*/ 388 h 391"/>
                  <a:gd name="T10" fmla="*/ 345 w 345"/>
                  <a:gd name="T11" fmla="*/ 355 h 391"/>
                  <a:gd name="T12" fmla="*/ 345 w 345"/>
                  <a:gd name="T13" fmla="*/ 0 h 391"/>
                  <a:gd name="T14" fmla="*/ 342 w 345"/>
                  <a:gd name="T15" fmla="*/ 0 h 391"/>
                  <a:gd name="T16" fmla="*/ 173 w 345"/>
                  <a:gd name="T17"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391">
                    <a:moveTo>
                      <a:pt x="173" y="31"/>
                    </a:moveTo>
                    <a:cubicBezTo>
                      <a:pt x="88" y="31"/>
                      <a:pt x="17" y="17"/>
                      <a:pt x="3" y="0"/>
                    </a:cubicBezTo>
                    <a:cubicBezTo>
                      <a:pt x="0" y="0"/>
                      <a:pt x="0" y="0"/>
                      <a:pt x="0" y="0"/>
                    </a:cubicBezTo>
                    <a:cubicBezTo>
                      <a:pt x="0" y="353"/>
                      <a:pt x="0" y="353"/>
                      <a:pt x="0" y="353"/>
                    </a:cubicBezTo>
                    <a:cubicBezTo>
                      <a:pt x="0" y="353"/>
                      <a:pt x="41" y="391"/>
                      <a:pt x="166" y="388"/>
                    </a:cubicBezTo>
                    <a:cubicBezTo>
                      <a:pt x="291" y="385"/>
                      <a:pt x="345" y="355"/>
                      <a:pt x="345" y="355"/>
                    </a:cubicBezTo>
                    <a:cubicBezTo>
                      <a:pt x="345" y="0"/>
                      <a:pt x="345" y="0"/>
                      <a:pt x="345" y="0"/>
                    </a:cubicBezTo>
                    <a:cubicBezTo>
                      <a:pt x="342" y="0"/>
                      <a:pt x="342" y="0"/>
                      <a:pt x="342" y="0"/>
                    </a:cubicBezTo>
                    <a:cubicBezTo>
                      <a:pt x="328" y="17"/>
                      <a:pt x="257" y="31"/>
                      <a:pt x="173" y="3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89" name="TextBox 88"/>
            <p:cNvSpPr txBox="1"/>
            <p:nvPr/>
          </p:nvSpPr>
          <p:spPr>
            <a:xfrm>
              <a:off x="7830287" y="1615160"/>
              <a:ext cx="1334853"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HTTP Listener</a:t>
              </a:r>
            </a:p>
          </p:txBody>
        </p:sp>
        <p:sp>
          <p:nvSpPr>
            <p:cNvPr id="90" name="TextBox 89"/>
            <p:cNvSpPr txBox="1"/>
            <p:nvPr/>
          </p:nvSpPr>
          <p:spPr>
            <a:xfrm>
              <a:off x="9482579" y="1615160"/>
              <a:ext cx="1287340"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Page content</a:t>
              </a:r>
            </a:p>
          </p:txBody>
        </p:sp>
        <p:sp>
          <p:nvSpPr>
            <p:cNvPr id="91" name="TextBox 90"/>
            <p:cNvSpPr txBox="1"/>
            <p:nvPr/>
          </p:nvSpPr>
          <p:spPr>
            <a:xfrm>
              <a:off x="10866428" y="1615160"/>
              <a:ext cx="1331839"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Authenticator</a:t>
              </a:r>
            </a:p>
          </p:txBody>
        </p:sp>
        <p:sp>
          <p:nvSpPr>
            <p:cNvPr id="92" name="TextBox 91"/>
            <p:cNvSpPr txBox="1"/>
            <p:nvPr/>
          </p:nvSpPr>
          <p:spPr>
            <a:xfrm>
              <a:off x="7632386" y="3453318"/>
              <a:ext cx="1466171"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Usage Analytics</a:t>
              </a:r>
            </a:p>
          </p:txBody>
        </p:sp>
        <p:sp>
          <p:nvSpPr>
            <p:cNvPr id="93" name="TextBox 92"/>
            <p:cNvSpPr txBox="1"/>
            <p:nvPr/>
          </p:nvSpPr>
          <p:spPr>
            <a:xfrm>
              <a:off x="9079122" y="3422474"/>
              <a:ext cx="1748171"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Order Management</a:t>
              </a:r>
            </a:p>
          </p:txBody>
        </p:sp>
        <p:sp>
          <p:nvSpPr>
            <p:cNvPr id="94" name="TextBox 93"/>
            <p:cNvSpPr txBox="1"/>
            <p:nvPr/>
          </p:nvSpPr>
          <p:spPr>
            <a:xfrm>
              <a:off x="10998034" y="3472573"/>
              <a:ext cx="1068626"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Reporting</a:t>
              </a:r>
            </a:p>
          </p:txBody>
        </p:sp>
        <p:sp>
          <p:nvSpPr>
            <p:cNvPr id="95" name="TextBox 94"/>
            <p:cNvSpPr txBox="1"/>
            <p:nvPr/>
          </p:nvSpPr>
          <p:spPr>
            <a:xfrm>
              <a:off x="8001179" y="5934521"/>
              <a:ext cx="1631985"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Product Inventory</a:t>
              </a:r>
            </a:p>
          </p:txBody>
        </p:sp>
        <p:sp>
          <p:nvSpPr>
            <p:cNvPr id="96" name="TextBox 95"/>
            <p:cNvSpPr txBox="1"/>
            <p:nvPr/>
          </p:nvSpPr>
          <p:spPr>
            <a:xfrm>
              <a:off x="10314066" y="5934521"/>
              <a:ext cx="1730795"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Customer Database</a:t>
              </a:r>
            </a:p>
          </p:txBody>
        </p:sp>
      </p:grpSp>
      <p:sp>
        <p:nvSpPr>
          <p:cNvPr id="101" name="Double Brace 100"/>
          <p:cNvSpPr/>
          <p:nvPr/>
        </p:nvSpPr>
        <p:spPr>
          <a:xfrm>
            <a:off x="7673340" y="1081354"/>
            <a:ext cx="1644771"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Double Brace 103"/>
          <p:cNvSpPr/>
          <p:nvPr/>
        </p:nvSpPr>
        <p:spPr>
          <a:xfrm>
            <a:off x="9517381" y="1081354"/>
            <a:ext cx="1219200"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Double Brace 104"/>
          <p:cNvSpPr/>
          <p:nvPr/>
        </p:nvSpPr>
        <p:spPr>
          <a:xfrm>
            <a:off x="10888980" y="1081354"/>
            <a:ext cx="1280159"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6" name="Double Brace 105"/>
          <p:cNvSpPr/>
          <p:nvPr/>
        </p:nvSpPr>
        <p:spPr>
          <a:xfrm>
            <a:off x="10888980" y="2921584"/>
            <a:ext cx="1280159"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Double Brace 106"/>
          <p:cNvSpPr/>
          <p:nvPr/>
        </p:nvSpPr>
        <p:spPr>
          <a:xfrm>
            <a:off x="7673340" y="2921584"/>
            <a:ext cx="1394398"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8" name="Double Brace 107"/>
          <p:cNvSpPr/>
          <p:nvPr/>
        </p:nvSpPr>
        <p:spPr>
          <a:xfrm>
            <a:off x="9121140" y="2921584"/>
            <a:ext cx="1714898" cy="932231"/>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9" name="Double Brace 108"/>
          <p:cNvSpPr/>
          <p:nvPr/>
        </p:nvSpPr>
        <p:spPr>
          <a:xfrm>
            <a:off x="7709892" y="4559300"/>
            <a:ext cx="2208807" cy="1504575"/>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0" name="Double Brace 109"/>
          <p:cNvSpPr/>
          <p:nvPr/>
        </p:nvSpPr>
        <p:spPr>
          <a:xfrm>
            <a:off x="10148292" y="4559300"/>
            <a:ext cx="2049975" cy="1504575"/>
          </a:xfrm>
          <a:prstGeom prst="bracePair">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4478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750" fill="hold"/>
                                        <p:tgtEl>
                                          <p:spTgt spid="111"/>
                                        </p:tgtEl>
                                        <p:attrNameLst>
                                          <p:attrName>ppt_x</p:attrName>
                                        </p:attrNameLst>
                                      </p:cBhvr>
                                      <p:tavLst>
                                        <p:tav tm="0">
                                          <p:val>
                                            <p:strVal val="1+#ppt_w/2"/>
                                          </p:val>
                                        </p:tav>
                                        <p:tav tm="100000">
                                          <p:val>
                                            <p:strVal val="#ppt_x"/>
                                          </p:val>
                                        </p:tav>
                                      </p:tavLst>
                                    </p:anim>
                                    <p:anim calcmode="lin" valueType="num">
                                      <p:cBhvr additive="base">
                                        <p:cTn id="8" dur="750" fill="hold"/>
                                        <p:tgtEl>
                                          <p:spTgt spid="1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9"/>
                                        </p:tgtEl>
                                        <p:attrNameLst>
                                          <p:attrName>style.visibility</p:attrName>
                                        </p:attrNameLst>
                                      </p:cBhvr>
                                      <p:to>
                                        <p:strVal val="visible"/>
                                      </p:to>
                                    </p:set>
                                    <p:animEffect transition="in" filter="fade">
                                      <p:cBhvr>
                                        <p:cTn id="22" dur="500"/>
                                        <p:tgtEl>
                                          <p:spTgt spid="10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500"/>
                                        <p:tgtEl>
                                          <p:spTgt spid="10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fade">
                                      <p:cBhvr>
                                        <p:cTn id="4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01" grpId="0" animBg="1"/>
      <p:bldP spid="104" grpId="0" animBg="1"/>
      <p:bldP spid="105" grpId="0" animBg="1"/>
      <p:bldP spid="106" grpId="0" animBg="1"/>
      <p:bldP spid="107" grpId="0" animBg="1"/>
      <p:bldP spid="108" grpId="0" animBg="1"/>
      <p:bldP spid="109" grpId="0" animBg="1"/>
      <p:bldP spid="11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4299" y="295275"/>
            <a:ext cx="11889564" cy="917575"/>
          </a:xfrm>
        </p:spPr>
        <p:txBody>
          <a:bodyPr/>
          <a:lstStyle/>
          <a:p>
            <a:r>
              <a:rPr lang="en-US" sz="4400" dirty="0"/>
              <a:t>Azure Service Fabric</a:t>
            </a:r>
          </a:p>
        </p:txBody>
      </p:sp>
      <p:sp>
        <p:nvSpPr>
          <p:cNvPr id="7" name="Text Placeholder 3"/>
          <p:cNvSpPr>
            <a:spLocks noGrp="1"/>
          </p:cNvSpPr>
          <p:nvPr>
            <p:ph type="body" sz="quarter" idx="10"/>
          </p:nvPr>
        </p:nvSpPr>
        <p:spPr>
          <a:xfrm>
            <a:off x="274638" y="1212850"/>
            <a:ext cx="5376862" cy="3665619"/>
          </a:xfrm>
        </p:spPr>
        <p:txBody>
          <a:bodyPr/>
          <a:lstStyle/>
          <a:p>
            <a:pPr>
              <a:spcBef>
                <a:spcPts val="1800"/>
              </a:spcBef>
            </a:pPr>
            <a:r>
              <a:rPr lang="en-US" sz="2800" dirty="0"/>
              <a:t>Manage </a:t>
            </a:r>
            <a:r>
              <a:rPr lang="en-US" sz="2800" dirty="0" err="1"/>
              <a:t>microservices</a:t>
            </a:r>
            <a:r>
              <a:rPr lang="en-US" sz="2800" dirty="0"/>
              <a:t> at scale</a:t>
            </a:r>
          </a:p>
          <a:p>
            <a:pPr>
              <a:spcBef>
                <a:spcPts val="1800"/>
              </a:spcBef>
            </a:pPr>
            <a:r>
              <a:rPr lang="en-US" sz="2800" dirty="0"/>
              <a:t>CI/CD pipeline endpoint</a:t>
            </a:r>
          </a:p>
          <a:p>
            <a:pPr>
              <a:spcBef>
                <a:spcPts val="1800"/>
              </a:spcBef>
            </a:pPr>
            <a:r>
              <a:rPr lang="en-US" sz="2800" dirty="0"/>
              <a:t>24x7 service availability</a:t>
            </a:r>
          </a:p>
          <a:p>
            <a:pPr>
              <a:spcBef>
                <a:spcPts val="1800"/>
              </a:spcBef>
            </a:pPr>
            <a:r>
              <a:rPr lang="en-US" sz="2800" dirty="0" err="1"/>
              <a:t>Stateful</a:t>
            </a:r>
            <a:r>
              <a:rPr lang="en-US" sz="2800" dirty="0"/>
              <a:t> services</a:t>
            </a:r>
          </a:p>
          <a:p>
            <a:pPr>
              <a:spcBef>
                <a:spcPts val="1800"/>
              </a:spcBef>
            </a:pPr>
            <a:r>
              <a:rPr lang="en-US" sz="2800" dirty="0"/>
              <a:t>Containers and Docker</a:t>
            </a:r>
          </a:p>
          <a:p>
            <a:pPr>
              <a:spcBef>
                <a:spcPts val="1800"/>
              </a:spcBef>
            </a:pPr>
            <a:r>
              <a:rPr lang="en-US" sz="2800" dirty="0"/>
              <a:t>Multi-cloud</a:t>
            </a:r>
          </a:p>
        </p:txBody>
      </p:sp>
      <p:sp>
        <p:nvSpPr>
          <p:cNvPr id="8" name="Title 1"/>
          <p:cNvSpPr txBox="1">
            <a:spLocks/>
          </p:cNvSpPr>
          <p:nvPr/>
        </p:nvSpPr>
        <p:spPr>
          <a:xfrm>
            <a:off x="274299" y="295275"/>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Microservices</a:t>
            </a:r>
            <a:r>
              <a:rPr kumimoji="0" lang="en-US" sz="4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Platform</a:t>
            </a:r>
          </a:p>
        </p:txBody>
      </p:sp>
      <p:grpSp>
        <p:nvGrpSpPr>
          <p:cNvPr id="71" name="Group 70"/>
          <p:cNvGrpSpPr/>
          <p:nvPr/>
        </p:nvGrpSpPr>
        <p:grpSpPr>
          <a:xfrm>
            <a:off x="5761355" y="0"/>
            <a:ext cx="6675120" cy="6994525"/>
            <a:chOff x="5761355" y="0"/>
            <a:chExt cx="6675120" cy="6994525"/>
          </a:xfrm>
        </p:grpSpPr>
        <p:sp>
          <p:nvSpPr>
            <p:cNvPr id="12" name="Rectangle 1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 name="Group 69"/>
            <p:cNvGrpSpPr/>
            <p:nvPr/>
          </p:nvGrpSpPr>
          <p:grpSpPr>
            <a:xfrm>
              <a:off x="6172472" y="1697860"/>
              <a:ext cx="5841094" cy="4528744"/>
              <a:chOff x="6172472" y="1697860"/>
              <a:chExt cx="5841094" cy="4528744"/>
            </a:xfrm>
          </p:grpSpPr>
          <p:grpSp>
            <p:nvGrpSpPr>
              <p:cNvPr id="22" name="Group 21"/>
              <p:cNvGrpSpPr/>
              <p:nvPr/>
            </p:nvGrpSpPr>
            <p:grpSpPr>
              <a:xfrm>
                <a:off x="6517640" y="1697860"/>
                <a:ext cx="5162550" cy="588139"/>
                <a:chOff x="6419850" y="1428750"/>
                <a:chExt cx="7524750" cy="857250"/>
              </a:xfrm>
            </p:grpSpPr>
            <p:sp>
              <p:nvSpPr>
                <p:cNvPr id="14" name="Rectangle 13"/>
                <p:cNvSpPr/>
                <p:nvPr/>
              </p:nvSpPr>
              <p:spPr bwMode="auto">
                <a:xfrm>
                  <a:off x="6419850" y="1428750"/>
                  <a:ext cx="857250" cy="85725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p:cNvSpPr/>
                <p:nvPr/>
              </p:nvSpPr>
              <p:spPr bwMode="auto">
                <a:xfrm>
                  <a:off x="7372350" y="1428750"/>
                  <a:ext cx="857250" cy="85725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p:cNvSpPr/>
                <p:nvPr/>
              </p:nvSpPr>
              <p:spPr bwMode="auto">
                <a:xfrm>
                  <a:off x="8324850" y="1428750"/>
                  <a:ext cx="857250" cy="857250"/>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p:cNvSpPr/>
                <p:nvPr/>
              </p:nvSpPr>
              <p:spPr bwMode="auto">
                <a:xfrm>
                  <a:off x="9277350" y="1428750"/>
                  <a:ext cx="857250" cy="85725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p:cNvSpPr/>
                <p:nvPr/>
              </p:nvSpPr>
              <p:spPr bwMode="auto">
                <a:xfrm>
                  <a:off x="10229850" y="1428750"/>
                  <a:ext cx="857250" cy="85725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p:cNvSpPr/>
                <p:nvPr/>
              </p:nvSpPr>
              <p:spPr bwMode="auto">
                <a:xfrm>
                  <a:off x="11182350" y="1428750"/>
                  <a:ext cx="857250" cy="85725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p:cNvSpPr/>
                <p:nvPr/>
              </p:nvSpPr>
              <p:spPr bwMode="auto">
                <a:xfrm>
                  <a:off x="12134850" y="1428750"/>
                  <a:ext cx="857251" cy="857250"/>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p:cNvSpPr/>
                <p:nvPr/>
              </p:nvSpPr>
              <p:spPr bwMode="auto">
                <a:xfrm>
                  <a:off x="13087350" y="1428750"/>
                  <a:ext cx="857250" cy="857250"/>
                </a:xfrm>
                <a:prstGeom prst="rect">
                  <a:avLst/>
                </a:prstGeom>
                <a:solidFill>
                  <a:schemeClr val="accent5"/>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33" name="Group 32"/>
              <p:cNvGrpSpPr/>
              <p:nvPr/>
            </p:nvGrpSpPr>
            <p:grpSpPr>
              <a:xfrm>
                <a:off x="6184265" y="2348960"/>
                <a:ext cx="5829301" cy="588139"/>
                <a:chOff x="6054726" y="2402710"/>
                <a:chExt cx="5829301" cy="588139"/>
              </a:xfrm>
            </p:grpSpPr>
            <p:sp>
              <p:nvSpPr>
                <p:cNvPr id="24" name="Rectangle 23"/>
                <p:cNvSpPr/>
                <p:nvPr/>
              </p:nvSpPr>
              <p:spPr bwMode="auto">
                <a:xfrm>
                  <a:off x="6054726" y="2402710"/>
                  <a:ext cx="588139" cy="588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p:cNvSpPr/>
                <p:nvPr/>
              </p:nvSpPr>
              <p:spPr bwMode="auto">
                <a:xfrm>
                  <a:off x="6709871" y="2402710"/>
                  <a:ext cx="588139" cy="588139"/>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p:cNvSpPr/>
                <p:nvPr/>
              </p:nvSpPr>
              <p:spPr bwMode="auto">
                <a:xfrm>
                  <a:off x="7365016" y="2402710"/>
                  <a:ext cx="588139" cy="5881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p:cNvSpPr/>
                <p:nvPr/>
              </p:nvSpPr>
              <p:spPr bwMode="auto">
                <a:xfrm>
                  <a:off x="8020161" y="2402710"/>
                  <a:ext cx="588139" cy="58813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p:cNvSpPr/>
                <p:nvPr/>
              </p:nvSpPr>
              <p:spPr bwMode="auto">
                <a:xfrm>
                  <a:off x="8675306" y="2402710"/>
                  <a:ext cx="588139" cy="58813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Rectangle 28"/>
                <p:cNvSpPr/>
                <p:nvPr/>
              </p:nvSpPr>
              <p:spPr bwMode="auto">
                <a:xfrm>
                  <a:off x="9330451" y="2402710"/>
                  <a:ext cx="588139" cy="58813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29"/>
                <p:cNvSpPr/>
                <p:nvPr/>
              </p:nvSpPr>
              <p:spPr bwMode="auto">
                <a:xfrm>
                  <a:off x="9985596" y="2402710"/>
                  <a:ext cx="588139" cy="58813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30"/>
                <p:cNvSpPr/>
                <p:nvPr/>
              </p:nvSpPr>
              <p:spPr bwMode="auto">
                <a:xfrm>
                  <a:off x="10640741" y="2402710"/>
                  <a:ext cx="588139" cy="5881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p:cNvSpPr/>
                <p:nvPr/>
              </p:nvSpPr>
              <p:spPr bwMode="auto">
                <a:xfrm>
                  <a:off x="11295888" y="2402710"/>
                  <a:ext cx="588139" cy="5881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4" name="Rectangle 33"/>
              <p:cNvSpPr/>
              <p:nvPr/>
            </p:nvSpPr>
            <p:spPr bwMode="auto">
              <a:xfrm>
                <a:off x="6184265" y="2937099"/>
                <a:ext cx="5829301" cy="1017364"/>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Flowchart: Off-page Connector 34"/>
              <p:cNvSpPr/>
              <p:nvPr/>
            </p:nvSpPr>
            <p:spPr bwMode="auto">
              <a:xfrm>
                <a:off x="6616066" y="3954463"/>
                <a:ext cx="717549" cy="712787"/>
              </a:xfrm>
              <a:prstGeom prst="flowChartOffpageConnector">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Flowchart: Off-page Connector 35"/>
              <p:cNvSpPr/>
              <p:nvPr/>
            </p:nvSpPr>
            <p:spPr bwMode="auto">
              <a:xfrm>
                <a:off x="8740141" y="3954463"/>
                <a:ext cx="717549" cy="712787"/>
              </a:xfrm>
              <a:prstGeom prst="flowChartOffpageConnector">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Flowchart: Off-page Connector 36"/>
              <p:cNvSpPr/>
              <p:nvPr/>
            </p:nvSpPr>
            <p:spPr bwMode="auto">
              <a:xfrm>
                <a:off x="10864216" y="3954463"/>
                <a:ext cx="717549" cy="712787"/>
              </a:xfrm>
              <a:prstGeom prst="flowChartOffpageConnector">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Freeform 5"/>
              <p:cNvSpPr>
                <a:spLocks/>
              </p:cNvSpPr>
              <p:nvPr/>
            </p:nvSpPr>
            <p:spPr bwMode="auto">
              <a:xfrm>
                <a:off x="6354263" y="5103545"/>
                <a:ext cx="1241154" cy="68676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44" name="Group 8"/>
              <p:cNvGrpSpPr>
                <a:grpSpLocks noChangeAspect="1"/>
              </p:cNvGrpSpPr>
              <p:nvPr/>
            </p:nvGrpSpPr>
            <p:grpSpPr bwMode="auto">
              <a:xfrm>
                <a:off x="8547946" y="4903989"/>
                <a:ext cx="1101938" cy="886320"/>
                <a:chOff x="1578" y="-1931"/>
                <a:chExt cx="1109" cy="892"/>
              </a:xfrm>
            </p:grpSpPr>
            <p:sp>
              <p:nvSpPr>
                <p:cNvPr id="46" name="Rectangle 9"/>
                <p:cNvSpPr>
                  <a:spLocks noChangeArrowheads="1"/>
                </p:cNvSpPr>
                <p:nvPr/>
              </p:nvSpPr>
              <p:spPr bwMode="auto">
                <a:xfrm>
                  <a:off x="2434" y="-1931"/>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10"/>
                <p:cNvSpPr>
                  <a:spLocks noChangeArrowheads="1"/>
                </p:cNvSpPr>
                <p:nvPr/>
              </p:nvSpPr>
              <p:spPr bwMode="auto">
                <a:xfrm>
                  <a:off x="1578" y="-1931"/>
                  <a:ext cx="254"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11"/>
                <p:cNvSpPr>
                  <a:spLocks noChangeArrowheads="1"/>
                </p:cNvSpPr>
                <p:nvPr/>
              </p:nvSpPr>
              <p:spPr bwMode="auto">
                <a:xfrm>
                  <a:off x="1644" y="-1862"/>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2"/>
                <p:cNvSpPr>
                  <a:spLocks noChangeArrowheads="1"/>
                </p:cNvSpPr>
                <p:nvPr/>
              </p:nvSpPr>
              <p:spPr bwMode="auto">
                <a:xfrm>
                  <a:off x="2307" y="-1741"/>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3"/>
                <p:cNvSpPr>
                  <a:spLocks noChangeArrowheads="1"/>
                </p:cNvSpPr>
                <p:nvPr/>
              </p:nvSpPr>
              <p:spPr bwMode="auto">
                <a:xfrm>
                  <a:off x="1907" y="-1615"/>
                  <a:ext cx="463" cy="57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14"/>
                <p:cNvSpPr>
                  <a:spLocks noChangeArrowheads="1"/>
                </p:cNvSpPr>
                <p:nvPr/>
              </p:nvSpPr>
              <p:spPr bwMode="auto">
                <a:xfrm>
                  <a:off x="1885" y="-1633"/>
                  <a:ext cx="508" cy="18"/>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15"/>
                <p:cNvSpPr>
                  <a:spLocks noChangeArrowheads="1"/>
                </p:cNvSpPr>
                <p:nvPr/>
              </p:nvSpPr>
              <p:spPr bwMode="auto">
                <a:xfrm>
                  <a:off x="2162" y="-1155"/>
                  <a:ext cx="61" cy="116"/>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16"/>
                <p:cNvSpPr>
                  <a:spLocks noChangeArrowheads="1"/>
                </p:cNvSpPr>
                <p:nvPr/>
              </p:nvSpPr>
              <p:spPr bwMode="auto">
                <a:xfrm>
                  <a:off x="2057" y="-1155"/>
                  <a:ext cx="61" cy="116"/>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17"/>
                <p:cNvSpPr>
                  <a:spLocks noChangeArrowheads="1"/>
                </p:cNvSpPr>
                <p:nvPr/>
              </p:nvSpPr>
              <p:spPr bwMode="auto">
                <a:xfrm>
                  <a:off x="1954" y="-1563"/>
                  <a:ext cx="372" cy="5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18"/>
                <p:cNvSpPr>
                  <a:spLocks noChangeArrowheads="1"/>
                </p:cNvSpPr>
                <p:nvPr/>
              </p:nvSpPr>
              <p:spPr bwMode="auto">
                <a:xfrm>
                  <a:off x="1954" y="-1459"/>
                  <a:ext cx="372" cy="5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19"/>
                <p:cNvSpPr>
                  <a:spLocks noChangeArrowheads="1"/>
                </p:cNvSpPr>
                <p:nvPr/>
              </p:nvSpPr>
              <p:spPr bwMode="auto">
                <a:xfrm>
                  <a:off x="1954" y="-1356"/>
                  <a:ext cx="372" cy="61"/>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20"/>
                <p:cNvSpPr>
                  <a:spLocks noChangeArrowheads="1"/>
                </p:cNvSpPr>
                <p:nvPr/>
              </p:nvSpPr>
              <p:spPr bwMode="auto">
                <a:xfrm>
                  <a:off x="1954" y="-1252"/>
                  <a:ext cx="372" cy="6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21"/>
                <p:cNvSpPr>
                  <a:spLocks noChangeArrowheads="1"/>
                </p:cNvSpPr>
                <p:nvPr/>
              </p:nvSpPr>
              <p:spPr bwMode="auto">
                <a:xfrm>
                  <a:off x="1983" y="-1704"/>
                  <a:ext cx="179"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59" name="Freeform 5"/>
              <p:cNvSpPr>
                <a:spLocks/>
              </p:cNvSpPr>
              <p:nvPr/>
            </p:nvSpPr>
            <p:spPr bwMode="auto">
              <a:xfrm>
                <a:off x="10606540" y="5103545"/>
                <a:ext cx="1241154" cy="68676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0" name="TextBox 59"/>
              <p:cNvSpPr txBox="1"/>
              <p:nvPr/>
            </p:nvSpPr>
            <p:spPr>
              <a:xfrm>
                <a:off x="6172472" y="5764939"/>
                <a:ext cx="1246175"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Public Cloud</a:t>
                </a:r>
              </a:p>
            </p:txBody>
          </p:sp>
          <p:sp>
            <p:nvSpPr>
              <p:cNvPr id="61" name="TextBox 60"/>
              <p:cNvSpPr txBox="1"/>
              <p:nvPr/>
            </p:nvSpPr>
            <p:spPr>
              <a:xfrm>
                <a:off x="8458472" y="5764939"/>
                <a:ext cx="1302023"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Private Cloud</a:t>
                </a:r>
              </a:p>
            </p:txBody>
          </p:sp>
          <p:sp>
            <p:nvSpPr>
              <p:cNvPr id="62" name="TextBox 61"/>
              <p:cNvSpPr txBox="1"/>
              <p:nvPr/>
            </p:nvSpPr>
            <p:spPr>
              <a:xfrm>
                <a:off x="10566672" y="5764939"/>
                <a:ext cx="1322221" cy="461665"/>
              </a:xfrm>
              <a:prstGeom prst="rect">
                <a:avLst/>
              </a:prstGeom>
              <a:noFill/>
            </p:spPr>
            <p:txBody>
              <a:bodyPr wrap="non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Hosted Cloud</a:t>
                </a:r>
              </a:p>
            </p:txBody>
          </p:sp>
          <p:sp>
            <p:nvSpPr>
              <p:cNvPr id="63" name="TextBox 62"/>
              <p:cNvSpPr txBox="1"/>
              <p:nvPr/>
            </p:nvSpPr>
            <p:spPr>
              <a:xfrm>
                <a:off x="8698725" y="3519256"/>
                <a:ext cx="845424" cy="461665"/>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Hybrid</a:t>
                </a:r>
              </a:p>
            </p:txBody>
          </p:sp>
          <p:sp>
            <p:nvSpPr>
              <p:cNvPr id="64" name="TextBox 63"/>
              <p:cNvSpPr txBox="1"/>
              <p:nvPr/>
            </p:nvSpPr>
            <p:spPr>
              <a:xfrm>
                <a:off x="9612525" y="3353057"/>
                <a:ext cx="1073692" cy="627864"/>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24x7</a:t>
                </a:r>
                <a:b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err="1">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availabilty</a:t>
                </a:r>
                <a:endPar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10754592" y="3353057"/>
                <a:ext cx="936795" cy="627864"/>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Cost</a:t>
                </a:r>
                <a:b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efficient</a:t>
                </a:r>
              </a:p>
            </p:txBody>
          </p:sp>
          <p:sp>
            <p:nvSpPr>
              <p:cNvPr id="66" name="TextBox 65"/>
              <p:cNvSpPr txBox="1"/>
              <p:nvPr/>
            </p:nvSpPr>
            <p:spPr>
              <a:xfrm>
                <a:off x="7690348" y="3353057"/>
                <a:ext cx="940001" cy="627864"/>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Highly </a:t>
                </a:r>
                <a:b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Scalable</a:t>
                </a:r>
              </a:p>
            </p:txBody>
          </p:sp>
          <p:sp>
            <p:nvSpPr>
              <p:cNvPr id="67" name="TextBox 66"/>
              <p:cNvSpPr txBox="1"/>
              <p:nvPr/>
            </p:nvSpPr>
            <p:spPr>
              <a:xfrm>
                <a:off x="6327707" y="3353057"/>
                <a:ext cx="1294265" cy="627864"/>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Lifecycle</a:t>
                </a:r>
                <a:b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68" name="TextBox 67"/>
              <p:cNvSpPr txBox="1"/>
              <p:nvPr/>
            </p:nvSpPr>
            <p:spPr>
              <a:xfrm>
                <a:off x="7618303" y="2935056"/>
                <a:ext cx="3006272" cy="517065"/>
              </a:xfrm>
              <a:prstGeom prst="rect">
                <a:avLst/>
              </a:prstGeom>
              <a:noFill/>
            </p:spPr>
            <p:txBody>
              <a:bodyPr wrap="non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MICROSERVICES PLATFORM</a:t>
                </a:r>
              </a:p>
            </p:txBody>
          </p:sp>
        </p:grpSp>
      </p:grpSp>
      <p:sp>
        <p:nvSpPr>
          <p:cNvPr id="69" name="TextBox 68"/>
          <p:cNvSpPr txBox="1"/>
          <p:nvPr/>
        </p:nvSpPr>
        <p:spPr>
          <a:xfrm>
            <a:off x="7795015" y="2935056"/>
            <a:ext cx="2637397" cy="517065"/>
          </a:xfrm>
          <a:prstGeom prst="rect">
            <a:avLst/>
          </a:prstGeom>
          <a:solidFill>
            <a:schemeClr val="bg2"/>
          </a:solidFill>
        </p:spPr>
        <p:txBody>
          <a:bodyPr wrap="square" lIns="182880" tIns="146304" rIns="182880" bIns="146304" rtlCol="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SERVICE FABRIC</a:t>
            </a:r>
          </a:p>
        </p:txBody>
      </p:sp>
    </p:spTree>
    <p:extLst>
      <p:ext uri="{BB962C8B-B14F-4D97-AF65-F5344CB8AC3E}">
        <p14:creationId xmlns:p14="http://schemas.microsoft.com/office/powerpoint/2010/main" val="2739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750" fill="hold"/>
                                        <p:tgtEl>
                                          <p:spTgt spid="71"/>
                                        </p:tgtEl>
                                        <p:attrNameLst>
                                          <p:attrName>ppt_x</p:attrName>
                                        </p:attrNameLst>
                                      </p:cBhvr>
                                      <p:tavLst>
                                        <p:tav tm="0">
                                          <p:val>
                                            <p:strVal val="1+#ppt_w/2"/>
                                          </p:val>
                                        </p:tav>
                                        <p:tav tm="100000">
                                          <p:val>
                                            <p:strVal val="#ppt_x"/>
                                          </p:val>
                                        </p:tav>
                                      </p:tavLst>
                                    </p:anim>
                                    <p:anim calcmode="lin" valueType="num">
                                      <p:cBhvr additive="base">
                                        <p:cTn id="8" dur="75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p:bldP spid="8" grpId="0"/>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services </a:t>
            </a:r>
            <a:br>
              <a:rPr lang="en-US" dirty="0"/>
            </a:br>
            <a:r>
              <a:rPr lang="en-US" sz="2800" spc="0" dirty="0">
                <a:latin typeface="+mn-lt"/>
              </a:rPr>
              <a:t>PaaS with VM control</a:t>
            </a:r>
          </a:p>
        </p:txBody>
      </p:sp>
      <p:sp>
        <p:nvSpPr>
          <p:cNvPr id="7" name="Text Placeholder 4"/>
          <p:cNvSpPr>
            <a:spLocks noGrp="1"/>
          </p:cNvSpPr>
          <p:nvPr>
            <p:ph type="body" sz="quarter" idx="10"/>
          </p:nvPr>
        </p:nvSpPr>
        <p:spPr>
          <a:xfrm>
            <a:off x="279814" y="2319765"/>
            <a:ext cx="5507474" cy="2871555"/>
          </a:xfrm>
        </p:spPr>
        <p:txBody>
          <a:bodyPr/>
          <a:lstStyle/>
          <a:p>
            <a:pPr>
              <a:spcBef>
                <a:spcPts val="1800"/>
              </a:spcBef>
            </a:pPr>
            <a:r>
              <a:rPr lang="en-US" sz="2800" dirty="0"/>
              <a:t>Simple .NET runtime</a:t>
            </a:r>
          </a:p>
          <a:p>
            <a:pPr>
              <a:spcBef>
                <a:spcPts val="1800"/>
              </a:spcBef>
            </a:pPr>
            <a:r>
              <a:rPr lang="en-US" sz="2800" dirty="0"/>
              <a:t>Health, discovery, updates</a:t>
            </a:r>
          </a:p>
          <a:p>
            <a:pPr>
              <a:spcBef>
                <a:spcPts val="1800"/>
              </a:spcBef>
            </a:pPr>
            <a:r>
              <a:rPr lang="en-US" sz="2800" dirty="0"/>
              <a:t>OS Patching</a:t>
            </a:r>
          </a:p>
          <a:p>
            <a:pPr>
              <a:spcBef>
                <a:spcPts val="1800"/>
              </a:spcBef>
            </a:pPr>
            <a:r>
              <a:rPr lang="en-US" sz="2000" dirty="0">
                <a:gradFill>
                  <a:gsLst>
                    <a:gs pos="1250">
                      <a:schemeClr val="tx1"/>
                    </a:gs>
                    <a:gs pos="99000">
                      <a:schemeClr val="tx1"/>
                    </a:gs>
                  </a:gsLst>
                  <a:lin ang="5400000" scaled="0"/>
                </a:gradFill>
                <a:latin typeface="+mn-lt"/>
              </a:rPr>
              <a:t>The original PaaS offering from 2010. Best used when low-level OS access is required, but consider the newer PaaS models first.</a:t>
            </a:r>
          </a:p>
        </p:txBody>
      </p:sp>
      <p:grpSp>
        <p:nvGrpSpPr>
          <p:cNvPr id="2" name="Group 1"/>
          <p:cNvGrpSpPr/>
          <p:nvPr/>
        </p:nvGrpSpPr>
        <p:grpSpPr>
          <a:xfrm>
            <a:off x="5761355" y="0"/>
            <a:ext cx="6675120" cy="6994525"/>
            <a:chOff x="5761355" y="0"/>
            <a:chExt cx="6675120" cy="6994525"/>
          </a:xfrm>
        </p:grpSpPr>
        <p:sp>
          <p:nvSpPr>
            <p:cNvPr id="32" name="Rectangle 31"/>
            <p:cNvSpPr/>
            <p:nvPr/>
          </p:nvSpPr>
          <p:spPr bwMode="auto">
            <a:xfrm>
              <a:off x="5761355" y="0"/>
              <a:ext cx="6675120" cy="699452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 name="Group 8"/>
            <p:cNvGrpSpPr/>
            <p:nvPr/>
          </p:nvGrpSpPr>
          <p:grpSpPr>
            <a:xfrm>
              <a:off x="6025777" y="666270"/>
              <a:ext cx="5765184" cy="5756467"/>
              <a:chOff x="5721609" y="666270"/>
              <a:chExt cx="5765184" cy="5756467"/>
            </a:xfrm>
          </p:grpSpPr>
          <p:sp>
            <p:nvSpPr>
              <p:cNvPr id="3" name="Rounded Rectangle 2"/>
              <p:cNvSpPr/>
              <p:nvPr/>
            </p:nvSpPr>
            <p:spPr bwMode="auto">
              <a:xfrm>
                <a:off x="5721609" y="1088845"/>
                <a:ext cx="5765184" cy="5209390"/>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6219421" y="2768433"/>
                <a:ext cx="5222847" cy="2210840"/>
              </a:xfrm>
              <a:prstGeom prst="rect">
                <a:avLst/>
              </a:prstGeom>
              <a:noFill/>
              <a:ln w="25400" cap="flat" cmpd="sng" algn="ctr">
                <a:solidFill>
                  <a:schemeClr val="bg2"/>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p:cNvGrpSpPr/>
              <p:nvPr/>
            </p:nvGrpSpPr>
            <p:grpSpPr>
              <a:xfrm>
                <a:off x="8030673" y="2044171"/>
                <a:ext cx="1331618" cy="1331618"/>
                <a:chOff x="7279821" y="2088841"/>
                <a:chExt cx="1545201" cy="1545201"/>
              </a:xfrm>
            </p:grpSpPr>
            <p:sp>
              <p:nvSpPr>
                <p:cNvPr id="85" name="Rectangle 84"/>
                <p:cNvSpPr/>
                <p:nvPr/>
              </p:nvSpPr>
              <p:spPr bwMode="auto">
                <a:xfrm>
                  <a:off x="7658700" y="2562447"/>
                  <a:ext cx="900509" cy="52099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9821" y="2088841"/>
                  <a:ext cx="1545201" cy="1545201"/>
                </a:xfrm>
                <a:prstGeom prst="rect">
                  <a:avLst/>
                </a:prstGeom>
              </p:spPr>
            </p:pic>
          </p:grpSp>
          <p:sp>
            <p:nvSpPr>
              <p:cNvPr id="64" name="Rectangle 63"/>
              <p:cNvSpPr/>
              <p:nvPr/>
            </p:nvSpPr>
            <p:spPr bwMode="auto">
              <a:xfrm>
                <a:off x="7987859" y="666270"/>
                <a:ext cx="1374433" cy="46730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a:t>
                </a:r>
              </a:p>
            </p:txBody>
          </p:sp>
          <p:sp>
            <p:nvSpPr>
              <p:cNvPr id="65" name="Rectangle 64"/>
              <p:cNvSpPr/>
              <p:nvPr/>
            </p:nvSpPr>
            <p:spPr bwMode="auto">
              <a:xfrm>
                <a:off x="7987858" y="1207927"/>
                <a:ext cx="1374433" cy="46730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CONFIG</a:t>
                </a:r>
              </a:p>
            </p:txBody>
          </p:sp>
          <p:sp>
            <p:nvSpPr>
              <p:cNvPr id="66" name="Rounded Rectangle 65"/>
              <p:cNvSpPr/>
              <p:nvPr/>
            </p:nvSpPr>
            <p:spPr bwMode="auto">
              <a:xfrm>
                <a:off x="9747130"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ounded Rectangle 66"/>
              <p:cNvSpPr/>
              <p:nvPr/>
            </p:nvSpPr>
            <p:spPr bwMode="auto">
              <a:xfrm>
                <a:off x="9670775"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ounded Rectangle 67"/>
              <p:cNvSpPr/>
              <p:nvPr/>
            </p:nvSpPr>
            <p:spPr bwMode="auto">
              <a:xfrm>
                <a:off x="9603582"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ounded Rectangle 68"/>
              <p:cNvSpPr/>
              <p:nvPr/>
            </p:nvSpPr>
            <p:spPr bwMode="auto">
              <a:xfrm>
                <a:off x="6521844" y="3721369"/>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ounded Rectangle 69"/>
              <p:cNvSpPr/>
              <p:nvPr/>
            </p:nvSpPr>
            <p:spPr bwMode="auto">
              <a:xfrm>
                <a:off x="6445489" y="3635850"/>
                <a:ext cx="1411085" cy="751357"/>
              </a:xfrm>
              <a:prstGeom prst="roundRect">
                <a:avLst/>
              </a:prstGeom>
              <a:solidFill>
                <a:srgbClr val="FFFFFF">
                  <a:lumMod val="85000"/>
                </a:srgbClr>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ounded Rectangle 70"/>
              <p:cNvSpPr/>
              <p:nvPr/>
            </p:nvSpPr>
            <p:spPr bwMode="auto">
              <a:xfrm>
                <a:off x="6378296" y="3568658"/>
                <a:ext cx="1411085" cy="7513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6453" y="5509256"/>
                <a:ext cx="913481" cy="913481"/>
              </a:xfrm>
              <a:prstGeom prst="rect">
                <a:avLst/>
              </a:prstGeom>
            </p:spPr>
          </p:pic>
          <p:grpSp>
            <p:nvGrpSpPr>
              <p:cNvPr id="73" name="Group 72"/>
              <p:cNvGrpSpPr/>
              <p:nvPr/>
            </p:nvGrpSpPr>
            <p:grpSpPr>
              <a:xfrm>
                <a:off x="6731189" y="3529551"/>
                <a:ext cx="839686" cy="836876"/>
                <a:chOff x="5790976" y="5236556"/>
                <a:chExt cx="780290" cy="780290"/>
              </a:xfrm>
            </p:grpSpPr>
            <p:sp>
              <p:nvSpPr>
                <p:cNvPr id="83" name="Rectangle 82"/>
                <p:cNvSpPr/>
                <p:nvPr/>
              </p:nvSpPr>
              <p:spPr bwMode="auto">
                <a:xfrm>
                  <a:off x="5826643" y="5348179"/>
                  <a:ext cx="723014" cy="53399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0976" y="5236556"/>
                  <a:ext cx="780290" cy="780290"/>
                </a:xfrm>
                <a:prstGeom prst="rect">
                  <a:avLst/>
                </a:prstGeom>
              </p:spPr>
            </p:pic>
          </p:grpSp>
          <p:grpSp>
            <p:nvGrpSpPr>
              <p:cNvPr id="74" name="Group 73"/>
              <p:cNvGrpSpPr/>
              <p:nvPr/>
            </p:nvGrpSpPr>
            <p:grpSpPr>
              <a:xfrm>
                <a:off x="9767110" y="3358881"/>
                <a:ext cx="1192578" cy="1170911"/>
                <a:chOff x="9842094" y="1806557"/>
                <a:chExt cx="1470948" cy="1470948"/>
              </a:xfrm>
            </p:grpSpPr>
            <p:sp>
              <p:nvSpPr>
                <p:cNvPr id="81" name="Rectangle 80"/>
                <p:cNvSpPr/>
                <p:nvPr/>
              </p:nvSpPr>
              <p:spPr bwMode="auto">
                <a:xfrm>
                  <a:off x="10090294" y="2232837"/>
                  <a:ext cx="946301" cy="62860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42094" y="1806557"/>
                  <a:ext cx="1470948" cy="1470948"/>
                </a:xfrm>
                <a:prstGeom prst="rect">
                  <a:avLst/>
                </a:prstGeom>
              </p:spPr>
            </p:pic>
          </p:grpSp>
          <p:sp>
            <p:nvSpPr>
              <p:cNvPr id="75" name="TextBox 74"/>
              <p:cNvSpPr txBox="1"/>
              <p:nvPr/>
            </p:nvSpPr>
            <p:spPr>
              <a:xfrm>
                <a:off x="7827762" y="3217415"/>
                <a:ext cx="1773018" cy="49524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gradFill>
                      <a:gsLst>
                        <a:gs pos="2917">
                          <a:srgbClr val="505050"/>
                        </a:gs>
                        <a:gs pos="40000">
                          <a:srgbClr val="505050"/>
                        </a:gs>
                      </a:gsLst>
                      <a:lin ang="5400000" scaled="0"/>
                    </a:gradFill>
                    <a:effectLst/>
                    <a:uLnTx/>
                    <a:uFillTx/>
                    <a:latin typeface="Segoe UI"/>
                    <a:ea typeface="+mn-ea"/>
                    <a:cs typeface="+mn-cs"/>
                  </a:rPr>
                  <a:t>Cloud Service</a:t>
                </a:r>
              </a:p>
            </p:txBody>
          </p:sp>
          <p:sp>
            <p:nvSpPr>
              <p:cNvPr id="76" name="TextBox 75"/>
              <p:cNvSpPr txBox="1"/>
              <p:nvPr/>
            </p:nvSpPr>
            <p:spPr>
              <a:xfrm>
                <a:off x="6314916" y="4485938"/>
                <a:ext cx="1773018" cy="49524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gradFill>
                      <a:gsLst>
                        <a:gs pos="2917">
                          <a:srgbClr val="505050"/>
                        </a:gs>
                        <a:gs pos="40000">
                          <a:srgbClr val="505050"/>
                        </a:gs>
                      </a:gsLst>
                      <a:lin ang="5400000" scaled="0"/>
                    </a:gradFill>
                    <a:effectLst/>
                    <a:uLnTx/>
                    <a:uFillTx/>
                    <a:latin typeface="Segoe UI"/>
                    <a:ea typeface="+mn-ea"/>
                    <a:cs typeface="+mn-cs"/>
                  </a:rPr>
                  <a:t>Web roles</a:t>
                </a:r>
              </a:p>
            </p:txBody>
          </p:sp>
          <p:sp>
            <p:nvSpPr>
              <p:cNvPr id="77" name="TextBox 76"/>
              <p:cNvSpPr txBox="1"/>
              <p:nvPr/>
            </p:nvSpPr>
            <p:spPr>
              <a:xfrm>
                <a:off x="9566162" y="4535835"/>
                <a:ext cx="1773018" cy="495248"/>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gradFill>
                      <a:gsLst>
                        <a:gs pos="2917">
                          <a:srgbClr val="505050"/>
                        </a:gs>
                        <a:gs pos="40000">
                          <a:srgbClr val="505050"/>
                        </a:gs>
                      </a:gsLst>
                      <a:lin ang="5400000" scaled="0"/>
                    </a:gradFill>
                    <a:effectLst/>
                    <a:uLnTx/>
                    <a:uFillTx/>
                    <a:latin typeface="Segoe UI"/>
                    <a:ea typeface="+mn-ea"/>
                    <a:cs typeface="+mn-cs"/>
                  </a:rPr>
                  <a:t>Worker roles</a:t>
                </a:r>
              </a:p>
            </p:txBody>
          </p:sp>
          <p:sp>
            <p:nvSpPr>
              <p:cNvPr id="78" name="TextBox 77"/>
              <p:cNvSpPr txBox="1"/>
              <p:nvPr/>
            </p:nvSpPr>
            <p:spPr>
              <a:xfrm>
                <a:off x="9241648" y="5719329"/>
                <a:ext cx="1773018" cy="495248"/>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gradFill>
                      <a:gsLst>
                        <a:gs pos="2917">
                          <a:srgbClr val="505050"/>
                        </a:gs>
                        <a:gs pos="40000">
                          <a:srgbClr val="505050"/>
                        </a:gs>
                      </a:gsLst>
                      <a:lin ang="5400000" scaled="0"/>
                    </a:gradFill>
                    <a:effectLst/>
                    <a:uLnTx/>
                    <a:uFillTx/>
                    <a:latin typeface="Segoe UI"/>
                    <a:ea typeface="+mn-ea"/>
                    <a:cs typeface="+mn-cs"/>
                  </a:rPr>
                  <a:t>Azure Storage</a:t>
                </a:r>
              </a:p>
            </p:txBody>
          </p:sp>
          <p:cxnSp>
            <p:nvCxnSpPr>
              <p:cNvPr id="79" name="Straight Arrow Connector 78"/>
              <p:cNvCxnSpPr>
                <a:stCxn id="65" idx="2"/>
              </p:cNvCxnSpPr>
              <p:nvPr/>
            </p:nvCxnSpPr>
            <p:spPr>
              <a:xfrm flipH="1">
                <a:off x="8675074" y="1675233"/>
                <a:ext cx="1" cy="458741"/>
              </a:xfrm>
              <a:prstGeom prst="straightConnector1">
                <a:avLst/>
              </a:prstGeom>
              <a:noFill/>
              <a:ln w="25400" cap="flat" cmpd="sng" algn="ctr">
                <a:solidFill>
                  <a:schemeClr val="bg2"/>
                </a:solidFill>
                <a:prstDash val="solid"/>
                <a:headEnd type="none"/>
                <a:tailEnd type="triangle"/>
              </a:ln>
              <a:effectLst/>
            </p:spPr>
          </p:cxnSp>
          <p:cxnSp>
            <p:nvCxnSpPr>
              <p:cNvPr id="80" name="Straight Arrow Connector 79"/>
              <p:cNvCxnSpPr/>
              <p:nvPr/>
            </p:nvCxnSpPr>
            <p:spPr>
              <a:xfrm>
                <a:off x="8830845" y="4979273"/>
                <a:ext cx="0" cy="576609"/>
              </a:xfrm>
              <a:prstGeom prst="straightConnector1">
                <a:avLst/>
              </a:prstGeom>
              <a:noFill/>
              <a:ln w="25400" cap="flat" cmpd="sng" algn="ctr">
                <a:solidFill>
                  <a:schemeClr val="bg2"/>
                </a:solidFill>
                <a:prstDash val="solid"/>
                <a:headEnd type="none"/>
                <a:tailEnd type="triangle"/>
              </a:ln>
              <a:effectLst/>
            </p:spPr>
          </p:cxnSp>
        </p:grpSp>
      </p:grpSp>
    </p:spTree>
    <p:extLst>
      <p:ext uri="{BB962C8B-B14F-4D97-AF65-F5344CB8AC3E}">
        <p14:creationId xmlns:p14="http://schemas.microsoft.com/office/powerpoint/2010/main" val="299365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Management</a:t>
            </a:r>
          </a:p>
        </p:txBody>
      </p:sp>
      <p:sp>
        <p:nvSpPr>
          <p:cNvPr id="3" name="Text Placeholder 2"/>
          <p:cNvSpPr>
            <a:spLocks noGrp="1"/>
          </p:cNvSpPr>
          <p:nvPr>
            <p:ph type="body" sz="quarter" idx="11"/>
          </p:nvPr>
        </p:nvSpPr>
        <p:spPr>
          <a:xfrm>
            <a:off x="274639" y="1212849"/>
            <a:ext cx="11889564" cy="2092624"/>
          </a:xfrm>
        </p:spPr>
        <p:txBody>
          <a:bodyPr/>
          <a:lstStyle/>
          <a:p>
            <a:pPr fontAlgn="base"/>
            <a:r>
              <a:rPr lang="en-US" dirty="0"/>
              <a:t>Create Managed APIs</a:t>
            </a:r>
          </a:p>
          <a:p>
            <a:pPr lvl="1" fontAlgn="base"/>
            <a:r>
              <a:rPr lang="en-US" dirty="0"/>
              <a:t>API Gateway + Developer Portal + Publisher Portal </a:t>
            </a:r>
          </a:p>
          <a:p>
            <a:pPr fontAlgn="base"/>
            <a:endParaRPr lang="en-US" dirty="0"/>
          </a:p>
          <a:p>
            <a:pPr lvl="1" fontAlgn="base"/>
            <a:endParaRPr lang="en-US" dirty="0"/>
          </a:p>
        </p:txBody>
      </p:sp>
      <p:sp>
        <p:nvSpPr>
          <p:cNvPr id="5" name="Rectangle 4"/>
          <p:cNvSpPr/>
          <p:nvPr/>
        </p:nvSpPr>
        <p:spPr>
          <a:xfrm>
            <a:off x="5075237" y="1439862"/>
            <a:ext cx="1558632"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Key Concepts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Rectangle 5"/>
          <p:cNvSpPr/>
          <p:nvPr/>
        </p:nvSpPr>
        <p:spPr>
          <a:xfrm>
            <a:off x="482069" y="2354262"/>
            <a:ext cx="129535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3"/>
              </a:rPr>
              <a:t>Rate Limits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Rectangle 6"/>
          <p:cNvSpPr/>
          <p:nvPr/>
        </p:nvSpPr>
        <p:spPr>
          <a:xfrm>
            <a:off x="482069" y="3372038"/>
            <a:ext cx="339522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4"/>
              </a:rPr>
              <a:t>Customize the Developer Portal</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p:cNvPicPr>
            <a:picLocks noChangeAspect="1"/>
          </p:cNvPicPr>
          <p:nvPr/>
        </p:nvPicPr>
        <p:blipFill>
          <a:blip r:embed="rId5"/>
          <a:stretch>
            <a:fillRect/>
          </a:stretch>
        </p:blipFill>
        <p:spPr>
          <a:xfrm>
            <a:off x="5532437" y="171593"/>
            <a:ext cx="1191963" cy="1041255"/>
          </a:xfrm>
          <a:prstGeom prst="rect">
            <a:avLst/>
          </a:prstGeom>
        </p:spPr>
      </p:pic>
      <p:sp>
        <p:nvSpPr>
          <p:cNvPr id="9" name="Rectangle 8"/>
          <p:cNvSpPr/>
          <p:nvPr/>
        </p:nvSpPr>
        <p:spPr>
          <a:xfrm>
            <a:off x="482069" y="3880926"/>
            <a:ext cx="148790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6"/>
              </a:rPr>
              <a:t>Add Caching</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p:cNvSpPr/>
          <p:nvPr/>
        </p:nvSpPr>
        <p:spPr>
          <a:xfrm>
            <a:off x="482069" y="2863150"/>
            <a:ext cx="934295"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7"/>
              </a:rPr>
              <a:t>Policies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angle 10"/>
          <p:cNvSpPr/>
          <p:nvPr/>
        </p:nvSpPr>
        <p:spPr>
          <a:xfrm>
            <a:off x="482069" y="4389814"/>
            <a:ext cx="286770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8"/>
              </a:rPr>
              <a:t>API Inspector to trace calls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098504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74638" y="1856194"/>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sp>
        <p:nvSpPr>
          <p:cNvPr id="12" name="Rectangle 11"/>
          <p:cNvSpPr/>
          <p:nvPr/>
        </p:nvSpPr>
        <p:spPr bwMode="auto">
          <a:xfrm>
            <a:off x="324291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Storage</a:t>
            </a:r>
          </a:p>
        </p:txBody>
      </p:sp>
      <p:sp>
        <p:nvSpPr>
          <p:cNvPr id="13" name="Rectangle 12"/>
          <p:cNvSpPr/>
          <p:nvPr/>
        </p:nvSpPr>
        <p:spPr bwMode="auto">
          <a:xfrm>
            <a:off x="621873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Web &amp; Mobile</a:t>
            </a:r>
          </a:p>
        </p:txBody>
      </p:sp>
      <p:sp>
        <p:nvSpPr>
          <p:cNvPr id="14" name="Rectangle 13"/>
          <p:cNvSpPr/>
          <p:nvPr/>
        </p:nvSpPr>
        <p:spPr bwMode="auto">
          <a:xfrm>
            <a:off x="9190038" y="1851353"/>
            <a:ext cx="2971800" cy="5486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Identity &amp; Networks</a:t>
            </a:r>
          </a:p>
        </p:txBody>
      </p:sp>
      <p:sp>
        <p:nvSpPr>
          <p:cNvPr id="15" name="TextBox 14"/>
          <p:cNvSpPr txBox="1"/>
          <p:nvPr/>
        </p:nvSpPr>
        <p:spPr>
          <a:xfrm>
            <a:off x="274638"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6" name="TextBox 15"/>
          <p:cNvSpPr txBox="1"/>
          <p:nvPr/>
        </p:nvSpPr>
        <p:spPr>
          <a:xfrm>
            <a:off x="3242914"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7" name="TextBox 16"/>
          <p:cNvSpPr txBox="1"/>
          <p:nvPr/>
        </p:nvSpPr>
        <p:spPr>
          <a:xfrm>
            <a:off x="6219229"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TextBox 17"/>
          <p:cNvSpPr txBox="1"/>
          <p:nvPr/>
        </p:nvSpPr>
        <p:spPr>
          <a:xfrm>
            <a:off x="9190533" y="2399972"/>
            <a:ext cx="2971800" cy="36576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6381" y="3421062"/>
            <a:ext cx="1589598" cy="1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3818122" y="3377938"/>
            <a:ext cx="1775664" cy="1541511"/>
          </a:xfrm>
          <a:prstGeom prst="rect">
            <a:avLst/>
          </a:prstGeom>
        </p:spPr>
      </p:pic>
      <p:pic>
        <p:nvPicPr>
          <p:cNvPr id="21" name="Picture 11"/>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599237" y="3377938"/>
            <a:ext cx="968374" cy="96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7742237" y="3421062"/>
            <a:ext cx="814378" cy="1311287"/>
          </a:xfrm>
          <a:prstGeom prst="rect">
            <a:avLst/>
          </a:prstGeom>
        </p:spPr>
      </p:pic>
      <p:pic>
        <p:nvPicPr>
          <p:cNvPr id="23" name="Picture 3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723437" y="3498772"/>
            <a:ext cx="2057737" cy="12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8108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Identity and Networks</a:t>
            </a:r>
          </a:p>
        </p:txBody>
      </p:sp>
      <p:sp>
        <p:nvSpPr>
          <p:cNvPr id="11" name="Rectangle 10"/>
          <p:cNvSpPr/>
          <p:nvPr/>
        </p:nvSpPr>
        <p:spPr>
          <a:xfrm>
            <a:off x="4237037" y="19732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2" name="Rectangle 11"/>
          <p:cNvSpPr/>
          <p:nvPr/>
        </p:nvSpPr>
        <p:spPr>
          <a:xfrm>
            <a:off x="6446837" y="19732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4" name="Rectangle 13"/>
          <p:cNvSpPr/>
          <p:nvPr/>
        </p:nvSpPr>
        <p:spPr>
          <a:xfrm>
            <a:off x="4237037" y="4183062"/>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sp>
        <p:nvSpPr>
          <p:cNvPr id="15" name="Rectangle 14"/>
          <p:cNvSpPr/>
          <p:nvPr/>
        </p:nvSpPr>
        <p:spPr>
          <a:xfrm>
            <a:off x="6446837" y="4201144"/>
            <a:ext cx="1775806" cy="1752600"/>
          </a:xfrm>
          <a:prstGeom prst="rect">
            <a:avLst/>
          </a:prstGeom>
          <a:solidFill>
            <a:schemeClr val="bg2">
              <a:lumMod val="50000"/>
              <a:alpha val="2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ＭＳ Ｐゴシック" charset="-128"/>
              <a:cs typeface="+mn-cs"/>
            </a:endParaRPr>
          </a:p>
        </p:txBody>
      </p:sp>
      <p:pic>
        <p:nvPicPr>
          <p:cNvPr id="9" name="Picture 4"/>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4618037" y="2228732"/>
            <a:ext cx="990600" cy="98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237037" y="3153398"/>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AD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8" name="TextBox 17"/>
          <p:cNvSpPr txBox="1"/>
          <p:nvPr/>
        </p:nvSpPr>
        <p:spPr>
          <a:xfrm>
            <a:off x="6447842" y="3149177"/>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 B2B/B2C</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1" name="Picture 4" descr="\\MAGNUM\Projects\Microsoft\Cloud Power FY12\Design\ICONS_PNG\Connect_to_Cloud_Services.png"/>
          <p:cNvPicPr>
            <a:picLocks noChangeAspect="1" noChangeArrowheads="1"/>
          </p:cNvPicPr>
          <p:nvPr/>
        </p:nvPicPr>
        <p:blipFill>
          <a:blip r:embed="rId4" cstate="print">
            <a:lum bright="100000"/>
          </a:blip>
          <a:srcRect/>
          <a:stretch>
            <a:fillRect/>
          </a:stretch>
        </p:blipFill>
        <p:spPr bwMode="auto">
          <a:xfrm>
            <a:off x="4536771" y="4201144"/>
            <a:ext cx="1176338" cy="1176338"/>
          </a:xfrm>
          <a:prstGeom prst="rect">
            <a:avLst/>
          </a:prstGeom>
          <a:noFill/>
        </p:spPr>
      </p:pic>
      <p:sp>
        <p:nvSpPr>
          <p:cNvPr id="22" name="TextBox 21"/>
          <p:cNvSpPr txBox="1"/>
          <p:nvPr/>
        </p:nvSpPr>
        <p:spPr>
          <a:xfrm>
            <a:off x="4237037" y="5390424"/>
            <a:ext cx="1775806"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Communicate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23" name="Picture 4" descr="\\MAGNUM\Projects\Microsoft\Cloud Power FY12\Design\Icons\PNGs\IT_guy.png"/>
          <p:cNvPicPr>
            <a:picLocks noChangeAspect="1" noChangeArrowheads="1"/>
          </p:cNvPicPr>
          <p:nvPr/>
        </p:nvPicPr>
        <p:blipFill>
          <a:blip r:embed="rId5" cstate="print">
            <a:lum bright="100000"/>
          </a:blip>
          <a:stretch>
            <a:fillRect/>
          </a:stretch>
        </p:blipFill>
        <p:spPr bwMode="auto">
          <a:xfrm>
            <a:off x="6759271" y="4196923"/>
            <a:ext cx="1150938" cy="1150938"/>
          </a:xfrm>
          <a:prstGeom prst="rect">
            <a:avLst/>
          </a:prstGeom>
          <a:noFill/>
        </p:spPr>
      </p:pic>
      <p:sp>
        <p:nvSpPr>
          <p:cNvPr id="24" name="TextBox 23"/>
          <p:cNvSpPr txBox="1"/>
          <p:nvPr/>
        </p:nvSpPr>
        <p:spPr>
          <a:xfrm>
            <a:off x="6447842" y="5362725"/>
            <a:ext cx="1775806" cy="5724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Messaging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5" name="Group 4"/>
          <p:cNvGrpSpPr/>
          <p:nvPr/>
        </p:nvGrpSpPr>
        <p:grpSpPr>
          <a:xfrm>
            <a:off x="6962129" y="2140025"/>
            <a:ext cx="745221" cy="1059297"/>
            <a:chOff x="5315440" y="2081018"/>
            <a:chExt cx="745221" cy="1059297"/>
          </a:xfrm>
        </p:grpSpPr>
        <p:pic>
          <p:nvPicPr>
            <p:cNvPr id="3" name="Picture 2"/>
            <p:cNvPicPr>
              <a:picLocks noChangeAspect="1"/>
            </p:cNvPicPr>
            <p:nvPr/>
          </p:nvPicPr>
          <p:blipFill>
            <a:blip r:embed="rId6"/>
            <a:stretch>
              <a:fillRect/>
            </a:stretch>
          </p:blipFill>
          <p:spPr>
            <a:xfrm>
              <a:off x="5520470" y="2781215"/>
              <a:ext cx="335160" cy="359100"/>
            </a:xfrm>
            <a:prstGeom prst="rect">
              <a:avLst/>
            </a:prstGeom>
          </p:spPr>
        </p:pic>
        <p:pic>
          <p:nvPicPr>
            <p:cNvPr id="27" name="Picture 4"/>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5315440" y="2081018"/>
              <a:ext cx="745221" cy="743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6818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Active Directory</a:t>
            </a:r>
          </a:p>
        </p:txBody>
      </p:sp>
      <p:pic>
        <p:nvPicPr>
          <p:cNvPr id="3" name="Picture 2" descr="\\MAGNUM\Projects\Microsoft\Cloud Power FY12\Design\ICONS_PNG\Building.png"/>
          <p:cNvPicPr>
            <a:picLocks noChangeAspect="1" noChangeArrowheads="1"/>
          </p:cNvPicPr>
          <p:nvPr/>
        </p:nvPicPr>
        <p:blipFill>
          <a:blip r:embed="rId3" cstate="print">
            <a:biLevel thresh="50000"/>
          </a:blip>
          <a:srcRect/>
          <a:stretch>
            <a:fillRect/>
          </a:stretch>
        </p:blipFill>
        <p:spPr bwMode="auto">
          <a:xfrm>
            <a:off x="1903413" y="4210487"/>
            <a:ext cx="1405860" cy="1405860"/>
          </a:xfrm>
          <a:prstGeom prst="rect">
            <a:avLst/>
          </a:prstGeom>
          <a:noFill/>
          <a:ln>
            <a:noFill/>
          </a:ln>
        </p:spPr>
      </p:pic>
      <p:pic>
        <p:nvPicPr>
          <p:cNvPr id="5" name="Picture 4"/>
          <p:cNvPicPr>
            <a:picLocks noChangeAspect="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2157529" y="1953768"/>
            <a:ext cx="932600" cy="93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3859404" y="1968302"/>
            <a:ext cx="886155" cy="88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MAGNUM\Projects\Microsoft\Cloud Power FY12\Design\ICONS_PNG\Next_Gen_Application.png"/>
          <p:cNvPicPr>
            <a:picLocks noChangeAspect="1" noChangeArrowheads="1"/>
          </p:cNvPicPr>
          <p:nvPr/>
        </p:nvPicPr>
        <p:blipFill>
          <a:blip r:embed="rId6" cstate="print">
            <a:biLevel thresh="50000"/>
          </a:blip>
          <a:srcRect/>
          <a:stretch>
            <a:fillRect/>
          </a:stretch>
        </p:blipFill>
        <p:spPr bwMode="auto">
          <a:xfrm>
            <a:off x="5411956" y="4654455"/>
            <a:ext cx="891043" cy="891043"/>
          </a:xfrm>
          <a:prstGeom prst="rect">
            <a:avLst/>
          </a:prstGeom>
          <a:noFill/>
          <a:ln>
            <a:noFill/>
          </a:ln>
        </p:spPr>
      </p:pic>
      <p:pic>
        <p:nvPicPr>
          <p:cNvPr id="8" name="Picture 2" descr="\\MAGNUM\Projects\Microsoft\Cloud Power FY12\Design\ICONS_PNG\Next_Gen_Application.png"/>
          <p:cNvPicPr>
            <a:picLocks noChangeAspect="1" noChangeArrowheads="1"/>
          </p:cNvPicPr>
          <p:nvPr/>
        </p:nvPicPr>
        <p:blipFill>
          <a:blip r:embed="rId6" cstate="print">
            <a:biLevel thresh="50000"/>
          </a:blip>
          <a:srcRect/>
          <a:stretch>
            <a:fillRect/>
          </a:stretch>
        </p:blipFill>
        <p:spPr bwMode="auto">
          <a:xfrm>
            <a:off x="6386607" y="4654455"/>
            <a:ext cx="891043" cy="891043"/>
          </a:xfrm>
          <a:prstGeom prst="rect">
            <a:avLst/>
          </a:prstGeom>
          <a:noFill/>
          <a:ln>
            <a:noFill/>
          </a:ln>
        </p:spPr>
      </p:pic>
      <p:pic>
        <p:nvPicPr>
          <p:cNvPr id="9" name="Picture 2" descr="\\MAGNUM\Projects\Microsoft\Cloud Power FY12\Design\ICONS_PNG\Devices.png"/>
          <p:cNvPicPr>
            <a:picLocks noChangeAspect="1" noChangeArrowheads="1"/>
          </p:cNvPicPr>
          <p:nvPr/>
        </p:nvPicPr>
        <p:blipFill>
          <a:blip r:embed="rId7" cstate="print">
            <a:biLevel thresh="50000"/>
          </a:blip>
          <a:srcRect l="50000" r="2000" b="50000"/>
          <a:stretch>
            <a:fillRect/>
          </a:stretch>
        </p:blipFill>
        <p:spPr bwMode="auto">
          <a:xfrm>
            <a:off x="8335909" y="4649404"/>
            <a:ext cx="798887" cy="832174"/>
          </a:xfrm>
          <a:prstGeom prst="rect">
            <a:avLst/>
          </a:prstGeom>
          <a:noFill/>
          <a:ln>
            <a:noFill/>
          </a:ln>
        </p:spPr>
      </p:pic>
      <p:pic>
        <p:nvPicPr>
          <p:cNvPr id="10" name="Picture 5" descr="\\MAGNUM\Projects\Microsoft\Cloud Power FY12\Design\Icons\PNGs\Pyramid.png"/>
          <p:cNvPicPr>
            <a:picLocks noChangeAspect="1" noChangeArrowheads="1"/>
          </p:cNvPicPr>
          <p:nvPr/>
        </p:nvPicPr>
        <p:blipFill>
          <a:blip r:embed="rId8" cstate="print">
            <a:biLevel thresh="50000"/>
          </a:blip>
          <a:srcRect/>
          <a:stretch>
            <a:fillRect/>
          </a:stretch>
        </p:blipFill>
        <p:spPr bwMode="auto">
          <a:xfrm>
            <a:off x="3818742" y="4046569"/>
            <a:ext cx="1215773" cy="1215773"/>
          </a:xfrm>
          <a:prstGeom prst="rect">
            <a:avLst/>
          </a:prstGeom>
          <a:noFill/>
          <a:ln>
            <a:noFill/>
          </a:ln>
        </p:spPr>
      </p:pic>
      <p:pic>
        <p:nvPicPr>
          <p:cNvPr id="11" name="Picture 10" descr="\\MAGNUM\Projects\Microsoft\Cloud Power FY12\Design\ICONS_PNG\Application.png"/>
          <p:cNvPicPr>
            <a:picLocks noChangeAspect="1" noChangeArrowheads="1"/>
          </p:cNvPicPr>
          <p:nvPr/>
        </p:nvPicPr>
        <p:blipFill>
          <a:blip r:embed="rId9" cstate="print">
            <a:biLevel thresh="50000"/>
          </a:blip>
          <a:srcRect/>
          <a:stretch>
            <a:fillRect/>
          </a:stretch>
        </p:blipFill>
        <p:spPr bwMode="auto">
          <a:xfrm>
            <a:off x="5451097" y="1560716"/>
            <a:ext cx="808595" cy="808595"/>
          </a:xfrm>
          <a:prstGeom prst="rect">
            <a:avLst/>
          </a:prstGeom>
          <a:noFill/>
          <a:ln>
            <a:noFill/>
          </a:ln>
        </p:spPr>
      </p:pic>
      <p:pic>
        <p:nvPicPr>
          <p:cNvPr id="12" name="Picture 11" descr="\\MAGNUM\Projects\Microsoft\Cloud Power FY12\Design\ICONS_PNG\Application.png"/>
          <p:cNvPicPr>
            <a:picLocks noChangeAspect="1" noChangeArrowheads="1"/>
          </p:cNvPicPr>
          <p:nvPr/>
        </p:nvPicPr>
        <p:blipFill>
          <a:blip r:embed="rId9" cstate="print">
            <a:biLevel thresh="50000"/>
          </a:blip>
          <a:srcRect/>
          <a:stretch>
            <a:fillRect/>
          </a:stretch>
        </p:blipFill>
        <p:spPr bwMode="auto">
          <a:xfrm>
            <a:off x="6401309" y="1557307"/>
            <a:ext cx="808595" cy="808595"/>
          </a:xfrm>
          <a:prstGeom prst="rect">
            <a:avLst/>
          </a:prstGeom>
          <a:noFill/>
          <a:ln>
            <a:noFill/>
          </a:ln>
        </p:spPr>
      </p:pic>
      <p:pic>
        <p:nvPicPr>
          <p:cNvPr id="13" name="Picture 8" descr="\\MAGNUM\Projects\Microsoft\Cloud Power FY12\Design\Icons\PNGs\Cross Platform.png"/>
          <p:cNvPicPr>
            <a:picLocks noChangeAspect="1" noChangeArrowheads="1"/>
          </p:cNvPicPr>
          <p:nvPr/>
        </p:nvPicPr>
        <p:blipFill>
          <a:blip r:embed="rId10" cstate="print">
            <a:biLevel thresh="50000"/>
          </a:blip>
          <a:stretch>
            <a:fillRect/>
          </a:stretch>
        </p:blipFill>
        <p:spPr bwMode="auto">
          <a:xfrm>
            <a:off x="7361258" y="4649938"/>
            <a:ext cx="846873" cy="846873"/>
          </a:xfrm>
          <a:prstGeom prst="rect">
            <a:avLst/>
          </a:prstGeom>
          <a:noFill/>
          <a:ln>
            <a:noFill/>
          </a:ln>
        </p:spPr>
      </p:pic>
      <p:pic>
        <p:nvPicPr>
          <p:cNvPr id="14" name="Picture 8" descr="\\MAGNUM\Projects\Microsoft\Cloud Power FY12\Design\Icons\PNGs\Cross Platform.png"/>
          <p:cNvPicPr>
            <a:picLocks noChangeAspect="1" noChangeArrowheads="1"/>
          </p:cNvPicPr>
          <p:nvPr/>
        </p:nvPicPr>
        <p:blipFill>
          <a:blip r:embed="rId10" cstate="print">
            <a:biLevel thresh="25000"/>
          </a:blip>
          <a:stretch>
            <a:fillRect/>
          </a:stretch>
        </p:blipFill>
        <p:spPr bwMode="auto">
          <a:xfrm>
            <a:off x="7271693" y="1465018"/>
            <a:ext cx="846873" cy="846873"/>
          </a:xfrm>
          <a:prstGeom prst="rect">
            <a:avLst/>
          </a:prstGeom>
          <a:noFill/>
          <a:ln>
            <a:noFill/>
          </a:ln>
        </p:spPr>
      </p:pic>
      <p:pic>
        <p:nvPicPr>
          <p:cNvPr id="15" name="Picture 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7695129" y="2018389"/>
            <a:ext cx="319545" cy="20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MAGNUM\Projects\Microsoft\Cloud Power FY12\Design\ICONS_PNG\Devices.png"/>
          <p:cNvPicPr>
            <a:picLocks noChangeAspect="1" noChangeArrowheads="1"/>
          </p:cNvPicPr>
          <p:nvPr/>
        </p:nvPicPr>
        <p:blipFill>
          <a:blip r:embed="rId7" cstate="print">
            <a:biLevel thresh="50000"/>
          </a:blip>
          <a:srcRect l="50000" r="2000" b="50000"/>
          <a:stretch>
            <a:fillRect/>
          </a:stretch>
        </p:blipFill>
        <p:spPr bwMode="auto">
          <a:xfrm>
            <a:off x="8258319" y="1497416"/>
            <a:ext cx="798887" cy="832174"/>
          </a:xfrm>
          <a:prstGeom prst="rect">
            <a:avLst/>
          </a:prstGeom>
          <a:noFill/>
          <a:ln>
            <a:noFill/>
          </a:ln>
        </p:spPr>
      </p:pic>
      <p:pic>
        <p:nvPicPr>
          <p:cNvPr id="17" name="Picture 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8533222" y="1884907"/>
            <a:ext cx="319545" cy="20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p:nvPr/>
        </p:nvCxnSpPr>
        <p:spPr>
          <a:xfrm>
            <a:off x="1205023" y="3693037"/>
            <a:ext cx="9491330"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05023" y="3287745"/>
            <a:ext cx="1824970"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CLOUD</a:t>
            </a:r>
          </a:p>
        </p:txBody>
      </p:sp>
      <p:sp>
        <p:nvSpPr>
          <p:cNvPr id="20" name="TextBox 19"/>
          <p:cNvSpPr txBox="1"/>
          <p:nvPr/>
        </p:nvSpPr>
        <p:spPr>
          <a:xfrm>
            <a:off x="1217142" y="3728998"/>
            <a:ext cx="1824970"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ON PREMISE</a:t>
            </a:r>
          </a:p>
        </p:txBody>
      </p:sp>
      <p:cxnSp>
        <p:nvCxnSpPr>
          <p:cNvPr id="21" name="Straight Connector 20"/>
          <p:cNvCxnSpPr/>
          <p:nvPr/>
        </p:nvCxnSpPr>
        <p:spPr>
          <a:xfrm>
            <a:off x="4947684" y="4387697"/>
            <a:ext cx="3813544"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950688" y="4387697"/>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23970" y="4387697"/>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784694" y="4387697"/>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757916" y="4387697"/>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849451" y="2631551"/>
            <a:ext cx="3813544" cy="0"/>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855395" y="2290422"/>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40438" y="2290421"/>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698222" y="2290420"/>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657763" y="2290420"/>
            <a:ext cx="0" cy="341129"/>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741854" y="5025321"/>
            <a:ext cx="1413355"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Active Directory</a:t>
            </a:r>
          </a:p>
        </p:txBody>
      </p:sp>
      <p:sp>
        <p:nvSpPr>
          <p:cNvPr id="32" name="TextBox 31"/>
          <p:cNvSpPr txBox="1"/>
          <p:nvPr/>
        </p:nvSpPr>
        <p:spPr>
          <a:xfrm>
            <a:off x="3741854" y="2912706"/>
            <a:ext cx="1130886" cy="73866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Azure Active Directory</a:t>
            </a:r>
          </a:p>
        </p:txBody>
      </p:sp>
      <p:sp>
        <p:nvSpPr>
          <p:cNvPr id="33" name="TextBox 32"/>
          <p:cNvSpPr txBox="1"/>
          <p:nvPr/>
        </p:nvSpPr>
        <p:spPr>
          <a:xfrm>
            <a:off x="5490342" y="5462458"/>
            <a:ext cx="1032177"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Exchange</a:t>
            </a:r>
          </a:p>
        </p:txBody>
      </p:sp>
      <p:sp>
        <p:nvSpPr>
          <p:cNvPr id="34" name="TextBox 33"/>
          <p:cNvSpPr txBox="1"/>
          <p:nvPr/>
        </p:nvSpPr>
        <p:spPr>
          <a:xfrm>
            <a:off x="6443717" y="5481578"/>
            <a:ext cx="1032177"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SharePoint</a:t>
            </a:r>
          </a:p>
        </p:txBody>
      </p:sp>
      <p:sp>
        <p:nvSpPr>
          <p:cNvPr id="35" name="TextBox 34"/>
          <p:cNvSpPr txBox="1"/>
          <p:nvPr/>
        </p:nvSpPr>
        <p:spPr>
          <a:xfrm>
            <a:off x="7509671" y="5496811"/>
            <a:ext cx="662159"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LDAP</a:t>
            </a:r>
          </a:p>
        </p:txBody>
      </p:sp>
      <p:sp>
        <p:nvSpPr>
          <p:cNvPr id="36" name="TextBox 35"/>
          <p:cNvSpPr txBox="1"/>
          <p:nvPr/>
        </p:nvSpPr>
        <p:spPr>
          <a:xfrm>
            <a:off x="8336678" y="5462458"/>
            <a:ext cx="1032177" cy="3077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LOB Apps</a:t>
            </a:r>
          </a:p>
        </p:txBody>
      </p:sp>
      <p:sp>
        <p:nvSpPr>
          <p:cNvPr id="37" name="TextBox 36"/>
          <p:cNvSpPr txBox="1"/>
          <p:nvPr/>
        </p:nvSpPr>
        <p:spPr>
          <a:xfrm>
            <a:off x="5338237" y="1176467"/>
            <a:ext cx="1032177"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Exchange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Online</a:t>
            </a:r>
          </a:p>
        </p:txBody>
      </p:sp>
      <p:sp>
        <p:nvSpPr>
          <p:cNvPr id="38" name="TextBox 37"/>
          <p:cNvSpPr txBox="1"/>
          <p:nvPr/>
        </p:nvSpPr>
        <p:spPr>
          <a:xfrm>
            <a:off x="6289517" y="1173622"/>
            <a:ext cx="1032177" cy="523220"/>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SharePoint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Online</a:t>
            </a:r>
          </a:p>
        </p:txBody>
      </p:sp>
      <p:sp>
        <p:nvSpPr>
          <p:cNvPr id="39" name="TextBox 38"/>
          <p:cNvSpPr txBox="1"/>
          <p:nvPr/>
        </p:nvSpPr>
        <p:spPr>
          <a:xfrm>
            <a:off x="7233101" y="1261171"/>
            <a:ext cx="1032177" cy="307777"/>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Graph API</a:t>
            </a:r>
          </a:p>
        </p:txBody>
      </p:sp>
      <p:sp>
        <p:nvSpPr>
          <p:cNvPr id="40" name="TextBox 39"/>
          <p:cNvSpPr txBox="1"/>
          <p:nvPr/>
        </p:nvSpPr>
        <p:spPr>
          <a:xfrm>
            <a:off x="8331475" y="1132230"/>
            <a:ext cx="1032177" cy="523220"/>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Cloud Apps</a:t>
            </a:r>
          </a:p>
        </p:txBody>
      </p:sp>
      <p:cxnSp>
        <p:nvCxnSpPr>
          <p:cNvPr id="41" name="Straight Connector 40"/>
          <p:cNvCxnSpPr/>
          <p:nvPr/>
        </p:nvCxnSpPr>
        <p:spPr>
          <a:xfrm>
            <a:off x="427037" y="3685138"/>
            <a:ext cx="10134600" cy="4386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01851" y="2783951"/>
            <a:ext cx="381354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007795" y="2442822"/>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992838" y="2442821"/>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850622" y="2442820"/>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810163" y="2442820"/>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00084" y="4335462"/>
            <a:ext cx="3813544"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6103088" y="4335462"/>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76370" y="4335462"/>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7094" y="4335462"/>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910316" y="4335462"/>
            <a:ext cx="0" cy="341129"/>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1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800" dirty="0"/>
              <a:t>Secure Resources using Managed Identities</a:t>
            </a:r>
          </a:p>
        </p:txBody>
      </p:sp>
      <p:sp>
        <p:nvSpPr>
          <p:cNvPr id="6" name="Text Placeholder 5"/>
          <p:cNvSpPr>
            <a:spLocks noGrp="1"/>
          </p:cNvSpPr>
          <p:nvPr>
            <p:ph type="body" sz="quarter" idx="11"/>
          </p:nvPr>
        </p:nvSpPr>
        <p:spPr>
          <a:xfrm>
            <a:off x="274639" y="1212849"/>
            <a:ext cx="6781798" cy="5558445"/>
          </a:xfrm>
          <a:prstGeom prst="rect">
            <a:avLst/>
          </a:prstGeom>
        </p:spPr>
        <p:txBody>
          <a:bodyPr/>
          <a:lstStyle/>
          <a:p>
            <a:pPr marL="0" lvl="1" indent="0">
              <a:buNone/>
            </a:pPr>
            <a:r>
              <a:rPr lang="en-US" sz="3600" dirty="0">
                <a:gradFill>
                  <a:gsLst>
                    <a:gs pos="1250">
                      <a:srgbClr val="D83B01"/>
                    </a:gs>
                    <a:gs pos="99000">
                      <a:srgbClr val="D83B01"/>
                    </a:gs>
                  </a:gsLst>
                  <a:lin ang="5400000" scaled="0"/>
                </a:gradFill>
                <a:latin typeface="+mj-lt"/>
                <a:hlinkClick r:id="rId4"/>
              </a:rPr>
              <a:t>AD On-premises vs Azure AD</a:t>
            </a:r>
            <a:endParaRPr lang="en-US" sz="3600" dirty="0">
              <a:gradFill>
                <a:gsLst>
                  <a:gs pos="1250">
                    <a:srgbClr val="D83B01"/>
                  </a:gs>
                  <a:gs pos="99000">
                    <a:srgbClr val="D83B01"/>
                  </a:gs>
                </a:gsLst>
                <a:lin ang="5400000" scaled="0"/>
              </a:gradFill>
              <a:latin typeface="+mj-lt"/>
            </a:endParaRPr>
          </a:p>
          <a:p>
            <a:pPr marL="0" indent="0">
              <a:buNone/>
            </a:pPr>
            <a:r>
              <a:rPr lang="en-US" sz="3600" dirty="0">
                <a:solidFill>
                  <a:schemeClr val="tx1"/>
                </a:solidFill>
              </a:rPr>
              <a:t>Graph API</a:t>
            </a:r>
          </a:p>
          <a:p>
            <a:pPr marL="342900" lvl="1" indent="0">
              <a:buNone/>
            </a:pPr>
            <a:r>
              <a:rPr lang="en-US" sz="2000" dirty="0"/>
              <a:t>Programmatic Access to Azure AD | RESTful</a:t>
            </a:r>
          </a:p>
          <a:p>
            <a:pPr marL="342900" lvl="1" indent="0">
              <a:buNone/>
            </a:pPr>
            <a:r>
              <a:rPr lang="en-US" sz="2000" dirty="0"/>
              <a:t>CRUD | Application must be registered and configured</a:t>
            </a:r>
          </a:p>
          <a:p>
            <a:pPr marL="342900" lvl="1" indent="0">
              <a:buNone/>
            </a:pPr>
            <a:r>
              <a:rPr lang="en-US" sz="2000" dirty="0"/>
              <a:t>Requests use standard HTTP Methods</a:t>
            </a:r>
          </a:p>
          <a:p>
            <a:pPr marL="0" indent="0">
              <a:buNone/>
            </a:pPr>
            <a:r>
              <a:rPr lang="en-US" sz="3600" dirty="0">
                <a:solidFill>
                  <a:schemeClr val="tx1"/>
                </a:solidFill>
              </a:rPr>
              <a:t>OAuth</a:t>
            </a:r>
          </a:p>
          <a:p>
            <a:pPr marL="342900" lvl="1" indent="0">
              <a:buNone/>
            </a:pPr>
            <a:r>
              <a:rPr lang="en-US" sz="2000" dirty="0" err="1"/>
              <a:t>AuthZ</a:t>
            </a:r>
            <a:r>
              <a:rPr lang="en-US" sz="2000" dirty="0"/>
              <a:t> web apps and web APIs in Azure AD Tenant</a:t>
            </a:r>
          </a:p>
          <a:p>
            <a:pPr marL="342900" lvl="1" indent="0">
              <a:buNone/>
            </a:pPr>
            <a:r>
              <a:rPr lang="en-US" sz="2000" dirty="0"/>
              <a:t>Access authorization, role-based assignment </a:t>
            </a:r>
          </a:p>
          <a:p>
            <a:pPr marL="342900" lvl="1" indent="0">
              <a:buNone/>
            </a:pPr>
            <a:r>
              <a:rPr lang="en-US" sz="2000" dirty="0"/>
              <a:t>for app and user authorization</a:t>
            </a:r>
          </a:p>
          <a:p>
            <a:pPr marL="0" indent="0">
              <a:buNone/>
            </a:pPr>
            <a:r>
              <a:rPr lang="en-US" sz="3600" dirty="0">
                <a:solidFill>
                  <a:schemeClr val="tx1"/>
                </a:solidFill>
              </a:rPr>
              <a:t>OpenID Connect	</a:t>
            </a:r>
          </a:p>
          <a:p>
            <a:pPr marL="342900" lvl="1" indent="0">
              <a:buNone/>
            </a:pPr>
            <a:r>
              <a:rPr lang="en-US" sz="2000" dirty="0" err="1"/>
              <a:t>AuthZ</a:t>
            </a:r>
            <a:r>
              <a:rPr lang="en-US" sz="2000" dirty="0"/>
              <a:t> protocol for SSO</a:t>
            </a:r>
          </a:p>
          <a:p>
            <a:pPr marL="342900" lvl="1" indent="0">
              <a:buNone/>
            </a:pPr>
            <a:r>
              <a:rPr lang="en-US" sz="2000" dirty="0"/>
              <a:t>Extends </a:t>
            </a:r>
            <a:r>
              <a:rPr lang="en-US" sz="2000" dirty="0" err="1"/>
              <a:t>Oauth</a:t>
            </a:r>
            <a:r>
              <a:rPr lang="en-US" sz="2000" dirty="0"/>
              <a:t> 2.0 for use as AuthN protocol</a:t>
            </a:r>
          </a:p>
          <a:p>
            <a:pPr marL="342900" lvl="1" indent="0">
              <a:buNone/>
            </a:pPr>
            <a:endParaRPr lang="en-US" sz="2000" dirty="0"/>
          </a:p>
        </p:txBody>
      </p:sp>
      <p:pic>
        <p:nvPicPr>
          <p:cNvPr id="2" name="Picture 1"/>
          <p:cNvPicPr>
            <a:picLocks noChangeAspect="1"/>
          </p:cNvPicPr>
          <p:nvPr/>
        </p:nvPicPr>
        <p:blipFill>
          <a:blip r:embed="rId5"/>
          <a:stretch>
            <a:fillRect/>
          </a:stretch>
        </p:blipFill>
        <p:spPr>
          <a:xfrm>
            <a:off x="6675437" y="2049462"/>
            <a:ext cx="5218509" cy="2949248"/>
          </a:xfrm>
          <a:prstGeom prst="rect">
            <a:avLst/>
          </a:prstGeom>
        </p:spPr>
      </p:pic>
      <p:pic>
        <p:nvPicPr>
          <p:cNvPr id="3" name="Picture 2"/>
          <p:cNvPicPr>
            <a:picLocks noChangeAspect="1"/>
          </p:cNvPicPr>
          <p:nvPr/>
        </p:nvPicPr>
        <p:blipFill>
          <a:blip r:embed="rId6"/>
          <a:stretch>
            <a:fillRect/>
          </a:stretch>
        </p:blipFill>
        <p:spPr>
          <a:xfrm>
            <a:off x="6675436" y="2049461"/>
            <a:ext cx="5218509" cy="3908491"/>
          </a:xfrm>
          <a:prstGeom prst="rect">
            <a:avLst/>
          </a:prstGeom>
        </p:spPr>
      </p:pic>
      <p:pic>
        <p:nvPicPr>
          <p:cNvPr id="4" name="Picture 3"/>
          <p:cNvPicPr>
            <a:picLocks noChangeAspect="1"/>
          </p:cNvPicPr>
          <p:nvPr/>
        </p:nvPicPr>
        <p:blipFill>
          <a:blip r:embed="rId7"/>
          <a:stretch>
            <a:fillRect/>
          </a:stretch>
        </p:blipFill>
        <p:spPr>
          <a:xfrm>
            <a:off x="6675435" y="2049462"/>
            <a:ext cx="5218511" cy="3908490"/>
          </a:xfrm>
          <a:prstGeom prst="rect">
            <a:avLst/>
          </a:prstGeom>
        </p:spPr>
      </p:pic>
      <p:pic>
        <p:nvPicPr>
          <p:cNvPr id="5" name="Picture 4"/>
          <p:cNvPicPr>
            <a:picLocks noChangeAspect="1"/>
          </p:cNvPicPr>
          <p:nvPr/>
        </p:nvPicPr>
        <p:blipFill>
          <a:blip r:embed="rId8"/>
          <a:stretch>
            <a:fillRect/>
          </a:stretch>
        </p:blipFill>
        <p:spPr>
          <a:xfrm>
            <a:off x="6675437" y="2017876"/>
            <a:ext cx="5218509" cy="2698586"/>
          </a:xfrm>
          <a:prstGeom prst="rect">
            <a:avLst/>
          </a:prstGeom>
        </p:spPr>
      </p:pic>
      <p:pic>
        <p:nvPicPr>
          <p:cNvPr id="7" name="Picture 6"/>
          <p:cNvPicPr>
            <a:picLocks noChangeAspect="1"/>
          </p:cNvPicPr>
          <p:nvPr/>
        </p:nvPicPr>
        <p:blipFill>
          <a:blip r:embed="rId9"/>
          <a:stretch>
            <a:fillRect/>
          </a:stretch>
        </p:blipFill>
        <p:spPr>
          <a:xfrm>
            <a:off x="6687432" y="2017877"/>
            <a:ext cx="5206644" cy="3841586"/>
          </a:xfrm>
          <a:prstGeom prst="rect">
            <a:avLst/>
          </a:prstGeom>
        </p:spPr>
      </p:pic>
      <p:pic>
        <p:nvPicPr>
          <p:cNvPr id="8" name="Picture 7"/>
          <p:cNvPicPr>
            <a:picLocks noChangeAspect="1"/>
          </p:cNvPicPr>
          <p:nvPr/>
        </p:nvPicPr>
        <p:blipFill>
          <a:blip r:embed="rId10"/>
          <a:stretch>
            <a:fillRect/>
          </a:stretch>
        </p:blipFill>
        <p:spPr>
          <a:xfrm>
            <a:off x="6671418" y="1996801"/>
            <a:ext cx="5206235" cy="4677164"/>
          </a:xfrm>
          <a:prstGeom prst="rect">
            <a:avLst/>
          </a:prstGeom>
        </p:spPr>
      </p:pic>
      <p:pic>
        <p:nvPicPr>
          <p:cNvPr id="9" name="Picture 8"/>
          <p:cNvPicPr>
            <a:picLocks noChangeAspect="1"/>
          </p:cNvPicPr>
          <p:nvPr/>
        </p:nvPicPr>
        <p:blipFill>
          <a:blip r:embed="rId11"/>
          <a:stretch>
            <a:fillRect/>
          </a:stretch>
        </p:blipFill>
        <p:spPr>
          <a:xfrm>
            <a:off x="6662276" y="1967842"/>
            <a:ext cx="5190249" cy="4272620"/>
          </a:xfrm>
          <a:prstGeom prst="rect">
            <a:avLst/>
          </a:prstGeom>
        </p:spPr>
      </p:pic>
    </p:spTree>
    <p:extLst>
      <p:ext uri="{BB962C8B-B14F-4D97-AF65-F5344CB8AC3E}">
        <p14:creationId xmlns:p14="http://schemas.microsoft.com/office/powerpoint/2010/main" val="3321049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800" dirty="0"/>
              <a:t>Azure Business to Consumer (B2C)</a:t>
            </a:r>
          </a:p>
        </p:txBody>
      </p:sp>
      <p:grpSp>
        <p:nvGrpSpPr>
          <p:cNvPr id="3" name="Group 2"/>
          <p:cNvGrpSpPr/>
          <p:nvPr/>
        </p:nvGrpSpPr>
        <p:grpSpPr>
          <a:xfrm>
            <a:off x="350837" y="1058862"/>
            <a:ext cx="11658600" cy="5562600"/>
            <a:chOff x="350837" y="1058862"/>
            <a:chExt cx="11658600" cy="5562600"/>
          </a:xfrm>
        </p:grpSpPr>
        <p:sp>
          <p:nvSpPr>
            <p:cNvPr id="19" name="Rectangle 18"/>
            <p:cNvSpPr/>
            <p:nvPr/>
          </p:nvSpPr>
          <p:spPr bwMode="auto">
            <a:xfrm>
              <a:off x="350837" y="1074102"/>
              <a:ext cx="2742043" cy="295656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Sign up, Sign in, Password reset &amp; other policies</a:t>
              </a:r>
            </a:p>
          </p:txBody>
        </p:sp>
        <p:sp>
          <p:nvSpPr>
            <p:cNvPr id="20" name="Rectangle 19"/>
            <p:cNvSpPr/>
            <p:nvPr/>
          </p:nvSpPr>
          <p:spPr bwMode="auto">
            <a:xfrm>
              <a:off x="3322637" y="1074102"/>
              <a:ext cx="2742957" cy="29565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36" tIns="146304" rIns="173736"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rPr>
                <a:t>Social &amp; Local Accounts</a:t>
              </a:r>
            </a:p>
          </p:txBody>
        </p:sp>
        <p:sp>
          <p:nvSpPr>
            <p:cNvPr id="21" name="Rectangle 20"/>
            <p:cNvSpPr/>
            <p:nvPr/>
          </p:nvSpPr>
          <p:spPr bwMode="auto">
            <a:xfrm>
              <a:off x="6294437" y="1063624"/>
              <a:ext cx="2744545" cy="29670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Seamless User Experience</a:t>
              </a:r>
            </a:p>
          </p:txBody>
        </p:sp>
        <p:pic>
          <p:nvPicPr>
            <p:cNvPr id="22" name="Picture 21"/>
            <p:cNvPicPr>
              <a:picLocks noChangeAspect="1"/>
            </p:cNvPicPr>
            <p:nvPr/>
          </p:nvPicPr>
          <p:blipFill>
            <a:blip r:embed="rId4"/>
            <a:stretch>
              <a:fillRect/>
            </a:stretch>
          </p:blipFill>
          <p:spPr>
            <a:xfrm>
              <a:off x="922715" y="1204912"/>
              <a:ext cx="169032" cy="1605804"/>
            </a:xfrm>
            <a:prstGeom prst="rect">
              <a:avLst/>
            </a:prstGeom>
          </p:spPr>
        </p:pic>
        <p:pic>
          <p:nvPicPr>
            <p:cNvPr id="23" name="Picture 22"/>
            <p:cNvPicPr>
              <a:picLocks noChangeAspect="1"/>
            </p:cNvPicPr>
            <p:nvPr/>
          </p:nvPicPr>
          <p:blipFill>
            <a:blip r:embed="rId5"/>
            <a:stretch>
              <a:fillRect/>
            </a:stretch>
          </p:blipFill>
          <p:spPr>
            <a:xfrm>
              <a:off x="1189037" y="1204912"/>
              <a:ext cx="183119" cy="1591720"/>
            </a:xfrm>
            <a:prstGeom prst="rect">
              <a:avLst/>
            </a:prstGeom>
          </p:spPr>
        </p:pic>
        <p:pic>
          <p:nvPicPr>
            <p:cNvPr id="24" name="Picture 23"/>
            <p:cNvPicPr>
              <a:picLocks noChangeAspect="1"/>
            </p:cNvPicPr>
            <p:nvPr/>
          </p:nvPicPr>
          <p:blipFill>
            <a:blip r:embed="rId6"/>
            <a:stretch>
              <a:fillRect/>
            </a:stretch>
          </p:blipFill>
          <p:spPr>
            <a:xfrm>
              <a:off x="1467628" y="1204912"/>
              <a:ext cx="169032" cy="1479031"/>
            </a:xfrm>
            <a:prstGeom prst="rect">
              <a:avLst/>
            </a:prstGeom>
          </p:spPr>
        </p:pic>
        <p:pic>
          <p:nvPicPr>
            <p:cNvPr id="25" name="Picture 24"/>
            <p:cNvPicPr>
              <a:picLocks noChangeAspect="1"/>
            </p:cNvPicPr>
            <p:nvPr/>
          </p:nvPicPr>
          <p:blipFill>
            <a:blip r:embed="rId7"/>
            <a:stretch>
              <a:fillRect/>
            </a:stretch>
          </p:blipFill>
          <p:spPr>
            <a:xfrm>
              <a:off x="1745200" y="1204912"/>
              <a:ext cx="183119" cy="1338172"/>
            </a:xfrm>
            <a:prstGeom prst="rect">
              <a:avLst/>
            </a:prstGeom>
          </p:spPr>
        </p:pic>
        <p:pic>
          <p:nvPicPr>
            <p:cNvPr id="26" name="Picture 25"/>
            <p:cNvPicPr>
              <a:picLocks noChangeAspect="1"/>
            </p:cNvPicPr>
            <p:nvPr/>
          </p:nvPicPr>
          <p:blipFill>
            <a:blip r:embed="rId8"/>
            <a:stretch>
              <a:fillRect/>
            </a:stretch>
          </p:blipFill>
          <p:spPr>
            <a:xfrm>
              <a:off x="2069666" y="1204912"/>
              <a:ext cx="436668" cy="1239571"/>
            </a:xfrm>
            <a:prstGeom prst="rect">
              <a:avLst/>
            </a:prstGeom>
          </p:spPr>
        </p:pic>
        <p:grpSp>
          <p:nvGrpSpPr>
            <p:cNvPr id="27" name="Group 26"/>
            <p:cNvGrpSpPr/>
            <p:nvPr/>
          </p:nvGrpSpPr>
          <p:grpSpPr>
            <a:xfrm>
              <a:off x="3486423" y="1273313"/>
              <a:ext cx="2368136" cy="685039"/>
              <a:chOff x="895837" y="5441879"/>
              <a:chExt cx="2368136" cy="685039"/>
            </a:xfrm>
          </p:grpSpPr>
          <p:sp>
            <p:nvSpPr>
              <p:cNvPr id="28" name="Rectangle 27"/>
              <p:cNvSpPr/>
              <p:nvPr/>
            </p:nvSpPr>
            <p:spPr bwMode="auto">
              <a:xfrm>
                <a:off x="1237677" y="5441879"/>
                <a:ext cx="2026296" cy="252062"/>
              </a:xfrm>
              <a:prstGeom prst="rect">
                <a:avLst/>
              </a:prstGeom>
              <a:solidFill>
                <a:schemeClr val="tx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91423" marR="0" lvl="0" indent="0" algn="l" defTabSz="9322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9" name="Picture 28" descr="login icon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837" y="5498294"/>
                <a:ext cx="266612" cy="565646"/>
              </a:xfrm>
              <a:prstGeom prst="rect">
                <a:avLst/>
              </a:prstGeom>
              <a:noFill/>
              <a:ln>
                <a:noFill/>
              </a:ln>
            </p:spPr>
          </p:pic>
          <p:sp>
            <p:nvSpPr>
              <p:cNvPr id="30" name="Rectangle 29"/>
              <p:cNvSpPr/>
              <p:nvPr/>
            </p:nvSpPr>
            <p:spPr bwMode="auto">
              <a:xfrm>
                <a:off x="1237677" y="5874856"/>
                <a:ext cx="2026296" cy="252062"/>
              </a:xfrm>
              <a:prstGeom prst="rect">
                <a:avLst/>
              </a:prstGeom>
              <a:solidFill>
                <a:schemeClr val="tx1"/>
              </a:solidFill>
              <a:ln>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91423" marR="0" lvl="0" indent="0" algn="l" defTabSz="93229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31" name="Content Placeholder 3"/>
            <p:cNvSpPr txBox="1">
              <a:spLocks/>
            </p:cNvSpPr>
            <p:nvPr/>
          </p:nvSpPr>
          <p:spPr>
            <a:xfrm>
              <a:off x="3854940" y="1096244"/>
              <a:ext cx="1415806" cy="48411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1250">
                        <a:schemeClr val="tx1"/>
                      </a:gs>
                      <a:gs pos="100000">
                        <a:schemeClr val="tx1"/>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ts val="3379"/>
                </a:lnSpc>
                <a:spcBef>
                  <a:spcPts val="0"/>
                </a:spcBef>
                <a:spcAft>
                  <a:spcPct val="0"/>
                </a:spcAft>
                <a:buClrTx/>
                <a:buSzPct val="90000"/>
                <a:buFont typeface="Arial" charset="0"/>
                <a:buNone/>
                <a:tabLst/>
                <a:defRPr/>
              </a:pPr>
              <a:r>
                <a:rPr kumimoji="0" lang="en-US" sz="2200" b="0" i="0" u="none" strike="noStrike" kern="1200" cap="none" spc="0" normalizeH="0" baseline="0" noProof="0" dirty="0">
                  <a:ln>
                    <a:noFill/>
                  </a:ln>
                  <a:solidFill>
                    <a:srgbClr val="505050"/>
                  </a:solidFill>
                  <a:effectLst/>
                  <a:uLnTx/>
                  <a:uFillTx/>
                  <a:latin typeface="Segoe UI Light"/>
                  <a:ea typeface="ＭＳ Ｐゴシック" charset="0"/>
                </a:rPr>
                <a:t>••••••••••</a:t>
              </a:r>
            </a:p>
          </p:txBody>
        </p:sp>
        <p:sp>
          <p:nvSpPr>
            <p:cNvPr id="32" name="Content Placeholder 3"/>
            <p:cNvSpPr txBox="1">
              <a:spLocks/>
            </p:cNvSpPr>
            <p:nvPr/>
          </p:nvSpPr>
          <p:spPr>
            <a:xfrm>
              <a:off x="3854940" y="1535454"/>
              <a:ext cx="1415806" cy="484118"/>
            </a:xfrm>
            <a:prstGeom prst="rect">
              <a:avLst/>
            </a:prstGeom>
          </p:spPr>
          <p:txBody>
            <a:bodyPr/>
            <a:lst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1250">
                        <a:schemeClr val="tx1"/>
                      </a:gs>
                      <a:gs pos="100000">
                        <a:schemeClr val="tx1"/>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863" rtl="0" eaLnBrk="1" fontAlgn="base" latinLnBrk="0" hangingPunct="1">
                <a:lnSpc>
                  <a:spcPts val="3379"/>
                </a:lnSpc>
                <a:spcBef>
                  <a:spcPts val="0"/>
                </a:spcBef>
                <a:spcAft>
                  <a:spcPct val="0"/>
                </a:spcAft>
                <a:buClrTx/>
                <a:buSzPct val="90000"/>
                <a:buFont typeface="Arial" charset="0"/>
                <a:buNone/>
                <a:tabLst/>
                <a:defRPr/>
              </a:pPr>
              <a:r>
                <a:rPr kumimoji="0" lang="en-US" sz="2200" b="0" i="0" u="none" strike="noStrike" kern="1200" cap="none" spc="0" normalizeH="0" baseline="0" noProof="0" dirty="0">
                  <a:ln>
                    <a:noFill/>
                  </a:ln>
                  <a:solidFill>
                    <a:srgbClr val="505050"/>
                  </a:solidFill>
                  <a:effectLst/>
                  <a:uLnTx/>
                  <a:uFillTx/>
                  <a:latin typeface="Segoe UI Light"/>
                  <a:ea typeface="ＭＳ Ｐゴシック" charset="0"/>
                </a:rPr>
                <a:t>••••••••••</a:t>
              </a:r>
            </a:p>
          </p:txBody>
        </p:sp>
        <p:pic>
          <p:nvPicPr>
            <p:cNvPr id="33" name="Picture 32" descr="http://www.ihotwallpapers.com/wp-content/uploads/2014/09/Linkedin-logo-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63736" y="2228099"/>
              <a:ext cx="419953" cy="419957"/>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27580" y="2228099"/>
              <a:ext cx="419957" cy="419957"/>
            </a:xfrm>
            <a:prstGeom prst="rect">
              <a:avLst/>
            </a:prstGeom>
          </p:spPr>
        </p:pic>
        <p:sp>
          <p:nvSpPr>
            <p:cNvPr id="35" name="Rectangle 34"/>
            <p:cNvSpPr/>
            <p:nvPr/>
          </p:nvSpPr>
          <p:spPr bwMode="auto">
            <a:xfrm>
              <a:off x="9267394" y="1058862"/>
              <a:ext cx="2742043" cy="2971800"/>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Multi-Factor Authentication</a:t>
              </a:r>
            </a:p>
          </p:txBody>
        </p:sp>
        <p:pic>
          <p:nvPicPr>
            <p:cNvPr id="36" name="Picture 35"/>
            <p:cNvPicPr>
              <a:picLocks noChangeAspect="1"/>
            </p:cNvPicPr>
            <p:nvPr/>
          </p:nvPicPr>
          <p:blipFill>
            <a:blip r:embed="rId12"/>
            <a:stretch>
              <a:fillRect/>
            </a:stretch>
          </p:blipFill>
          <p:spPr>
            <a:xfrm>
              <a:off x="6431796" y="1253807"/>
              <a:ext cx="2469826" cy="1585434"/>
            </a:xfrm>
            <a:prstGeom prst="rect">
              <a:avLst/>
            </a:prstGeom>
          </p:spPr>
        </p:pic>
        <p:pic>
          <p:nvPicPr>
            <p:cNvPr id="37" name="Picture 36"/>
            <p:cNvPicPr>
              <a:picLocks noChangeAspect="1"/>
            </p:cNvPicPr>
            <p:nvPr/>
          </p:nvPicPr>
          <p:blipFill>
            <a:blip r:embed="rId13"/>
            <a:stretch>
              <a:fillRect/>
            </a:stretch>
          </p:blipFill>
          <p:spPr>
            <a:xfrm>
              <a:off x="10256837" y="1276660"/>
              <a:ext cx="697311" cy="1243852"/>
            </a:xfrm>
            <a:prstGeom prst="rect">
              <a:avLst/>
            </a:prstGeom>
          </p:spPr>
        </p:pic>
        <p:sp>
          <p:nvSpPr>
            <p:cNvPr id="38" name="Rectangle 37"/>
            <p:cNvSpPr/>
            <p:nvPr/>
          </p:nvSpPr>
          <p:spPr bwMode="auto">
            <a:xfrm>
              <a:off x="3321293" y="4183062"/>
              <a:ext cx="2744301" cy="24384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3736" tIns="146304" rIns="173736"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rPr>
                <a:t>Protocol support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10236">
                        <a:srgbClr val="505050"/>
                      </a:gs>
                      <a:gs pos="38000">
                        <a:srgbClr val="505050"/>
                      </a:gs>
                    </a:gsLst>
                    <a:lin ang="5400000" scaled="0"/>
                  </a:gradFill>
                  <a:effectLst/>
                  <a:uLnTx/>
                  <a:uFillTx/>
                  <a:latin typeface="Segoe UI"/>
                  <a:ea typeface="Segoe UI" pitchFamily="34" charset="0"/>
                  <a:cs typeface="Segoe UI" pitchFamily="34" charset="0"/>
                </a:rPr>
                <a:t>(OIDC, OAuth2)</a:t>
              </a:r>
            </a:p>
          </p:txBody>
        </p:sp>
        <p:sp>
          <p:nvSpPr>
            <p:cNvPr id="39" name="Rectangle 38"/>
            <p:cNvSpPr/>
            <p:nvPr/>
          </p:nvSpPr>
          <p:spPr bwMode="auto">
            <a:xfrm>
              <a:off x="6294437" y="4183062"/>
              <a:ext cx="2744545"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Graph API</a:t>
              </a:r>
            </a:p>
          </p:txBody>
        </p:sp>
        <p:pic>
          <p:nvPicPr>
            <p:cNvPr id="40" name="Picture 3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4083293" y="4411662"/>
              <a:ext cx="1243620" cy="684241"/>
            </a:xfrm>
            <a:prstGeom prst="rect">
              <a:avLst/>
            </a:prstGeom>
          </p:spPr>
        </p:pic>
        <p:pic>
          <p:nvPicPr>
            <p:cNvPr id="41" name="Picture 40"/>
            <p:cNvPicPr>
              <a:picLocks noChangeAspect="1"/>
            </p:cNvPicPr>
            <p:nvPr/>
          </p:nvPicPr>
          <p:blipFill>
            <a:blip r:embed="rId15"/>
            <a:stretch>
              <a:fillRect/>
            </a:stretch>
          </p:blipFill>
          <p:spPr>
            <a:xfrm>
              <a:off x="7165878" y="4259262"/>
              <a:ext cx="1033559" cy="1033554"/>
            </a:xfrm>
            <a:prstGeom prst="rect">
              <a:avLst/>
            </a:prstGeom>
            <a:effectLst/>
          </p:spPr>
        </p:pic>
      </p:grpSp>
      <p:sp>
        <p:nvSpPr>
          <p:cNvPr id="2" name="Rectangle 1"/>
          <p:cNvSpPr/>
          <p:nvPr/>
        </p:nvSpPr>
        <p:spPr>
          <a:xfrm>
            <a:off x="350837" y="6189194"/>
            <a:ext cx="2748638" cy="4247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hlinkClick r:id="rId16"/>
              </a:rPr>
              <a:t>aka.ms/Azure/B2C</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118568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Basics</a:t>
            </a:r>
          </a:p>
        </p:txBody>
      </p:sp>
      <p:sp>
        <p:nvSpPr>
          <p:cNvPr id="3" name="Text Placeholder 2"/>
          <p:cNvSpPr>
            <a:spLocks noGrp="1"/>
          </p:cNvSpPr>
          <p:nvPr>
            <p:ph type="body" sz="quarter" idx="10"/>
          </p:nvPr>
        </p:nvSpPr>
        <p:spPr>
          <a:xfrm>
            <a:off x="365760" y="1371600"/>
            <a:ext cx="11704320" cy="4333494"/>
          </a:xfrm>
        </p:spPr>
        <p:txBody>
          <a:bodyPr/>
          <a:lstStyle/>
          <a:p>
            <a:r>
              <a:rPr lang="en-US" dirty="0"/>
              <a:t>Typically 40 to 60 questions</a:t>
            </a:r>
          </a:p>
          <a:p>
            <a:pPr lvl="1"/>
            <a:r>
              <a:rPr lang="en-US" dirty="0"/>
              <a:t>1 to 4 hours to complete the exam</a:t>
            </a:r>
          </a:p>
          <a:p>
            <a:pPr lvl="1"/>
            <a:r>
              <a:rPr lang="en-US" dirty="0"/>
              <a:t>You can flag questions and review later</a:t>
            </a:r>
          </a:p>
          <a:p>
            <a:pPr lvl="1"/>
            <a:endParaRPr lang="en-US" dirty="0"/>
          </a:p>
          <a:p>
            <a:r>
              <a:rPr lang="en-US" dirty="0"/>
              <a:t>You cannot move between case studies</a:t>
            </a:r>
          </a:p>
          <a:p>
            <a:pPr lvl="1"/>
            <a:r>
              <a:rPr lang="en-US" dirty="0"/>
              <a:t>You will be notified when you cannot move back</a:t>
            </a:r>
          </a:p>
          <a:p>
            <a:pPr lvl="1"/>
            <a:r>
              <a:rPr lang="en-US" dirty="0"/>
              <a:t>Make sure to read all screens</a:t>
            </a:r>
          </a:p>
          <a:p>
            <a:pPr lvl="1"/>
            <a:endParaRPr lang="en-US" dirty="0"/>
          </a:p>
          <a:p>
            <a:r>
              <a:rPr lang="en-US" dirty="0"/>
              <a:t>700 is the passing score</a:t>
            </a:r>
          </a:p>
          <a:p>
            <a:pPr lvl="1"/>
            <a:r>
              <a:rPr lang="en-US" dirty="0"/>
              <a:t>700 is not 70%</a:t>
            </a:r>
          </a:p>
          <a:p>
            <a:pPr lvl="1"/>
            <a:r>
              <a:rPr lang="en-US" dirty="0"/>
              <a:t>Answer all questions</a:t>
            </a:r>
          </a:p>
        </p:txBody>
      </p:sp>
    </p:spTree>
    <p:extLst>
      <p:ext uri="{BB962C8B-B14F-4D97-AF65-F5344CB8AC3E}">
        <p14:creationId xmlns:p14="http://schemas.microsoft.com/office/powerpoint/2010/main" val="264811994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5274"/>
            <a:ext cx="11889564" cy="917575"/>
          </a:xfrm>
        </p:spPr>
        <p:txBody>
          <a:bodyPr/>
          <a:lstStyle/>
          <a:p>
            <a:r>
              <a:rPr lang="en-US" dirty="0"/>
              <a:t>Azure B2B viral tenant created </a:t>
            </a:r>
          </a:p>
        </p:txBody>
      </p:sp>
      <p:sp>
        <p:nvSpPr>
          <p:cNvPr id="77" name="Rectangle 76"/>
          <p:cNvSpPr/>
          <p:nvPr/>
        </p:nvSpPr>
        <p:spPr>
          <a:xfrm>
            <a:off x="438911" y="1197485"/>
            <a:ext cx="9743373" cy="501676"/>
          </a:xfrm>
          <a:prstGeom prst="rect">
            <a:avLst/>
          </a:prstGeom>
        </p:spPr>
        <p:txBody>
          <a:bodyPr wrap="none">
            <a:spAutoFit/>
          </a:bodyPr>
          <a:lstStyle/>
          <a:p>
            <a:pPr marL="0" marR="0" lvl="0" indent="0" algn="l" defTabSz="914400" rtl="0" eaLnBrk="1" fontAlgn="auto" latinLnBrk="0" hangingPunct="1">
              <a:lnSpc>
                <a:spcPct val="95000"/>
              </a:lnSpc>
              <a:spcBef>
                <a:spcPts val="1200"/>
              </a:spcBef>
              <a:spcAft>
                <a:spcPts val="0"/>
              </a:spcAft>
              <a:buClrTx/>
              <a:buSzTx/>
              <a:buFontTx/>
              <a:buNone/>
              <a:tabLst/>
              <a:defRPr/>
            </a:pPr>
            <a:r>
              <a:rPr kumimoji="0" lang="en-US" sz="2800" b="0" i="0" u="none" strike="noStrike" kern="0" cap="none" spc="0" normalizeH="0" baseline="0" noProof="0" dirty="0">
                <a:ln>
                  <a:noFill/>
                </a:ln>
                <a:gradFill>
                  <a:gsLst>
                    <a:gs pos="20354">
                      <a:srgbClr val="D83B01"/>
                    </a:gs>
                    <a:gs pos="40000">
                      <a:srgbClr val="D83B01"/>
                    </a:gs>
                  </a:gsLst>
                  <a:lin ang="5400000" scaled="0"/>
                </a:gradFill>
                <a:effectLst/>
                <a:uLnTx/>
                <a:uFillTx/>
                <a:latin typeface="Segoe UI Light"/>
                <a:ea typeface="+mn-ea"/>
                <a:cs typeface="+mn-cs"/>
              </a:rPr>
              <a:t>arvind@b2btest074.com added to msonline-setup.com tenancy</a:t>
            </a:r>
          </a:p>
        </p:txBody>
      </p:sp>
      <p:sp>
        <p:nvSpPr>
          <p:cNvPr id="78" name="Rectangle 77"/>
          <p:cNvSpPr/>
          <p:nvPr/>
        </p:nvSpPr>
        <p:spPr>
          <a:xfrm>
            <a:off x="8946831" y="1899586"/>
            <a:ext cx="3401169" cy="4684359"/>
          </a:xfrm>
          <a:prstGeom prst="rect">
            <a:avLst/>
          </a:prstGeom>
        </p:spPr>
        <p:txBody>
          <a:bodyPr wrap="square">
            <a:spAutoFit/>
          </a:bodyPr>
          <a:lstStyle/>
          <a:p>
            <a:pPr marL="342900" marR="0" lvl="0" indent="-342900" algn="l" defTabSz="914400" rtl="0" eaLnBrk="1" fontAlgn="auto" latinLnBrk="0" hangingPunct="1">
              <a:lnSpc>
                <a:spcPct val="95000"/>
              </a:lnSpc>
              <a:spcBef>
                <a:spcPts val="1200"/>
              </a:spcBef>
              <a:spcAft>
                <a:spcPts val="0"/>
              </a:spcAft>
              <a:buClrTx/>
              <a:buSzTx/>
              <a:buFont typeface="+mj-lt"/>
              <a:buAutoNum type="arabicPeriod"/>
              <a:tabLst/>
              <a:defRPr/>
            </a:pPr>
            <a:r>
              <a:rPr kumimoji="0" lang="en-US" sz="1600" b="0" i="1" u="none" strike="noStrike" kern="0" cap="none" spc="0" normalizeH="0" baseline="0" noProof="0" dirty="0">
                <a:ln>
                  <a:noFill/>
                </a:ln>
                <a:solidFill>
                  <a:sysClr val="windowText" lastClr="000000"/>
                </a:solidFill>
                <a:effectLst/>
                <a:uLnTx/>
                <a:uFillTx/>
                <a:latin typeface="Segoe UI"/>
                <a:ea typeface="+mn-ea"/>
                <a:cs typeface="+mn-cs"/>
              </a:rPr>
              <a:t>Arvind can choose not to create account. If not, the invitation remains unredeemed.</a:t>
            </a: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342900" marR="0" lvl="0" indent="-342900" algn="l" defTabSz="914400" rtl="0" eaLnBrk="1" fontAlgn="auto" latinLnBrk="0" hangingPunct="1">
              <a:lnSpc>
                <a:spcPct val="95000"/>
              </a:lnSpc>
              <a:spcBef>
                <a:spcPts val="1200"/>
              </a:spcBef>
              <a:spcAft>
                <a:spcPts val="0"/>
              </a:spcAft>
              <a:buClrTx/>
              <a:buSzTx/>
              <a:buFont typeface="+mj-lt"/>
              <a:buAutoNum type="arabicPeriod"/>
              <a:tabLst/>
              <a:defRPr/>
            </a:pPr>
            <a:r>
              <a:rPr kumimoji="0" lang="en-US" sz="1600" b="0" i="1" u="none" strike="noStrike" kern="0" cap="none" spc="0" normalizeH="0" baseline="0" noProof="0" dirty="0">
                <a:ln>
                  <a:noFill/>
                </a:ln>
                <a:solidFill>
                  <a:sysClr val="windowText" lastClr="000000"/>
                </a:solidFill>
                <a:effectLst/>
                <a:uLnTx/>
                <a:uFillTx/>
                <a:latin typeface="Segoe UI"/>
                <a:ea typeface="+mn-ea"/>
                <a:cs typeface="+mn-cs"/>
              </a:rPr>
              <a:t>b2btest074.onmicrosoft.com is the tenant domain and contoso.com is an email verified domain.</a:t>
            </a: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a:p>
            <a:pPr marL="342900" marR="0" lvl="0" indent="-342900" algn="l" defTabSz="914400" rtl="0" eaLnBrk="1" fontAlgn="auto" latinLnBrk="0" hangingPunct="1">
              <a:lnSpc>
                <a:spcPct val="95000"/>
              </a:lnSpc>
              <a:spcBef>
                <a:spcPts val="1200"/>
              </a:spcBef>
              <a:spcAft>
                <a:spcPts val="0"/>
              </a:spcAft>
              <a:buClrTx/>
              <a:buSzTx/>
              <a:buFont typeface="+mj-lt"/>
              <a:buAutoNum type="arabicPeriod"/>
              <a:tabLst/>
              <a:defRPr/>
            </a:pPr>
            <a:r>
              <a:rPr kumimoji="0" lang="en-US" sz="1600" b="0" i="1" u="none" strike="noStrike" kern="0" cap="none" spc="0" normalizeH="0" baseline="0" noProof="0" dirty="0">
                <a:ln>
                  <a:noFill/>
                </a:ln>
                <a:solidFill>
                  <a:sysClr val="windowText" lastClr="000000"/>
                </a:solidFill>
                <a:effectLst/>
                <a:uLnTx/>
                <a:uFillTx/>
                <a:latin typeface="Segoe UI"/>
                <a:ea typeface="+mn-ea"/>
                <a:cs typeface="+mn-cs"/>
              </a:rPr>
              <a:t>Admin can DNS verify the b2btest074.com domain and take over this dynamic tenancy.</a:t>
            </a:r>
          </a:p>
          <a:p>
            <a:pPr marL="342900" marR="0" lvl="0" indent="-342900" algn="l" defTabSz="914400" rtl="0" eaLnBrk="1" fontAlgn="auto" latinLnBrk="0" hangingPunct="1">
              <a:lnSpc>
                <a:spcPct val="95000"/>
              </a:lnSpc>
              <a:spcBef>
                <a:spcPts val="1200"/>
              </a:spcBef>
              <a:spcAft>
                <a:spcPts val="0"/>
              </a:spcAft>
              <a:buClrTx/>
              <a:buSzTx/>
              <a:buFont typeface="+mj-lt"/>
              <a:buAutoNum type="arabicPeriod"/>
              <a:tabLst/>
              <a:defRPr/>
            </a:pPr>
            <a:r>
              <a:rPr kumimoji="0" lang="en-US" sz="1600" b="0" i="1" u="none" strike="noStrike" kern="0" cap="none" spc="0" normalizeH="0" baseline="0" noProof="0" dirty="0">
                <a:ln>
                  <a:noFill/>
                </a:ln>
                <a:solidFill>
                  <a:sysClr val="windowText" lastClr="000000"/>
                </a:solidFill>
                <a:effectLst/>
                <a:uLnTx/>
                <a:uFillTx/>
                <a:latin typeface="Segoe UI"/>
                <a:ea typeface="+mn-ea"/>
                <a:cs typeface="+mn-cs"/>
              </a:rPr>
              <a:t>When the tenant is taken over -the domain changes to DNS verified.</a:t>
            </a:r>
          </a:p>
          <a:p>
            <a:pPr marL="342900" marR="0" lvl="0" indent="-342900" algn="l" defTabSz="914400" rtl="0" eaLnBrk="1" fontAlgn="auto" latinLnBrk="0" hangingPunct="1">
              <a:lnSpc>
                <a:spcPct val="95000"/>
              </a:lnSpc>
              <a:spcBef>
                <a:spcPts val="1200"/>
              </a:spcBef>
              <a:spcAft>
                <a:spcPts val="0"/>
              </a:spcAft>
              <a:buClrTx/>
              <a:buSzTx/>
              <a:buFont typeface="+mj-lt"/>
              <a:buAutoNum type="arabicPeriod"/>
              <a:tabLst/>
              <a:defRPr/>
            </a:pPr>
            <a:r>
              <a:rPr kumimoji="0" lang="en-US" sz="1600" b="0" i="1" u="none" strike="noStrike" kern="0" cap="none" spc="0" normalizeH="0" baseline="0" noProof="0" dirty="0">
                <a:ln>
                  <a:noFill/>
                </a:ln>
                <a:solidFill>
                  <a:sysClr val="windowText" lastClr="000000"/>
                </a:solidFill>
                <a:effectLst/>
                <a:uLnTx/>
                <a:uFillTx/>
                <a:latin typeface="Segoe UI"/>
                <a:ea typeface="+mn-ea"/>
                <a:cs typeface="+mn-cs"/>
              </a:rPr>
              <a:t>Tenant can choose to keep existing cloud passwords for the users or configure On Prem federation if available.</a:t>
            </a:r>
            <a:endParaRPr kumimoji="0" lang="en-US" sz="16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 name="Group 1"/>
          <p:cNvGrpSpPr/>
          <p:nvPr/>
        </p:nvGrpSpPr>
        <p:grpSpPr>
          <a:xfrm>
            <a:off x="427037" y="1744662"/>
            <a:ext cx="8186232" cy="4405800"/>
            <a:chOff x="427037" y="2049462"/>
            <a:chExt cx="8186232" cy="4405800"/>
          </a:xfrm>
        </p:grpSpPr>
        <p:grpSp>
          <p:nvGrpSpPr>
            <p:cNvPr id="46" name="Group 45"/>
            <p:cNvGrpSpPr/>
            <p:nvPr/>
          </p:nvGrpSpPr>
          <p:grpSpPr>
            <a:xfrm>
              <a:off x="427037" y="2409258"/>
              <a:ext cx="3762220" cy="4046004"/>
              <a:chOff x="5854464" y="3184878"/>
              <a:chExt cx="1387111" cy="1430657"/>
            </a:xfrm>
            <a:solidFill>
              <a:schemeClr val="bg1"/>
            </a:solidFill>
          </p:grpSpPr>
          <p:sp>
            <p:nvSpPr>
              <p:cNvPr id="49" name="Isosceles Triangle 16"/>
              <p:cNvSpPr/>
              <p:nvPr/>
            </p:nvSpPr>
            <p:spPr>
              <a:xfrm>
                <a:off x="5854464" y="3184878"/>
                <a:ext cx="1387111" cy="1090823"/>
              </a:xfrm>
              <a:prstGeom prst="triangle">
                <a:avLst/>
              </a:prstGeom>
              <a:grp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32452" rtl="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94783">
                        <a:srgbClr val="FFFFFF"/>
                      </a:gs>
                      <a:gs pos="93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0" name="TextBox 46"/>
              <p:cNvSpPr txBox="1"/>
              <p:nvPr/>
            </p:nvSpPr>
            <p:spPr>
              <a:xfrm>
                <a:off x="5968841" y="4376111"/>
                <a:ext cx="1158358" cy="239424"/>
              </a:xfrm>
              <a:prstGeom prst="rect">
                <a:avLst/>
              </a:prstGeom>
              <a:noFill/>
            </p:spPr>
            <p:txBody>
              <a:bodyPr wrap="square" rtlCol="0">
                <a:spAutoFit/>
              </a:bodyPr>
              <a:lstStyle/>
              <a:p>
                <a:pPr marL="0" marR="0" lvl="0" indent="0" algn="ctr" defTabSz="913633"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err="1">
                    <a:ln>
                      <a:noFill/>
                    </a:ln>
                    <a:solidFill>
                      <a:srgbClr val="FFFFFF">
                        <a:lumMod val="50000"/>
                      </a:srgbClr>
                    </a:solidFill>
                    <a:effectLst/>
                    <a:uLnTx/>
                    <a:uFillTx/>
                    <a:latin typeface="Segoe UI"/>
                    <a:ea typeface="Segoe UI" pitchFamily="34" charset="0"/>
                    <a:cs typeface="Segoe UI Semibold" panose="020B0702040204020203" pitchFamily="34" charset="0"/>
                  </a:rPr>
                  <a:t>mso</a:t>
                </a:r>
                <a:r>
                  <a:rPr kumimoji="0" lang="en-US" sz="20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rPr>
                  <a:t>nline-setup.com </a:t>
                </a:r>
              </a:p>
              <a:p>
                <a:pPr marL="0" marR="0" lvl="0" indent="0" algn="ctr" defTabSz="913633"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rPr>
                  <a:t>(host tenant)</a:t>
                </a:r>
                <a:endParaRPr kumimoji="0" lang="en-US" sz="24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endParaRPr>
              </a:p>
            </p:txBody>
          </p:sp>
        </p:grpSp>
        <p:sp>
          <p:nvSpPr>
            <p:cNvPr id="60" name="Rectangle 8"/>
            <p:cNvSpPr>
              <a:spLocks noChangeArrowheads="1"/>
            </p:cNvSpPr>
            <p:nvPr/>
          </p:nvSpPr>
          <p:spPr bwMode="auto">
            <a:xfrm>
              <a:off x="1074394" y="4742925"/>
              <a:ext cx="2289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505050"/>
                  </a:solidFill>
                  <a:effectLst/>
                  <a:uLnTx/>
                  <a:uFillTx/>
                  <a:latin typeface="Segoe UI" panose="020B0502040204020203" pitchFamily="34" charset="0"/>
                  <a:ea typeface="+mn-ea"/>
                  <a:cs typeface="+mn-cs"/>
                </a:rPr>
                <a:t>Arvind_btbtest074. </a:t>
              </a:r>
              <a:r>
                <a:rPr kumimoji="0" lang="en-US" altLang="en-US" sz="1200" b="0" i="0" u="none" strike="noStrike" kern="0" cap="none" spc="0" normalizeH="0" baseline="0" noProof="0" dirty="0" err="1">
                  <a:ln>
                    <a:noFill/>
                  </a:ln>
                  <a:solidFill>
                    <a:srgbClr val="505050"/>
                  </a:solidFill>
                  <a:effectLst/>
                  <a:uLnTx/>
                  <a:uFillTx/>
                  <a:latin typeface="Segoe UI" panose="020B0502040204020203" pitchFamily="34" charset="0"/>
                  <a:ea typeface="+mn-ea"/>
                  <a:cs typeface="+mn-cs"/>
                </a:rPr>
                <a:t>com#EXT</a:t>
              </a:r>
              <a:r>
                <a:rPr kumimoji="0" lang="en-US" altLang="en-US" sz="1200" b="0" i="0" u="none" strike="noStrike" kern="0" cap="none" spc="0" normalizeH="0" baseline="0" noProof="0" dirty="0">
                  <a:ln>
                    <a:noFill/>
                  </a:ln>
                  <a:solidFill>
                    <a:srgbClr val="505050"/>
                  </a:solidFill>
                  <a:effectLst/>
                  <a:uLnTx/>
                  <a:uFillTx/>
                  <a:latin typeface="Segoe UI" panose="020B0502040204020203"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505050"/>
                  </a:solidFill>
                  <a:effectLst/>
                  <a:uLnTx/>
                  <a:uFillTx/>
                  <a:latin typeface="Segoe UI" panose="020B0502040204020203" pitchFamily="34" charset="0"/>
                  <a:ea typeface="+mn-ea"/>
                  <a:cs typeface="+mn-cs"/>
                </a:rPr>
                <a:t>msonline-setup.com</a:t>
              </a:r>
              <a:endParaRPr kumimoji="0" lang="en-US" altLang="en-US" sz="1400"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33" name="AutoShape 3"/>
            <p:cNvSpPr>
              <a:spLocks noChangeAspect="1" noChangeArrowheads="1" noTextEdit="1"/>
            </p:cNvSpPr>
            <p:nvPr/>
          </p:nvSpPr>
          <p:spPr bwMode="auto">
            <a:xfrm>
              <a:off x="4258600" y="2049462"/>
              <a:ext cx="2702282" cy="1826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8" name="Group 57"/>
            <p:cNvGrpSpPr/>
            <p:nvPr/>
          </p:nvGrpSpPr>
          <p:grpSpPr>
            <a:xfrm>
              <a:off x="4815707" y="2702401"/>
              <a:ext cx="3797562" cy="3682525"/>
              <a:chOff x="5621684" y="2068706"/>
              <a:chExt cx="2856151" cy="2229480"/>
            </a:xfrm>
            <a:solidFill>
              <a:schemeClr val="accent4"/>
            </a:solidFill>
          </p:grpSpPr>
          <p:sp>
            <p:nvSpPr>
              <p:cNvPr id="61" name="Isosceles Triangle 16"/>
              <p:cNvSpPr/>
              <p:nvPr/>
            </p:nvSpPr>
            <p:spPr>
              <a:xfrm>
                <a:off x="5902132" y="2068706"/>
                <a:ext cx="2347214" cy="1629208"/>
              </a:xfrm>
              <a:prstGeom prst="triangle">
                <a:avLst/>
              </a:prstGeom>
              <a:grp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32452" rtl="0" eaLnBrk="1" fontAlgn="auto" latinLnBrk="0" hangingPunct="1">
                  <a:lnSpc>
                    <a:spcPct val="95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94783">
                        <a:srgbClr val="FFFFFF"/>
                      </a:gs>
                      <a:gs pos="93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62" name="TextBox 46"/>
              <p:cNvSpPr txBox="1"/>
              <p:nvPr/>
            </p:nvSpPr>
            <p:spPr>
              <a:xfrm>
                <a:off x="5621684" y="3888250"/>
                <a:ext cx="2856151" cy="409936"/>
              </a:xfrm>
              <a:prstGeom prst="rect">
                <a:avLst/>
              </a:prstGeom>
              <a:noFill/>
            </p:spPr>
            <p:txBody>
              <a:bodyPr wrap="square" rtlCol="0">
                <a:spAutoFit/>
              </a:bodyPr>
              <a:lstStyle/>
              <a:p>
                <a:pPr marL="0" marR="0" lvl="0" indent="0" algn="ctr" defTabSz="913633"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rPr>
                  <a:t>B2btest074.onmicrosoft.com</a:t>
                </a:r>
              </a:p>
              <a:p>
                <a:pPr marL="0" marR="0" lvl="0" indent="0" algn="ctr" defTabSz="913633" rtl="0" eaLnBrk="1" fontAlgn="base" latinLnBrk="0" hangingPunct="1">
                  <a:lnSpc>
                    <a:spcPct val="95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rPr>
                  <a:t>(dynamic tenant)</a:t>
                </a:r>
                <a:endParaRPr kumimoji="0" lang="en-US" sz="2400" b="0" i="0" u="none" strike="noStrike" kern="0" cap="none" spc="0" normalizeH="0" baseline="0" noProof="0" dirty="0">
                  <a:ln>
                    <a:noFill/>
                  </a:ln>
                  <a:solidFill>
                    <a:srgbClr val="FFFFFF">
                      <a:lumMod val="50000"/>
                    </a:srgbClr>
                  </a:solidFill>
                  <a:effectLst/>
                  <a:uLnTx/>
                  <a:uFillTx/>
                  <a:latin typeface="Segoe UI"/>
                  <a:ea typeface="Segoe UI" pitchFamily="34" charset="0"/>
                  <a:cs typeface="Segoe UI Semibold" panose="020B0702040204020203" pitchFamily="34" charset="0"/>
                </a:endParaRPr>
              </a:p>
            </p:txBody>
          </p:sp>
        </p:grpSp>
        <p:sp>
          <p:nvSpPr>
            <p:cNvPr id="42" name="Freeform 6"/>
            <p:cNvSpPr>
              <a:spLocks noEditPoints="1"/>
            </p:cNvSpPr>
            <p:nvPr/>
          </p:nvSpPr>
          <p:spPr bwMode="auto">
            <a:xfrm>
              <a:off x="6556903" y="4241766"/>
              <a:ext cx="315170" cy="355915"/>
            </a:xfrm>
            <a:custGeom>
              <a:avLst/>
              <a:gdLst>
                <a:gd name="T0" fmla="*/ 301 w 448"/>
                <a:gd name="T1" fmla="*/ 301 h 512"/>
                <a:gd name="T2" fmla="*/ 362 w 448"/>
                <a:gd name="T3" fmla="*/ 334 h 512"/>
                <a:gd name="T4" fmla="*/ 409 w 448"/>
                <a:gd name="T5" fmla="*/ 383 h 512"/>
                <a:gd name="T6" fmla="*/ 438 w 448"/>
                <a:gd name="T7" fmla="*/ 444 h 512"/>
                <a:gd name="T8" fmla="*/ 448 w 448"/>
                <a:gd name="T9" fmla="*/ 512 h 512"/>
                <a:gd name="T10" fmla="*/ 416 w 448"/>
                <a:gd name="T11" fmla="*/ 512 h 512"/>
                <a:gd name="T12" fmla="*/ 402 w 448"/>
                <a:gd name="T13" fmla="*/ 436 h 512"/>
                <a:gd name="T14" fmla="*/ 361 w 448"/>
                <a:gd name="T15" fmla="*/ 375 h 512"/>
                <a:gd name="T16" fmla="*/ 301 w 448"/>
                <a:gd name="T17" fmla="*/ 335 h 512"/>
                <a:gd name="T18" fmla="*/ 224 w 448"/>
                <a:gd name="T19" fmla="*/ 320 h 512"/>
                <a:gd name="T20" fmla="*/ 173 w 448"/>
                <a:gd name="T21" fmla="*/ 327 h 512"/>
                <a:gd name="T22" fmla="*/ 127 w 448"/>
                <a:gd name="T23" fmla="*/ 346 h 512"/>
                <a:gd name="T24" fmla="*/ 88 w 448"/>
                <a:gd name="T25" fmla="*/ 376 h 512"/>
                <a:gd name="T26" fmla="*/ 58 w 448"/>
                <a:gd name="T27" fmla="*/ 415 h 512"/>
                <a:gd name="T28" fmla="*/ 39 w 448"/>
                <a:gd name="T29" fmla="*/ 461 h 512"/>
                <a:gd name="T30" fmla="*/ 32 w 448"/>
                <a:gd name="T31" fmla="*/ 512 h 512"/>
                <a:gd name="T32" fmla="*/ 0 w 448"/>
                <a:gd name="T33" fmla="*/ 512 h 512"/>
                <a:gd name="T34" fmla="*/ 11 w 448"/>
                <a:gd name="T35" fmla="*/ 444 h 512"/>
                <a:gd name="T36" fmla="*/ 41 w 448"/>
                <a:gd name="T37" fmla="*/ 383 h 512"/>
                <a:gd name="T38" fmla="*/ 87 w 448"/>
                <a:gd name="T39" fmla="*/ 335 h 512"/>
                <a:gd name="T40" fmla="*/ 148 w 448"/>
                <a:gd name="T41" fmla="*/ 301 h 512"/>
                <a:gd name="T42" fmla="*/ 113 w 448"/>
                <a:gd name="T43" fmla="*/ 276 h 512"/>
                <a:gd name="T44" fmla="*/ 87 w 448"/>
                <a:gd name="T45" fmla="*/ 243 h 512"/>
                <a:gd name="T46" fmla="*/ 70 w 448"/>
                <a:gd name="T47" fmla="*/ 203 h 512"/>
                <a:gd name="T48" fmla="*/ 64 w 448"/>
                <a:gd name="T49" fmla="*/ 160 h 512"/>
                <a:gd name="T50" fmla="*/ 77 w 448"/>
                <a:gd name="T51" fmla="*/ 98 h 512"/>
                <a:gd name="T52" fmla="*/ 111 w 448"/>
                <a:gd name="T53" fmla="*/ 47 h 512"/>
                <a:gd name="T54" fmla="*/ 162 w 448"/>
                <a:gd name="T55" fmla="*/ 13 h 512"/>
                <a:gd name="T56" fmla="*/ 224 w 448"/>
                <a:gd name="T57" fmla="*/ 0 h 512"/>
                <a:gd name="T58" fmla="*/ 287 w 448"/>
                <a:gd name="T59" fmla="*/ 13 h 512"/>
                <a:gd name="T60" fmla="*/ 338 w 448"/>
                <a:gd name="T61" fmla="*/ 47 h 512"/>
                <a:gd name="T62" fmla="*/ 372 w 448"/>
                <a:gd name="T63" fmla="*/ 98 h 512"/>
                <a:gd name="T64" fmla="*/ 384 w 448"/>
                <a:gd name="T65" fmla="*/ 160 h 512"/>
                <a:gd name="T66" fmla="*/ 379 w 448"/>
                <a:gd name="T67" fmla="*/ 203 h 512"/>
                <a:gd name="T68" fmla="*/ 362 w 448"/>
                <a:gd name="T69" fmla="*/ 242 h 512"/>
                <a:gd name="T70" fmla="*/ 336 w 448"/>
                <a:gd name="T71" fmla="*/ 276 h 512"/>
                <a:gd name="T72" fmla="*/ 301 w 448"/>
                <a:gd name="T73" fmla="*/ 301 h 512"/>
                <a:gd name="T74" fmla="*/ 96 w 448"/>
                <a:gd name="T75" fmla="*/ 160 h 512"/>
                <a:gd name="T76" fmla="*/ 107 w 448"/>
                <a:gd name="T77" fmla="*/ 210 h 512"/>
                <a:gd name="T78" fmla="*/ 134 w 448"/>
                <a:gd name="T79" fmla="*/ 251 h 512"/>
                <a:gd name="T80" fmla="*/ 175 w 448"/>
                <a:gd name="T81" fmla="*/ 278 h 512"/>
                <a:gd name="T82" fmla="*/ 224 w 448"/>
                <a:gd name="T83" fmla="*/ 288 h 512"/>
                <a:gd name="T84" fmla="*/ 274 w 448"/>
                <a:gd name="T85" fmla="*/ 278 h 512"/>
                <a:gd name="T86" fmla="*/ 315 w 448"/>
                <a:gd name="T87" fmla="*/ 251 h 512"/>
                <a:gd name="T88" fmla="*/ 342 w 448"/>
                <a:gd name="T89" fmla="*/ 210 h 512"/>
                <a:gd name="T90" fmla="*/ 352 w 448"/>
                <a:gd name="T91" fmla="*/ 160 h 512"/>
                <a:gd name="T92" fmla="*/ 342 w 448"/>
                <a:gd name="T93" fmla="*/ 111 h 512"/>
                <a:gd name="T94" fmla="*/ 315 w 448"/>
                <a:gd name="T95" fmla="*/ 70 h 512"/>
                <a:gd name="T96" fmla="*/ 274 w 448"/>
                <a:gd name="T97" fmla="*/ 43 h 512"/>
                <a:gd name="T98" fmla="*/ 224 w 448"/>
                <a:gd name="T99" fmla="*/ 32 h 512"/>
                <a:gd name="T100" fmla="*/ 175 w 448"/>
                <a:gd name="T101" fmla="*/ 43 h 512"/>
                <a:gd name="T102" fmla="*/ 134 w 448"/>
                <a:gd name="T103" fmla="*/ 70 h 512"/>
                <a:gd name="T104" fmla="*/ 107 w 448"/>
                <a:gd name="T105" fmla="*/ 111 h 512"/>
                <a:gd name="T106" fmla="*/ 96 w 448"/>
                <a:gd name="T107"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8" h="512">
                  <a:moveTo>
                    <a:pt x="301" y="301"/>
                  </a:moveTo>
                  <a:cubicBezTo>
                    <a:pt x="324" y="309"/>
                    <a:pt x="344" y="320"/>
                    <a:pt x="362" y="334"/>
                  </a:cubicBezTo>
                  <a:cubicBezTo>
                    <a:pt x="381" y="348"/>
                    <a:pt x="396" y="364"/>
                    <a:pt x="409" y="383"/>
                  </a:cubicBezTo>
                  <a:cubicBezTo>
                    <a:pt x="422" y="401"/>
                    <a:pt x="431" y="422"/>
                    <a:pt x="438" y="444"/>
                  </a:cubicBezTo>
                  <a:cubicBezTo>
                    <a:pt x="445" y="466"/>
                    <a:pt x="448" y="489"/>
                    <a:pt x="448" y="512"/>
                  </a:cubicBezTo>
                  <a:lnTo>
                    <a:pt x="416" y="512"/>
                  </a:lnTo>
                  <a:cubicBezTo>
                    <a:pt x="416" y="485"/>
                    <a:pt x="412" y="460"/>
                    <a:pt x="402" y="436"/>
                  </a:cubicBezTo>
                  <a:cubicBezTo>
                    <a:pt x="392" y="413"/>
                    <a:pt x="379" y="393"/>
                    <a:pt x="361" y="375"/>
                  </a:cubicBezTo>
                  <a:cubicBezTo>
                    <a:pt x="344" y="358"/>
                    <a:pt x="324" y="345"/>
                    <a:pt x="301" y="335"/>
                  </a:cubicBezTo>
                  <a:cubicBezTo>
                    <a:pt x="277" y="325"/>
                    <a:pt x="252" y="320"/>
                    <a:pt x="224" y="320"/>
                  </a:cubicBezTo>
                  <a:cubicBezTo>
                    <a:pt x="207" y="320"/>
                    <a:pt x="189" y="323"/>
                    <a:pt x="173" y="327"/>
                  </a:cubicBezTo>
                  <a:cubicBezTo>
                    <a:pt x="156" y="332"/>
                    <a:pt x="141" y="338"/>
                    <a:pt x="127" y="346"/>
                  </a:cubicBezTo>
                  <a:cubicBezTo>
                    <a:pt x="113" y="355"/>
                    <a:pt x="100" y="365"/>
                    <a:pt x="88" y="376"/>
                  </a:cubicBezTo>
                  <a:cubicBezTo>
                    <a:pt x="77" y="388"/>
                    <a:pt x="67" y="401"/>
                    <a:pt x="58" y="415"/>
                  </a:cubicBezTo>
                  <a:cubicBezTo>
                    <a:pt x="50" y="429"/>
                    <a:pt x="44" y="444"/>
                    <a:pt x="39" y="461"/>
                  </a:cubicBezTo>
                  <a:cubicBezTo>
                    <a:pt x="35" y="477"/>
                    <a:pt x="32" y="495"/>
                    <a:pt x="32" y="512"/>
                  </a:cubicBezTo>
                  <a:lnTo>
                    <a:pt x="0" y="512"/>
                  </a:lnTo>
                  <a:cubicBezTo>
                    <a:pt x="0" y="488"/>
                    <a:pt x="4" y="466"/>
                    <a:pt x="11" y="444"/>
                  </a:cubicBezTo>
                  <a:cubicBezTo>
                    <a:pt x="18" y="422"/>
                    <a:pt x="28" y="402"/>
                    <a:pt x="41" y="383"/>
                  </a:cubicBezTo>
                  <a:cubicBezTo>
                    <a:pt x="54" y="365"/>
                    <a:pt x="69" y="349"/>
                    <a:pt x="87" y="335"/>
                  </a:cubicBezTo>
                  <a:cubicBezTo>
                    <a:pt x="106" y="321"/>
                    <a:pt x="126" y="310"/>
                    <a:pt x="148" y="301"/>
                  </a:cubicBezTo>
                  <a:cubicBezTo>
                    <a:pt x="135" y="294"/>
                    <a:pt x="124" y="286"/>
                    <a:pt x="113" y="276"/>
                  </a:cubicBezTo>
                  <a:cubicBezTo>
                    <a:pt x="103" y="266"/>
                    <a:pt x="94" y="255"/>
                    <a:pt x="87" y="243"/>
                  </a:cubicBezTo>
                  <a:cubicBezTo>
                    <a:pt x="80" y="230"/>
                    <a:pt x="74" y="217"/>
                    <a:pt x="70" y="203"/>
                  </a:cubicBezTo>
                  <a:cubicBezTo>
                    <a:pt x="66" y="189"/>
                    <a:pt x="64" y="175"/>
                    <a:pt x="64" y="160"/>
                  </a:cubicBezTo>
                  <a:cubicBezTo>
                    <a:pt x="64" y="138"/>
                    <a:pt x="69" y="118"/>
                    <a:pt x="77" y="98"/>
                  </a:cubicBezTo>
                  <a:cubicBezTo>
                    <a:pt x="85" y="79"/>
                    <a:pt x="97" y="62"/>
                    <a:pt x="111" y="47"/>
                  </a:cubicBezTo>
                  <a:cubicBezTo>
                    <a:pt x="126" y="33"/>
                    <a:pt x="143" y="21"/>
                    <a:pt x="162" y="13"/>
                  </a:cubicBezTo>
                  <a:cubicBezTo>
                    <a:pt x="182" y="5"/>
                    <a:pt x="202" y="0"/>
                    <a:pt x="224" y="0"/>
                  </a:cubicBezTo>
                  <a:cubicBezTo>
                    <a:pt x="247" y="0"/>
                    <a:pt x="267" y="5"/>
                    <a:pt x="287" y="13"/>
                  </a:cubicBezTo>
                  <a:cubicBezTo>
                    <a:pt x="306" y="21"/>
                    <a:pt x="323" y="33"/>
                    <a:pt x="338" y="47"/>
                  </a:cubicBezTo>
                  <a:cubicBezTo>
                    <a:pt x="352" y="62"/>
                    <a:pt x="364" y="79"/>
                    <a:pt x="372" y="98"/>
                  </a:cubicBezTo>
                  <a:cubicBezTo>
                    <a:pt x="380" y="118"/>
                    <a:pt x="384" y="138"/>
                    <a:pt x="384" y="160"/>
                  </a:cubicBezTo>
                  <a:cubicBezTo>
                    <a:pt x="384" y="175"/>
                    <a:pt x="383" y="189"/>
                    <a:pt x="379" y="203"/>
                  </a:cubicBezTo>
                  <a:cubicBezTo>
                    <a:pt x="375" y="217"/>
                    <a:pt x="369" y="230"/>
                    <a:pt x="362" y="242"/>
                  </a:cubicBezTo>
                  <a:cubicBezTo>
                    <a:pt x="355" y="254"/>
                    <a:pt x="346" y="266"/>
                    <a:pt x="336" y="276"/>
                  </a:cubicBezTo>
                  <a:cubicBezTo>
                    <a:pt x="325" y="286"/>
                    <a:pt x="314" y="294"/>
                    <a:pt x="301" y="301"/>
                  </a:cubicBezTo>
                  <a:close/>
                  <a:moveTo>
                    <a:pt x="96" y="160"/>
                  </a:moveTo>
                  <a:cubicBezTo>
                    <a:pt x="96" y="178"/>
                    <a:pt x="100" y="195"/>
                    <a:pt x="107" y="210"/>
                  </a:cubicBezTo>
                  <a:cubicBezTo>
                    <a:pt x="113" y="226"/>
                    <a:pt x="123" y="239"/>
                    <a:pt x="134" y="251"/>
                  </a:cubicBezTo>
                  <a:cubicBezTo>
                    <a:pt x="146" y="262"/>
                    <a:pt x="159" y="272"/>
                    <a:pt x="175" y="278"/>
                  </a:cubicBezTo>
                  <a:cubicBezTo>
                    <a:pt x="190" y="285"/>
                    <a:pt x="207" y="288"/>
                    <a:pt x="224" y="288"/>
                  </a:cubicBezTo>
                  <a:cubicBezTo>
                    <a:pt x="242" y="288"/>
                    <a:pt x="259" y="285"/>
                    <a:pt x="274" y="278"/>
                  </a:cubicBezTo>
                  <a:cubicBezTo>
                    <a:pt x="290" y="272"/>
                    <a:pt x="303" y="262"/>
                    <a:pt x="315" y="251"/>
                  </a:cubicBezTo>
                  <a:cubicBezTo>
                    <a:pt x="326" y="239"/>
                    <a:pt x="336" y="226"/>
                    <a:pt x="342" y="210"/>
                  </a:cubicBezTo>
                  <a:cubicBezTo>
                    <a:pt x="349" y="195"/>
                    <a:pt x="352" y="178"/>
                    <a:pt x="352" y="160"/>
                  </a:cubicBezTo>
                  <a:cubicBezTo>
                    <a:pt x="352" y="143"/>
                    <a:pt x="349" y="126"/>
                    <a:pt x="342" y="111"/>
                  </a:cubicBezTo>
                  <a:cubicBezTo>
                    <a:pt x="336" y="95"/>
                    <a:pt x="326" y="82"/>
                    <a:pt x="315" y="70"/>
                  </a:cubicBezTo>
                  <a:cubicBezTo>
                    <a:pt x="303" y="59"/>
                    <a:pt x="290" y="49"/>
                    <a:pt x="274" y="43"/>
                  </a:cubicBezTo>
                  <a:cubicBezTo>
                    <a:pt x="259" y="36"/>
                    <a:pt x="242" y="32"/>
                    <a:pt x="224" y="32"/>
                  </a:cubicBezTo>
                  <a:cubicBezTo>
                    <a:pt x="207" y="32"/>
                    <a:pt x="190" y="36"/>
                    <a:pt x="175" y="43"/>
                  </a:cubicBezTo>
                  <a:cubicBezTo>
                    <a:pt x="159" y="49"/>
                    <a:pt x="146" y="59"/>
                    <a:pt x="134" y="70"/>
                  </a:cubicBezTo>
                  <a:cubicBezTo>
                    <a:pt x="123" y="82"/>
                    <a:pt x="113" y="95"/>
                    <a:pt x="107" y="111"/>
                  </a:cubicBezTo>
                  <a:cubicBezTo>
                    <a:pt x="100" y="126"/>
                    <a:pt x="96" y="143"/>
                    <a:pt x="96" y="160"/>
                  </a:cubicBezTo>
                  <a:close/>
                </a:path>
              </a:pathLst>
            </a:custGeom>
            <a:solidFill>
              <a:schemeClr val="accent2"/>
            </a:solidFill>
            <a:ln w="476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3" name="Group 42"/>
            <p:cNvGrpSpPr/>
            <p:nvPr/>
          </p:nvGrpSpPr>
          <p:grpSpPr>
            <a:xfrm>
              <a:off x="1998876" y="4302774"/>
              <a:ext cx="374862" cy="340850"/>
              <a:chOff x="8824045" y="1899685"/>
              <a:chExt cx="465123" cy="458790"/>
            </a:xfrm>
            <a:solidFill>
              <a:schemeClr val="accent2"/>
            </a:solidFill>
          </p:grpSpPr>
          <p:sp>
            <p:nvSpPr>
              <p:cNvPr id="53" name="Freeform 12"/>
              <p:cNvSpPr>
                <a:spLocks noEditPoints="1"/>
              </p:cNvSpPr>
              <p:nvPr/>
            </p:nvSpPr>
            <p:spPr bwMode="auto">
              <a:xfrm>
                <a:off x="8824045" y="1899685"/>
                <a:ext cx="273050" cy="366712"/>
              </a:xfrm>
              <a:custGeom>
                <a:avLst/>
                <a:gdLst>
                  <a:gd name="T0" fmla="*/ 232 w 288"/>
                  <a:gd name="T1" fmla="*/ 236 h 384"/>
                  <a:gd name="T2" fmla="*/ 263 w 288"/>
                  <a:gd name="T3" fmla="*/ 254 h 384"/>
                  <a:gd name="T4" fmla="*/ 285 w 288"/>
                  <a:gd name="T5" fmla="*/ 231 h 384"/>
                  <a:gd name="T6" fmla="*/ 239 w 288"/>
                  <a:gd name="T7" fmla="*/ 204 h 384"/>
                  <a:gd name="T8" fmla="*/ 260 w 288"/>
                  <a:gd name="T9" fmla="*/ 186 h 384"/>
                  <a:gd name="T10" fmla="*/ 275 w 288"/>
                  <a:gd name="T11" fmla="*/ 164 h 384"/>
                  <a:gd name="T12" fmla="*/ 284 w 288"/>
                  <a:gd name="T13" fmla="*/ 139 h 384"/>
                  <a:gd name="T14" fmla="*/ 288 w 288"/>
                  <a:gd name="T15" fmla="*/ 112 h 384"/>
                  <a:gd name="T16" fmla="*/ 279 w 288"/>
                  <a:gd name="T17" fmla="*/ 69 h 384"/>
                  <a:gd name="T18" fmla="*/ 255 w 288"/>
                  <a:gd name="T19" fmla="*/ 33 h 384"/>
                  <a:gd name="T20" fmla="*/ 219 w 288"/>
                  <a:gd name="T21" fmla="*/ 9 h 384"/>
                  <a:gd name="T22" fmla="*/ 176 w 288"/>
                  <a:gd name="T23" fmla="*/ 0 h 384"/>
                  <a:gd name="T24" fmla="*/ 132 w 288"/>
                  <a:gd name="T25" fmla="*/ 9 h 384"/>
                  <a:gd name="T26" fmla="*/ 97 w 288"/>
                  <a:gd name="T27" fmla="*/ 33 h 384"/>
                  <a:gd name="T28" fmla="*/ 73 w 288"/>
                  <a:gd name="T29" fmla="*/ 69 h 384"/>
                  <a:gd name="T30" fmla="*/ 64 w 288"/>
                  <a:gd name="T31" fmla="*/ 112 h 384"/>
                  <a:gd name="T32" fmla="*/ 67 w 288"/>
                  <a:gd name="T33" fmla="*/ 139 h 384"/>
                  <a:gd name="T34" fmla="*/ 77 w 288"/>
                  <a:gd name="T35" fmla="*/ 164 h 384"/>
                  <a:gd name="T36" fmla="*/ 92 w 288"/>
                  <a:gd name="T37" fmla="*/ 186 h 384"/>
                  <a:gd name="T38" fmla="*/ 112 w 288"/>
                  <a:gd name="T39" fmla="*/ 204 h 384"/>
                  <a:gd name="T40" fmla="*/ 61 w 288"/>
                  <a:gd name="T41" fmla="*/ 234 h 384"/>
                  <a:gd name="T42" fmla="*/ 26 w 288"/>
                  <a:gd name="T43" fmla="*/ 276 h 384"/>
                  <a:gd name="T44" fmla="*/ 6 w 288"/>
                  <a:gd name="T45" fmla="*/ 326 h 384"/>
                  <a:gd name="T46" fmla="*/ 0 w 288"/>
                  <a:gd name="T47" fmla="*/ 384 h 384"/>
                  <a:gd name="T48" fmla="*/ 32 w 288"/>
                  <a:gd name="T49" fmla="*/ 384 h 384"/>
                  <a:gd name="T50" fmla="*/ 32 w 288"/>
                  <a:gd name="T51" fmla="*/ 368 h 384"/>
                  <a:gd name="T52" fmla="*/ 43 w 288"/>
                  <a:gd name="T53" fmla="*/ 312 h 384"/>
                  <a:gd name="T54" fmla="*/ 74 w 288"/>
                  <a:gd name="T55" fmla="*/ 267 h 384"/>
                  <a:gd name="T56" fmla="*/ 120 w 288"/>
                  <a:gd name="T57" fmla="*/ 236 h 384"/>
                  <a:gd name="T58" fmla="*/ 176 w 288"/>
                  <a:gd name="T59" fmla="*/ 224 h 384"/>
                  <a:gd name="T60" fmla="*/ 232 w 288"/>
                  <a:gd name="T61" fmla="*/ 236 h 384"/>
                  <a:gd name="T62" fmla="*/ 119 w 288"/>
                  <a:gd name="T63" fmla="*/ 169 h 384"/>
                  <a:gd name="T64" fmla="*/ 102 w 288"/>
                  <a:gd name="T65" fmla="*/ 143 h 384"/>
                  <a:gd name="T66" fmla="*/ 96 w 288"/>
                  <a:gd name="T67" fmla="*/ 112 h 384"/>
                  <a:gd name="T68" fmla="*/ 102 w 288"/>
                  <a:gd name="T69" fmla="*/ 81 h 384"/>
                  <a:gd name="T70" fmla="*/ 119 w 288"/>
                  <a:gd name="T71" fmla="*/ 56 h 384"/>
                  <a:gd name="T72" fmla="*/ 145 w 288"/>
                  <a:gd name="T73" fmla="*/ 39 h 384"/>
                  <a:gd name="T74" fmla="*/ 176 w 288"/>
                  <a:gd name="T75" fmla="*/ 32 h 384"/>
                  <a:gd name="T76" fmla="*/ 207 w 288"/>
                  <a:gd name="T77" fmla="*/ 39 h 384"/>
                  <a:gd name="T78" fmla="*/ 232 w 288"/>
                  <a:gd name="T79" fmla="*/ 56 h 384"/>
                  <a:gd name="T80" fmla="*/ 249 w 288"/>
                  <a:gd name="T81" fmla="*/ 81 h 384"/>
                  <a:gd name="T82" fmla="*/ 256 w 288"/>
                  <a:gd name="T83" fmla="*/ 112 h 384"/>
                  <a:gd name="T84" fmla="*/ 249 w 288"/>
                  <a:gd name="T85" fmla="*/ 143 h 384"/>
                  <a:gd name="T86" fmla="*/ 232 w 288"/>
                  <a:gd name="T87" fmla="*/ 169 h 384"/>
                  <a:gd name="T88" fmla="*/ 207 w 288"/>
                  <a:gd name="T89" fmla="*/ 186 h 384"/>
                  <a:gd name="T90" fmla="*/ 176 w 288"/>
                  <a:gd name="T91" fmla="*/ 192 h 384"/>
                  <a:gd name="T92" fmla="*/ 145 w 288"/>
                  <a:gd name="T93" fmla="*/ 186 h 384"/>
                  <a:gd name="T94" fmla="*/ 119 w 288"/>
                  <a:gd name="T95" fmla="*/ 16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8" h="384">
                    <a:moveTo>
                      <a:pt x="232" y="236"/>
                    </a:moveTo>
                    <a:cubicBezTo>
                      <a:pt x="243" y="241"/>
                      <a:pt x="253" y="247"/>
                      <a:pt x="263" y="254"/>
                    </a:cubicBezTo>
                    <a:lnTo>
                      <a:pt x="285" y="231"/>
                    </a:lnTo>
                    <a:cubicBezTo>
                      <a:pt x="271" y="220"/>
                      <a:pt x="256" y="211"/>
                      <a:pt x="239" y="204"/>
                    </a:cubicBezTo>
                    <a:cubicBezTo>
                      <a:pt x="247" y="199"/>
                      <a:pt x="254" y="193"/>
                      <a:pt x="260" y="186"/>
                    </a:cubicBezTo>
                    <a:cubicBezTo>
                      <a:pt x="266" y="180"/>
                      <a:pt x="271" y="172"/>
                      <a:pt x="275" y="164"/>
                    </a:cubicBezTo>
                    <a:cubicBezTo>
                      <a:pt x="279" y="156"/>
                      <a:pt x="282" y="148"/>
                      <a:pt x="284" y="139"/>
                    </a:cubicBezTo>
                    <a:cubicBezTo>
                      <a:pt x="287" y="131"/>
                      <a:pt x="288" y="122"/>
                      <a:pt x="288" y="112"/>
                    </a:cubicBezTo>
                    <a:cubicBezTo>
                      <a:pt x="288" y="97"/>
                      <a:pt x="285" y="82"/>
                      <a:pt x="279" y="69"/>
                    </a:cubicBezTo>
                    <a:cubicBezTo>
                      <a:pt x="273" y="55"/>
                      <a:pt x="265" y="43"/>
                      <a:pt x="255" y="33"/>
                    </a:cubicBezTo>
                    <a:cubicBezTo>
                      <a:pt x="245" y="23"/>
                      <a:pt x="233" y="15"/>
                      <a:pt x="219" y="9"/>
                    </a:cubicBezTo>
                    <a:cubicBezTo>
                      <a:pt x="206" y="3"/>
                      <a:pt x="191" y="0"/>
                      <a:pt x="176" y="0"/>
                    </a:cubicBezTo>
                    <a:cubicBezTo>
                      <a:pt x="160" y="0"/>
                      <a:pt x="146" y="3"/>
                      <a:pt x="132" y="9"/>
                    </a:cubicBezTo>
                    <a:cubicBezTo>
                      <a:pt x="119" y="15"/>
                      <a:pt x="107" y="23"/>
                      <a:pt x="97" y="33"/>
                    </a:cubicBezTo>
                    <a:cubicBezTo>
                      <a:pt x="87" y="43"/>
                      <a:pt x="79" y="55"/>
                      <a:pt x="73" y="69"/>
                    </a:cubicBezTo>
                    <a:cubicBezTo>
                      <a:pt x="67" y="82"/>
                      <a:pt x="64" y="97"/>
                      <a:pt x="64" y="112"/>
                    </a:cubicBezTo>
                    <a:cubicBezTo>
                      <a:pt x="64" y="122"/>
                      <a:pt x="65" y="131"/>
                      <a:pt x="67" y="139"/>
                    </a:cubicBezTo>
                    <a:cubicBezTo>
                      <a:pt x="69" y="148"/>
                      <a:pt x="73" y="156"/>
                      <a:pt x="77" y="164"/>
                    </a:cubicBezTo>
                    <a:cubicBezTo>
                      <a:pt x="81" y="172"/>
                      <a:pt x="86" y="180"/>
                      <a:pt x="92" y="186"/>
                    </a:cubicBezTo>
                    <a:cubicBezTo>
                      <a:pt x="98" y="193"/>
                      <a:pt x="105" y="199"/>
                      <a:pt x="112" y="204"/>
                    </a:cubicBezTo>
                    <a:cubicBezTo>
                      <a:pt x="93" y="212"/>
                      <a:pt x="76" y="222"/>
                      <a:pt x="61" y="234"/>
                    </a:cubicBezTo>
                    <a:cubicBezTo>
                      <a:pt x="47" y="246"/>
                      <a:pt x="36" y="260"/>
                      <a:pt x="26" y="276"/>
                    </a:cubicBezTo>
                    <a:cubicBezTo>
                      <a:pt x="17" y="291"/>
                      <a:pt x="10" y="308"/>
                      <a:pt x="6" y="326"/>
                    </a:cubicBezTo>
                    <a:cubicBezTo>
                      <a:pt x="2" y="345"/>
                      <a:pt x="0" y="364"/>
                      <a:pt x="0" y="384"/>
                    </a:cubicBezTo>
                    <a:lnTo>
                      <a:pt x="32" y="384"/>
                    </a:lnTo>
                    <a:lnTo>
                      <a:pt x="32" y="368"/>
                    </a:lnTo>
                    <a:cubicBezTo>
                      <a:pt x="32" y="349"/>
                      <a:pt x="36" y="330"/>
                      <a:pt x="43" y="312"/>
                    </a:cubicBezTo>
                    <a:cubicBezTo>
                      <a:pt x="51" y="295"/>
                      <a:pt x="61" y="280"/>
                      <a:pt x="74" y="267"/>
                    </a:cubicBezTo>
                    <a:cubicBezTo>
                      <a:pt x="87" y="254"/>
                      <a:pt x="102" y="243"/>
                      <a:pt x="120" y="236"/>
                    </a:cubicBezTo>
                    <a:cubicBezTo>
                      <a:pt x="137" y="228"/>
                      <a:pt x="156" y="224"/>
                      <a:pt x="176" y="224"/>
                    </a:cubicBezTo>
                    <a:cubicBezTo>
                      <a:pt x="196" y="224"/>
                      <a:pt x="214" y="228"/>
                      <a:pt x="232" y="236"/>
                    </a:cubicBezTo>
                    <a:close/>
                    <a:moveTo>
                      <a:pt x="119" y="169"/>
                    </a:moveTo>
                    <a:cubicBezTo>
                      <a:pt x="112" y="162"/>
                      <a:pt x="106" y="153"/>
                      <a:pt x="102" y="143"/>
                    </a:cubicBezTo>
                    <a:cubicBezTo>
                      <a:pt x="98" y="134"/>
                      <a:pt x="96" y="123"/>
                      <a:pt x="96" y="112"/>
                    </a:cubicBezTo>
                    <a:cubicBezTo>
                      <a:pt x="96" y="101"/>
                      <a:pt x="98" y="91"/>
                      <a:pt x="102" y="81"/>
                    </a:cubicBezTo>
                    <a:cubicBezTo>
                      <a:pt x="106" y="72"/>
                      <a:pt x="112" y="63"/>
                      <a:pt x="119" y="56"/>
                    </a:cubicBezTo>
                    <a:cubicBezTo>
                      <a:pt x="127" y="49"/>
                      <a:pt x="135" y="43"/>
                      <a:pt x="145" y="39"/>
                    </a:cubicBezTo>
                    <a:cubicBezTo>
                      <a:pt x="155" y="35"/>
                      <a:pt x="165" y="32"/>
                      <a:pt x="176" y="32"/>
                    </a:cubicBezTo>
                    <a:cubicBezTo>
                      <a:pt x="187" y="32"/>
                      <a:pt x="197" y="35"/>
                      <a:pt x="207" y="39"/>
                    </a:cubicBezTo>
                    <a:cubicBezTo>
                      <a:pt x="217" y="43"/>
                      <a:pt x="225" y="49"/>
                      <a:pt x="232" y="56"/>
                    </a:cubicBezTo>
                    <a:cubicBezTo>
                      <a:pt x="239" y="63"/>
                      <a:pt x="245" y="72"/>
                      <a:pt x="249" y="81"/>
                    </a:cubicBezTo>
                    <a:cubicBezTo>
                      <a:pt x="254" y="91"/>
                      <a:pt x="256" y="101"/>
                      <a:pt x="256" y="112"/>
                    </a:cubicBezTo>
                    <a:cubicBezTo>
                      <a:pt x="256" y="123"/>
                      <a:pt x="254" y="134"/>
                      <a:pt x="249" y="143"/>
                    </a:cubicBezTo>
                    <a:cubicBezTo>
                      <a:pt x="245" y="153"/>
                      <a:pt x="239" y="162"/>
                      <a:pt x="232" y="169"/>
                    </a:cubicBezTo>
                    <a:cubicBezTo>
                      <a:pt x="225" y="176"/>
                      <a:pt x="217" y="182"/>
                      <a:pt x="207" y="186"/>
                    </a:cubicBezTo>
                    <a:cubicBezTo>
                      <a:pt x="197" y="190"/>
                      <a:pt x="187" y="192"/>
                      <a:pt x="176" y="192"/>
                    </a:cubicBezTo>
                    <a:cubicBezTo>
                      <a:pt x="165" y="192"/>
                      <a:pt x="155" y="190"/>
                      <a:pt x="145" y="186"/>
                    </a:cubicBezTo>
                    <a:cubicBezTo>
                      <a:pt x="135" y="182"/>
                      <a:pt x="127" y="176"/>
                      <a:pt x="119" y="169"/>
                    </a:cubicBezTo>
                    <a:close/>
                  </a:path>
                </a:pathLst>
              </a:custGeom>
              <a:grpFill/>
              <a:ln w="476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Freeform 14"/>
              <p:cNvSpPr>
                <a:spLocks noEditPoints="1"/>
              </p:cNvSpPr>
              <p:nvPr/>
            </p:nvSpPr>
            <p:spPr bwMode="auto">
              <a:xfrm>
                <a:off x="9052630" y="2118764"/>
                <a:ext cx="236538" cy="239711"/>
              </a:xfrm>
              <a:custGeom>
                <a:avLst/>
                <a:gdLst>
                  <a:gd name="T0" fmla="*/ 246 w 250"/>
                  <a:gd name="T1" fmla="*/ 158 h 250"/>
                  <a:gd name="T2" fmla="*/ 214 w 250"/>
                  <a:gd name="T3" fmla="*/ 213 h 250"/>
                  <a:gd name="T4" fmla="*/ 159 w 250"/>
                  <a:gd name="T5" fmla="*/ 246 h 250"/>
                  <a:gd name="T6" fmla="*/ 77 w 250"/>
                  <a:gd name="T7" fmla="*/ 241 h 250"/>
                  <a:gd name="T8" fmla="*/ 10 w 250"/>
                  <a:gd name="T9" fmla="*/ 174 h 250"/>
                  <a:gd name="T10" fmla="*/ 10 w 250"/>
                  <a:gd name="T11" fmla="*/ 77 h 250"/>
                  <a:gd name="T12" fmla="*/ 76 w 250"/>
                  <a:gd name="T13" fmla="*/ 10 h 250"/>
                  <a:gd name="T14" fmla="*/ 174 w 250"/>
                  <a:gd name="T15" fmla="*/ 10 h 250"/>
                  <a:gd name="T16" fmla="*/ 240 w 250"/>
                  <a:gd name="T17" fmla="*/ 77 h 250"/>
                  <a:gd name="T18" fmla="*/ 25 w 250"/>
                  <a:gd name="T19" fmla="*/ 125 h 250"/>
                  <a:gd name="T20" fmla="*/ 28 w 250"/>
                  <a:gd name="T21" fmla="*/ 150 h 250"/>
                  <a:gd name="T22" fmla="*/ 76 w 250"/>
                  <a:gd name="T23" fmla="*/ 100 h 250"/>
                  <a:gd name="T24" fmla="*/ 26 w 250"/>
                  <a:gd name="T25" fmla="*/ 113 h 250"/>
                  <a:gd name="T26" fmla="*/ 87 w 250"/>
                  <a:gd name="T27" fmla="*/ 33 h 250"/>
                  <a:gd name="T28" fmla="*/ 38 w 250"/>
                  <a:gd name="T29" fmla="*/ 75 h 250"/>
                  <a:gd name="T30" fmla="*/ 81 w 250"/>
                  <a:gd name="T31" fmla="*/ 54 h 250"/>
                  <a:gd name="T32" fmla="*/ 38 w 250"/>
                  <a:gd name="T33" fmla="*/ 175 h 250"/>
                  <a:gd name="T34" fmla="*/ 87 w 250"/>
                  <a:gd name="T35" fmla="*/ 218 h 250"/>
                  <a:gd name="T36" fmla="*/ 77 w 250"/>
                  <a:gd name="T37" fmla="*/ 175 h 250"/>
                  <a:gd name="T38" fmla="*/ 149 w 250"/>
                  <a:gd name="T39" fmla="*/ 150 h 250"/>
                  <a:gd name="T40" fmla="*/ 149 w 250"/>
                  <a:gd name="T41" fmla="*/ 100 h 250"/>
                  <a:gd name="T42" fmla="*/ 100 w 250"/>
                  <a:gd name="T43" fmla="*/ 125 h 250"/>
                  <a:gd name="T44" fmla="*/ 149 w 250"/>
                  <a:gd name="T45" fmla="*/ 150 h 250"/>
                  <a:gd name="T46" fmla="*/ 132 w 250"/>
                  <a:gd name="T47" fmla="*/ 222 h 250"/>
                  <a:gd name="T48" fmla="*/ 142 w 250"/>
                  <a:gd name="T49" fmla="*/ 204 h 250"/>
                  <a:gd name="T50" fmla="*/ 147 w 250"/>
                  <a:gd name="T51" fmla="*/ 183 h 250"/>
                  <a:gd name="T52" fmla="*/ 103 w 250"/>
                  <a:gd name="T53" fmla="*/ 175 h 250"/>
                  <a:gd name="T54" fmla="*/ 106 w 250"/>
                  <a:gd name="T55" fmla="*/ 193 h 250"/>
                  <a:gd name="T56" fmla="*/ 113 w 250"/>
                  <a:gd name="T57" fmla="*/ 215 h 250"/>
                  <a:gd name="T58" fmla="*/ 125 w 250"/>
                  <a:gd name="T59" fmla="*/ 225 h 250"/>
                  <a:gd name="T60" fmla="*/ 118 w 250"/>
                  <a:gd name="T61" fmla="*/ 28 h 250"/>
                  <a:gd name="T62" fmla="*/ 109 w 250"/>
                  <a:gd name="T63" fmla="*/ 47 h 250"/>
                  <a:gd name="T64" fmla="*/ 104 w 250"/>
                  <a:gd name="T65" fmla="*/ 68 h 250"/>
                  <a:gd name="T66" fmla="*/ 147 w 250"/>
                  <a:gd name="T67" fmla="*/ 75 h 250"/>
                  <a:gd name="T68" fmla="*/ 144 w 250"/>
                  <a:gd name="T69" fmla="*/ 58 h 250"/>
                  <a:gd name="T70" fmla="*/ 137 w 250"/>
                  <a:gd name="T71" fmla="*/ 36 h 250"/>
                  <a:gd name="T72" fmla="*/ 125 w 250"/>
                  <a:gd name="T73" fmla="*/ 25 h 250"/>
                  <a:gd name="T74" fmla="*/ 190 w 250"/>
                  <a:gd name="T75" fmla="*/ 50 h 250"/>
                  <a:gd name="T76" fmla="*/ 168 w 250"/>
                  <a:gd name="T77" fmla="*/ 53 h 250"/>
                  <a:gd name="T78" fmla="*/ 212 w 250"/>
                  <a:gd name="T79" fmla="*/ 75 h 250"/>
                  <a:gd name="T80" fmla="*/ 191 w 250"/>
                  <a:gd name="T81" fmla="*/ 200 h 250"/>
                  <a:gd name="T82" fmla="*/ 173 w 250"/>
                  <a:gd name="T83" fmla="*/ 175 h 250"/>
                  <a:gd name="T84" fmla="*/ 164 w 250"/>
                  <a:gd name="T85" fmla="*/ 217 h 250"/>
                  <a:gd name="T86" fmla="*/ 175 w 250"/>
                  <a:gd name="T87" fmla="*/ 125 h 250"/>
                  <a:gd name="T88" fmla="*/ 222 w 250"/>
                  <a:gd name="T89" fmla="*/ 150 h 250"/>
                  <a:gd name="T90" fmla="*/ 225 w 250"/>
                  <a:gd name="T91" fmla="*/ 125 h 250"/>
                  <a:gd name="T92" fmla="*/ 222 w 250"/>
                  <a:gd name="T93" fmla="*/ 10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0" h="250">
                    <a:moveTo>
                      <a:pt x="250" y="125"/>
                    </a:moveTo>
                    <a:cubicBezTo>
                      <a:pt x="250" y="137"/>
                      <a:pt x="249" y="148"/>
                      <a:pt x="246" y="158"/>
                    </a:cubicBezTo>
                    <a:cubicBezTo>
                      <a:pt x="243" y="169"/>
                      <a:pt x="239" y="179"/>
                      <a:pt x="233" y="188"/>
                    </a:cubicBezTo>
                    <a:cubicBezTo>
                      <a:pt x="228" y="197"/>
                      <a:pt x="221" y="206"/>
                      <a:pt x="214" y="213"/>
                    </a:cubicBezTo>
                    <a:cubicBezTo>
                      <a:pt x="206" y="221"/>
                      <a:pt x="198" y="228"/>
                      <a:pt x="189" y="233"/>
                    </a:cubicBezTo>
                    <a:cubicBezTo>
                      <a:pt x="179" y="239"/>
                      <a:pt x="170" y="243"/>
                      <a:pt x="159" y="246"/>
                    </a:cubicBezTo>
                    <a:cubicBezTo>
                      <a:pt x="148" y="249"/>
                      <a:pt x="137" y="250"/>
                      <a:pt x="126" y="250"/>
                    </a:cubicBezTo>
                    <a:cubicBezTo>
                      <a:pt x="109" y="250"/>
                      <a:pt x="92" y="247"/>
                      <a:pt x="77" y="241"/>
                    </a:cubicBezTo>
                    <a:cubicBezTo>
                      <a:pt x="62" y="234"/>
                      <a:pt x="48" y="225"/>
                      <a:pt x="37" y="214"/>
                    </a:cubicBezTo>
                    <a:cubicBezTo>
                      <a:pt x="25" y="203"/>
                      <a:pt x="16" y="190"/>
                      <a:pt x="10" y="174"/>
                    </a:cubicBezTo>
                    <a:cubicBezTo>
                      <a:pt x="3" y="159"/>
                      <a:pt x="0" y="143"/>
                      <a:pt x="0" y="125"/>
                    </a:cubicBezTo>
                    <a:cubicBezTo>
                      <a:pt x="0" y="108"/>
                      <a:pt x="3" y="92"/>
                      <a:pt x="10" y="77"/>
                    </a:cubicBezTo>
                    <a:cubicBezTo>
                      <a:pt x="16" y="62"/>
                      <a:pt x="25" y="48"/>
                      <a:pt x="37" y="37"/>
                    </a:cubicBezTo>
                    <a:cubicBezTo>
                      <a:pt x="48" y="26"/>
                      <a:pt x="61" y="17"/>
                      <a:pt x="76" y="10"/>
                    </a:cubicBezTo>
                    <a:cubicBezTo>
                      <a:pt x="92" y="4"/>
                      <a:pt x="108" y="0"/>
                      <a:pt x="125" y="0"/>
                    </a:cubicBezTo>
                    <a:cubicBezTo>
                      <a:pt x="142" y="0"/>
                      <a:pt x="158" y="4"/>
                      <a:pt x="174" y="10"/>
                    </a:cubicBezTo>
                    <a:cubicBezTo>
                      <a:pt x="189" y="17"/>
                      <a:pt x="202" y="26"/>
                      <a:pt x="213" y="37"/>
                    </a:cubicBezTo>
                    <a:cubicBezTo>
                      <a:pt x="225" y="48"/>
                      <a:pt x="234" y="62"/>
                      <a:pt x="240" y="77"/>
                    </a:cubicBezTo>
                    <a:cubicBezTo>
                      <a:pt x="247" y="92"/>
                      <a:pt x="250" y="108"/>
                      <a:pt x="250" y="125"/>
                    </a:cubicBezTo>
                    <a:close/>
                    <a:moveTo>
                      <a:pt x="25" y="125"/>
                    </a:moveTo>
                    <a:cubicBezTo>
                      <a:pt x="25" y="130"/>
                      <a:pt x="25" y="134"/>
                      <a:pt x="26" y="138"/>
                    </a:cubicBezTo>
                    <a:cubicBezTo>
                      <a:pt x="26" y="142"/>
                      <a:pt x="27" y="146"/>
                      <a:pt x="28" y="150"/>
                    </a:cubicBezTo>
                    <a:lnTo>
                      <a:pt x="76" y="150"/>
                    </a:lnTo>
                    <a:cubicBezTo>
                      <a:pt x="75" y="134"/>
                      <a:pt x="75" y="117"/>
                      <a:pt x="76" y="100"/>
                    </a:cubicBezTo>
                    <a:lnTo>
                      <a:pt x="28" y="100"/>
                    </a:lnTo>
                    <a:cubicBezTo>
                      <a:pt x="27" y="104"/>
                      <a:pt x="26" y="109"/>
                      <a:pt x="26" y="113"/>
                    </a:cubicBezTo>
                    <a:cubicBezTo>
                      <a:pt x="25" y="117"/>
                      <a:pt x="25" y="121"/>
                      <a:pt x="25" y="125"/>
                    </a:cubicBezTo>
                    <a:close/>
                    <a:moveTo>
                      <a:pt x="87" y="33"/>
                    </a:moveTo>
                    <a:cubicBezTo>
                      <a:pt x="77" y="37"/>
                      <a:pt x="68" y="43"/>
                      <a:pt x="59" y="50"/>
                    </a:cubicBezTo>
                    <a:cubicBezTo>
                      <a:pt x="51" y="57"/>
                      <a:pt x="44" y="66"/>
                      <a:pt x="38" y="75"/>
                    </a:cubicBezTo>
                    <a:lnTo>
                      <a:pt x="77" y="75"/>
                    </a:lnTo>
                    <a:cubicBezTo>
                      <a:pt x="78" y="68"/>
                      <a:pt x="80" y="61"/>
                      <a:pt x="81" y="54"/>
                    </a:cubicBezTo>
                    <a:cubicBezTo>
                      <a:pt x="82" y="47"/>
                      <a:pt x="84" y="40"/>
                      <a:pt x="87" y="33"/>
                    </a:cubicBezTo>
                    <a:close/>
                    <a:moveTo>
                      <a:pt x="38" y="175"/>
                    </a:moveTo>
                    <a:cubicBezTo>
                      <a:pt x="44" y="185"/>
                      <a:pt x="51" y="193"/>
                      <a:pt x="59" y="201"/>
                    </a:cubicBezTo>
                    <a:cubicBezTo>
                      <a:pt x="67" y="208"/>
                      <a:pt x="76" y="214"/>
                      <a:pt x="87" y="218"/>
                    </a:cubicBezTo>
                    <a:cubicBezTo>
                      <a:pt x="84" y="211"/>
                      <a:pt x="82" y="204"/>
                      <a:pt x="81" y="197"/>
                    </a:cubicBezTo>
                    <a:cubicBezTo>
                      <a:pt x="79" y="190"/>
                      <a:pt x="78" y="183"/>
                      <a:pt x="77" y="175"/>
                    </a:cubicBezTo>
                    <a:lnTo>
                      <a:pt x="38" y="175"/>
                    </a:lnTo>
                    <a:close/>
                    <a:moveTo>
                      <a:pt x="149" y="150"/>
                    </a:moveTo>
                    <a:cubicBezTo>
                      <a:pt x="150" y="142"/>
                      <a:pt x="150" y="134"/>
                      <a:pt x="150" y="125"/>
                    </a:cubicBezTo>
                    <a:cubicBezTo>
                      <a:pt x="150" y="117"/>
                      <a:pt x="150" y="109"/>
                      <a:pt x="149" y="100"/>
                    </a:cubicBezTo>
                    <a:lnTo>
                      <a:pt x="101" y="100"/>
                    </a:lnTo>
                    <a:cubicBezTo>
                      <a:pt x="100" y="109"/>
                      <a:pt x="100" y="117"/>
                      <a:pt x="100" y="125"/>
                    </a:cubicBezTo>
                    <a:cubicBezTo>
                      <a:pt x="100" y="134"/>
                      <a:pt x="100" y="142"/>
                      <a:pt x="101" y="150"/>
                    </a:cubicBezTo>
                    <a:lnTo>
                      <a:pt x="149" y="150"/>
                    </a:lnTo>
                    <a:close/>
                    <a:moveTo>
                      <a:pt x="125" y="225"/>
                    </a:moveTo>
                    <a:cubicBezTo>
                      <a:pt x="128" y="225"/>
                      <a:pt x="130" y="224"/>
                      <a:pt x="132" y="222"/>
                    </a:cubicBezTo>
                    <a:cubicBezTo>
                      <a:pt x="134" y="220"/>
                      <a:pt x="136" y="218"/>
                      <a:pt x="138" y="215"/>
                    </a:cubicBezTo>
                    <a:cubicBezTo>
                      <a:pt x="139" y="212"/>
                      <a:pt x="141" y="208"/>
                      <a:pt x="142" y="204"/>
                    </a:cubicBezTo>
                    <a:cubicBezTo>
                      <a:pt x="143" y="200"/>
                      <a:pt x="144" y="197"/>
                      <a:pt x="145" y="193"/>
                    </a:cubicBezTo>
                    <a:cubicBezTo>
                      <a:pt x="146" y="189"/>
                      <a:pt x="146" y="186"/>
                      <a:pt x="147" y="183"/>
                    </a:cubicBezTo>
                    <a:cubicBezTo>
                      <a:pt x="147" y="179"/>
                      <a:pt x="147" y="177"/>
                      <a:pt x="148" y="175"/>
                    </a:cubicBezTo>
                    <a:lnTo>
                      <a:pt x="103" y="175"/>
                    </a:lnTo>
                    <a:cubicBezTo>
                      <a:pt x="103" y="177"/>
                      <a:pt x="103" y="179"/>
                      <a:pt x="104" y="183"/>
                    </a:cubicBezTo>
                    <a:cubicBezTo>
                      <a:pt x="104" y="186"/>
                      <a:pt x="105" y="189"/>
                      <a:pt x="106" y="193"/>
                    </a:cubicBezTo>
                    <a:cubicBezTo>
                      <a:pt x="106" y="196"/>
                      <a:pt x="107" y="200"/>
                      <a:pt x="109" y="204"/>
                    </a:cubicBezTo>
                    <a:cubicBezTo>
                      <a:pt x="110" y="208"/>
                      <a:pt x="111" y="212"/>
                      <a:pt x="113" y="215"/>
                    </a:cubicBezTo>
                    <a:cubicBezTo>
                      <a:pt x="114" y="218"/>
                      <a:pt x="116" y="220"/>
                      <a:pt x="118" y="222"/>
                    </a:cubicBezTo>
                    <a:cubicBezTo>
                      <a:pt x="120" y="224"/>
                      <a:pt x="122" y="225"/>
                      <a:pt x="125" y="225"/>
                    </a:cubicBezTo>
                    <a:close/>
                    <a:moveTo>
                      <a:pt x="125" y="25"/>
                    </a:moveTo>
                    <a:cubicBezTo>
                      <a:pt x="122" y="25"/>
                      <a:pt x="120" y="26"/>
                      <a:pt x="118" y="28"/>
                    </a:cubicBezTo>
                    <a:cubicBezTo>
                      <a:pt x="116" y="30"/>
                      <a:pt x="115" y="33"/>
                      <a:pt x="113" y="36"/>
                    </a:cubicBezTo>
                    <a:cubicBezTo>
                      <a:pt x="111" y="39"/>
                      <a:pt x="110" y="43"/>
                      <a:pt x="109" y="47"/>
                    </a:cubicBezTo>
                    <a:cubicBezTo>
                      <a:pt x="108" y="51"/>
                      <a:pt x="107" y="54"/>
                      <a:pt x="106" y="58"/>
                    </a:cubicBezTo>
                    <a:cubicBezTo>
                      <a:pt x="105" y="62"/>
                      <a:pt x="104" y="65"/>
                      <a:pt x="104" y="68"/>
                    </a:cubicBezTo>
                    <a:cubicBezTo>
                      <a:pt x="103" y="71"/>
                      <a:pt x="103" y="74"/>
                      <a:pt x="103" y="75"/>
                    </a:cubicBezTo>
                    <a:lnTo>
                      <a:pt x="147" y="75"/>
                    </a:lnTo>
                    <a:cubicBezTo>
                      <a:pt x="147" y="74"/>
                      <a:pt x="146" y="72"/>
                      <a:pt x="146" y="69"/>
                    </a:cubicBezTo>
                    <a:cubicBezTo>
                      <a:pt x="145" y="65"/>
                      <a:pt x="144" y="62"/>
                      <a:pt x="144" y="58"/>
                    </a:cubicBezTo>
                    <a:cubicBezTo>
                      <a:pt x="143" y="55"/>
                      <a:pt x="142" y="51"/>
                      <a:pt x="141" y="47"/>
                    </a:cubicBezTo>
                    <a:cubicBezTo>
                      <a:pt x="139" y="43"/>
                      <a:pt x="138" y="39"/>
                      <a:pt x="137" y="36"/>
                    </a:cubicBezTo>
                    <a:cubicBezTo>
                      <a:pt x="135" y="33"/>
                      <a:pt x="133" y="30"/>
                      <a:pt x="131" y="28"/>
                    </a:cubicBezTo>
                    <a:cubicBezTo>
                      <a:pt x="129" y="26"/>
                      <a:pt x="127" y="25"/>
                      <a:pt x="125" y="25"/>
                    </a:cubicBezTo>
                    <a:close/>
                    <a:moveTo>
                      <a:pt x="212" y="75"/>
                    </a:moveTo>
                    <a:cubicBezTo>
                      <a:pt x="206" y="66"/>
                      <a:pt x="199" y="57"/>
                      <a:pt x="190" y="50"/>
                    </a:cubicBezTo>
                    <a:cubicBezTo>
                      <a:pt x="182" y="42"/>
                      <a:pt x="173" y="36"/>
                      <a:pt x="162" y="32"/>
                    </a:cubicBezTo>
                    <a:cubicBezTo>
                      <a:pt x="165" y="39"/>
                      <a:pt x="167" y="46"/>
                      <a:pt x="168" y="53"/>
                    </a:cubicBezTo>
                    <a:cubicBezTo>
                      <a:pt x="170" y="61"/>
                      <a:pt x="171" y="68"/>
                      <a:pt x="172" y="75"/>
                    </a:cubicBezTo>
                    <a:lnTo>
                      <a:pt x="212" y="75"/>
                    </a:lnTo>
                    <a:close/>
                    <a:moveTo>
                      <a:pt x="164" y="217"/>
                    </a:moveTo>
                    <a:cubicBezTo>
                      <a:pt x="174" y="213"/>
                      <a:pt x="183" y="208"/>
                      <a:pt x="191" y="200"/>
                    </a:cubicBezTo>
                    <a:cubicBezTo>
                      <a:pt x="199" y="193"/>
                      <a:pt x="206" y="185"/>
                      <a:pt x="212" y="175"/>
                    </a:cubicBezTo>
                    <a:lnTo>
                      <a:pt x="173" y="175"/>
                    </a:lnTo>
                    <a:cubicBezTo>
                      <a:pt x="172" y="183"/>
                      <a:pt x="171" y="190"/>
                      <a:pt x="170" y="197"/>
                    </a:cubicBezTo>
                    <a:cubicBezTo>
                      <a:pt x="168" y="204"/>
                      <a:pt x="167" y="211"/>
                      <a:pt x="164" y="217"/>
                    </a:cubicBezTo>
                    <a:close/>
                    <a:moveTo>
                      <a:pt x="174" y="100"/>
                    </a:moveTo>
                    <a:cubicBezTo>
                      <a:pt x="175" y="109"/>
                      <a:pt x="175" y="117"/>
                      <a:pt x="175" y="125"/>
                    </a:cubicBezTo>
                    <a:cubicBezTo>
                      <a:pt x="175" y="134"/>
                      <a:pt x="175" y="142"/>
                      <a:pt x="175" y="150"/>
                    </a:cubicBezTo>
                    <a:lnTo>
                      <a:pt x="222" y="150"/>
                    </a:lnTo>
                    <a:cubicBezTo>
                      <a:pt x="223" y="146"/>
                      <a:pt x="224" y="142"/>
                      <a:pt x="224" y="138"/>
                    </a:cubicBezTo>
                    <a:cubicBezTo>
                      <a:pt x="225" y="134"/>
                      <a:pt x="225" y="130"/>
                      <a:pt x="225" y="125"/>
                    </a:cubicBezTo>
                    <a:cubicBezTo>
                      <a:pt x="225" y="121"/>
                      <a:pt x="225" y="117"/>
                      <a:pt x="224" y="113"/>
                    </a:cubicBezTo>
                    <a:cubicBezTo>
                      <a:pt x="224" y="109"/>
                      <a:pt x="223" y="104"/>
                      <a:pt x="222" y="100"/>
                    </a:cubicBezTo>
                    <a:lnTo>
                      <a:pt x="174" y="100"/>
                    </a:lnTo>
                    <a:close/>
                  </a:path>
                </a:pathLst>
              </a:custGeom>
              <a:grpFill/>
              <a:ln w="4763"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63" name="Rectangle 8"/>
            <p:cNvSpPr>
              <a:spLocks noChangeArrowheads="1"/>
            </p:cNvSpPr>
            <p:nvPr/>
          </p:nvSpPr>
          <p:spPr bwMode="auto">
            <a:xfrm>
              <a:off x="5919412" y="4736374"/>
              <a:ext cx="165910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505050"/>
                  </a:solidFill>
                  <a:effectLst/>
                  <a:uLnTx/>
                  <a:uFillTx/>
                  <a:latin typeface="Segoe UI" panose="020B0502040204020203" pitchFamily="34" charset="0"/>
                  <a:ea typeface="+mn-ea"/>
                  <a:cs typeface="+mn-cs"/>
                </a:rPr>
                <a:t>arvind@b2btest074.com</a:t>
              </a:r>
              <a:endParaRPr kumimoji="0" lang="en-US" altLang="en-US" sz="1400"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cxnSp>
          <p:nvCxnSpPr>
            <p:cNvPr id="44" name="Straight Arrow Connector 43"/>
            <p:cNvCxnSpPr>
              <a:cxnSpLocks/>
            </p:cNvCxnSpPr>
            <p:nvPr/>
          </p:nvCxnSpPr>
          <p:spPr>
            <a:xfrm flipH="1" flipV="1">
              <a:off x="2480844" y="4438995"/>
              <a:ext cx="3963156" cy="134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84"/>
            <p:cNvSpPr/>
            <p:nvPr/>
          </p:nvSpPr>
          <p:spPr bwMode="auto">
            <a:xfrm>
              <a:off x="2418558" y="4969567"/>
              <a:ext cx="1600327" cy="4238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1148" rIns="0" bIns="41148" numCol="1" rtlCol="0" anchor="ctr" anchorCtr="0" compatLnSpc="1">
              <a:prstTxWarp prst="textNoShape">
                <a:avLst/>
              </a:prstTxWarp>
            </a:bodyPr>
            <a:lstStyle/>
            <a:p>
              <a:pPr marL="0" marR="0" lvl="0" indent="0" algn="ctr" defTabSz="822655" rtl="0" eaLnBrk="1" fontAlgn="base" latinLnBrk="0" hangingPunct="1">
                <a:lnSpc>
                  <a:spcPct val="100000"/>
                </a:lnSpc>
                <a:spcBef>
                  <a:spcPct val="0"/>
                </a:spcBef>
                <a:spcAft>
                  <a:spcPct val="0"/>
                </a:spcAft>
                <a:buClrTx/>
                <a:buSzTx/>
                <a:buFontTx/>
                <a:buNone/>
                <a:tabLst/>
                <a:defRPr/>
              </a:pPr>
              <a:r>
                <a:rPr kumimoji="0" lang="en-US" sz="140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rPr>
                <a:t>Guest Mail User</a:t>
              </a:r>
            </a:p>
          </p:txBody>
        </p:sp>
      </p:grpSp>
      <p:sp>
        <p:nvSpPr>
          <p:cNvPr id="21" name="Rectangle 20"/>
          <p:cNvSpPr/>
          <p:nvPr/>
        </p:nvSpPr>
        <p:spPr>
          <a:xfrm>
            <a:off x="350837" y="6189194"/>
            <a:ext cx="2924968" cy="424732"/>
          </a:xfrm>
          <a:prstGeom prst="rect">
            <a:avLst/>
          </a:prstGeom>
        </p:spPr>
        <p:txBody>
          <a:bodyPr wrap="none">
            <a:sp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mn-cs"/>
                <a:hlinkClick r:id="rId3"/>
              </a:rPr>
              <a:t>aka.ms/Azure/B2CB</a:t>
            </a:r>
            <a:r>
              <a:rPr kumimoji="0" lang="en-US" sz="2400" b="0" i="0" u="none" strike="noStrike" kern="1200" cap="none" spc="0" normalizeH="0" baseline="0" noProof="0" dirty="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41695591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498"/>
            <a:ext cx="11887878" cy="917444"/>
          </a:xfrm>
        </p:spPr>
        <p:txBody>
          <a:bodyPr/>
          <a:lstStyle/>
          <a:p>
            <a:r>
              <a:rPr lang="en-US" dirty="0"/>
              <a:t>B2C or B2B?</a:t>
            </a:r>
          </a:p>
        </p:txBody>
      </p:sp>
      <p:graphicFrame>
        <p:nvGraphicFramePr>
          <p:cNvPr id="3" name="Table 2"/>
          <p:cNvGraphicFramePr>
            <a:graphicFrameLocks noGrp="1"/>
          </p:cNvGraphicFramePr>
          <p:nvPr>
            <p:extLst/>
          </p:nvPr>
        </p:nvGraphicFramePr>
        <p:xfrm>
          <a:off x="190426" y="834291"/>
          <a:ext cx="11972934" cy="5866105"/>
        </p:xfrm>
        <a:graphic>
          <a:graphicData uri="http://schemas.openxmlformats.org/drawingml/2006/table">
            <a:tbl>
              <a:tblPr firstRow="1" bandRow="1">
                <a:tableStyleId>{5C22544A-7EE6-4342-B048-85BDC9FD1C3A}</a:tableStyleId>
              </a:tblPr>
              <a:tblGrid>
                <a:gridCol w="5986467">
                  <a:extLst>
                    <a:ext uri="{9D8B030D-6E8A-4147-A177-3AD203B41FA5}">
                      <a16:colId xmlns:a16="http://schemas.microsoft.com/office/drawing/2014/main" val="3314740692"/>
                    </a:ext>
                  </a:extLst>
                </a:gridCol>
                <a:gridCol w="5986467">
                  <a:extLst>
                    <a:ext uri="{9D8B030D-6E8A-4147-A177-3AD203B41FA5}">
                      <a16:colId xmlns:a16="http://schemas.microsoft.com/office/drawing/2014/main" val="1549101287"/>
                    </a:ext>
                  </a:extLst>
                </a:gridCol>
              </a:tblGrid>
              <a:tr h="577740">
                <a:tc>
                  <a:txBody>
                    <a:bodyPr/>
                    <a:lstStyle/>
                    <a:p>
                      <a:pPr algn="ctr"/>
                      <a:r>
                        <a:rPr lang="en-US" sz="2400" dirty="0"/>
                        <a:t>Azure AD B2B Collaboration</a:t>
                      </a:r>
                    </a:p>
                  </a:txBody>
                  <a:tcPr marL="91427" marR="91427" marT="45713" marB="45713">
                    <a:solidFill>
                      <a:schemeClr val="accent2"/>
                    </a:solidFill>
                  </a:tcPr>
                </a:tc>
                <a:tc>
                  <a:txBody>
                    <a:bodyPr/>
                    <a:lstStyle/>
                    <a:p>
                      <a:pPr algn="ctr"/>
                      <a:r>
                        <a:rPr lang="en-US" sz="2400" dirty="0"/>
                        <a:t>Azure AD B2C</a:t>
                      </a:r>
                    </a:p>
                  </a:txBody>
                  <a:tcPr marL="91427" marR="91427" marT="45713" marB="45713">
                    <a:solidFill>
                      <a:schemeClr val="accent2"/>
                    </a:solidFill>
                  </a:tcPr>
                </a:tc>
                <a:extLst>
                  <a:ext uri="{0D108BD9-81ED-4DB2-BD59-A6C34878D82A}">
                    <a16:rowId xmlns:a16="http://schemas.microsoft.com/office/drawing/2014/main" val="3497540576"/>
                  </a:ext>
                </a:extLst>
              </a:tr>
              <a:tr h="419241">
                <a:tc gridSpan="2">
                  <a:txBody>
                    <a:bodyPr/>
                    <a:lstStyle/>
                    <a:p>
                      <a:pPr algn="ctr"/>
                      <a:r>
                        <a:rPr lang="en-US" sz="1700" b="1" dirty="0"/>
                        <a:t>What is it for?</a:t>
                      </a:r>
                    </a:p>
                  </a:txBody>
                  <a:tcPr marL="91427" marR="91427" marT="45713" marB="45713">
                    <a:solidFill>
                      <a:schemeClr val="accent5"/>
                    </a:solidFill>
                  </a:tcPr>
                </a:tc>
                <a:tc hMerge="1">
                  <a:txBody>
                    <a:bodyPr/>
                    <a:lstStyle/>
                    <a:p>
                      <a:endParaRPr lang="en-US" dirty="0"/>
                    </a:p>
                  </a:txBody>
                  <a:tcPr/>
                </a:tc>
                <a:extLst>
                  <a:ext uri="{0D108BD9-81ED-4DB2-BD59-A6C34878D82A}">
                    <a16:rowId xmlns:a16="http://schemas.microsoft.com/office/drawing/2014/main" val="3430799503"/>
                  </a:ext>
                </a:extLst>
              </a:tr>
              <a:tr h="109251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IT Pros providing access to their organization’s data and applications to </a:t>
                      </a:r>
                      <a:r>
                        <a:rPr lang="en-US" sz="1800" b="1" dirty="0"/>
                        <a:t>partner organizations and collaborators. </a:t>
                      </a:r>
                      <a:endParaRPr lang="en-US" sz="1800" b="0" dirty="0"/>
                    </a:p>
                  </a:txBody>
                  <a:tcPr marL="91427" marR="91427" marT="45713" marB="45713">
                    <a:solidFill>
                      <a:schemeClr val="accent2">
                        <a:lumMod val="20000"/>
                        <a:lumOff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0" dirty="0"/>
                        <a:t>Developers working on </a:t>
                      </a:r>
                      <a:r>
                        <a:rPr lang="en-US" sz="1800" b="1" dirty="0"/>
                        <a:t>Consumer- &amp; citizen-facing </a:t>
                      </a:r>
                      <a:r>
                        <a:rPr lang="en-US" sz="1800" u="sng" dirty="0"/>
                        <a:t>mobile &amp; web apps </a:t>
                      </a:r>
                      <a:r>
                        <a:rPr lang="en-US" sz="1800" dirty="0"/>
                        <a:t>that reach out to the customer, and citizens directly.  </a:t>
                      </a:r>
                    </a:p>
                  </a:txBody>
                  <a:tcPr marL="91427" marR="91427" marT="45713" marB="45713">
                    <a:solidFill>
                      <a:schemeClr val="bg2"/>
                    </a:solidFill>
                  </a:tcPr>
                </a:tc>
                <a:extLst>
                  <a:ext uri="{0D108BD9-81ED-4DB2-BD59-A6C34878D82A}">
                    <a16:rowId xmlns:a16="http://schemas.microsoft.com/office/drawing/2014/main" val="1907689389"/>
                  </a:ext>
                </a:extLst>
              </a:tr>
              <a:tr h="442247">
                <a:tc gridSpan="2">
                  <a:txBody>
                    <a:bodyPr/>
                    <a:lstStyle/>
                    <a:p>
                      <a:pPr algn="ctr"/>
                      <a:r>
                        <a:rPr lang="en-US" sz="1700" b="1" dirty="0"/>
                        <a:t>Who is it for?</a:t>
                      </a:r>
                    </a:p>
                  </a:txBody>
                  <a:tcPr marL="91427" marR="91427" marT="45713" marB="45713">
                    <a:solidFill>
                      <a:schemeClr val="accent5"/>
                    </a:solidFill>
                  </a:tcPr>
                </a:tc>
                <a:tc hMerge="1">
                  <a:txBody>
                    <a:bodyPr/>
                    <a:lstStyle/>
                    <a:p>
                      <a:endParaRPr lang="en-US" dirty="0"/>
                    </a:p>
                  </a:txBody>
                  <a:tcPr/>
                </a:tc>
                <a:extLst>
                  <a:ext uri="{0D108BD9-81ED-4DB2-BD59-A6C34878D82A}">
                    <a16:rowId xmlns:a16="http://schemas.microsoft.com/office/drawing/2014/main" val="1677261905"/>
                  </a:ext>
                </a:extLst>
              </a:tr>
              <a:tr h="725256">
                <a:tc>
                  <a:txBody>
                    <a:bodyPr/>
                    <a:lstStyle/>
                    <a:p>
                      <a:r>
                        <a:rPr lang="en-US" sz="1700" dirty="0"/>
                        <a:t>Partner users that are acting *</a:t>
                      </a:r>
                      <a:r>
                        <a:rPr lang="en-US" sz="1700" b="1" dirty="0"/>
                        <a:t>on behalf of</a:t>
                      </a:r>
                      <a:r>
                        <a:rPr lang="en-US" sz="1700" dirty="0"/>
                        <a:t>*, i.e. as representatives or employees of their organization.</a:t>
                      </a:r>
                    </a:p>
                  </a:txBody>
                  <a:tcPr marL="91427" marR="91427" marT="45713" marB="45713">
                    <a:solidFill>
                      <a:schemeClr val="accent2">
                        <a:lumMod val="20000"/>
                        <a:lumOff val="80000"/>
                      </a:schemeClr>
                    </a:solidFill>
                  </a:tcPr>
                </a:tc>
                <a:tc>
                  <a:txBody>
                    <a:bodyPr/>
                    <a:lstStyle/>
                    <a:p>
                      <a:r>
                        <a:rPr lang="en-US" sz="1700" dirty="0"/>
                        <a:t>Consumers and citizens that are </a:t>
                      </a:r>
                      <a:r>
                        <a:rPr lang="en-US" sz="1700" b="1" dirty="0"/>
                        <a:t>acting as themselves.</a:t>
                      </a:r>
                      <a:r>
                        <a:rPr lang="en-US" sz="1700" dirty="0"/>
                        <a:t> </a:t>
                      </a:r>
                    </a:p>
                  </a:txBody>
                  <a:tcPr marL="91427" marR="91427" marT="45713" marB="45713">
                    <a:solidFill>
                      <a:schemeClr val="bg2"/>
                    </a:solidFill>
                  </a:tcPr>
                </a:tc>
                <a:extLst>
                  <a:ext uri="{0D108BD9-81ED-4DB2-BD59-A6C34878D82A}">
                    <a16:rowId xmlns:a16="http://schemas.microsoft.com/office/drawing/2014/main" val="34493412"/>
                  </a:ext>
                </a:extLst>
              </a:tr>
              <a:tr h="438252">
                <a:tc gridSpan="2">
                  <a:txBody>
                    <a:bodyPr/>
                    <a:lstStyle/>
                    <a:p>
                      <a:pPr algn="ctr"/>
                      <a:r>
                        <a:rPr lang="en-US" sz="1700" b="1" dirty="0"/>
                        <a:t>Manageability</a:t>
                      </a:r>
                    </a:p>
                  </a:txBody>
                  <a:tcPr marL="91427" marR="91427" marT="45713" marB="45713">
                    <a:solidFill>
                      <a:schemeClr val="accent5"/>
                    </a:solidFill>
                  </a:tcPr>
                </a:tc>
                <a:tc hMerge="1">
                  <a:txBody>
                    <a:bodyPr/>
                    <a:lstStyle/>
                    <a:p>
                      <a:endParaRPr lang="en-US" dirty="0"/>
                    </a:p>
                  </a:txBody>
                  <a:tcPr/>
                </a:tc>
                <a:extLst>
                  <a:ext uri="{0D108BD9-81ED-4DB2-BD59-A6C34878D82A}">
                    <a16:rowId xmlns:a16="http://schemas.microsoft.com/office/drawing/2014/main" val="2746577641"/>
                  </a:ext>
                </a:extLst>
              </a:tr>
              <a:tr h="727664">
                <a:tc>
                  <a:txBody>
                    <a:bodyPr/>
                    <a:lstStyle/>
                    <a:p>
                      <a:r>
                        <a:rPr lang="en-US" sz="1700" b="1" dirty="0"/>
                        <a:t>Access reviews</a:t>
                      </a:r>
                      <a:r>
                        <a:rPr lang="en-US" sz="1700" dirty="0"/>
                        <a:t>, </a:t>
                      </a:r>
                      <a:r>
                        <a:rPr lang="en-US" sz="1700" b="1" dirty="0"/>
                        <a:t>email verification</a:t>
                      </a:r>
                      <a:r>
                        <a:rPr lang="en-US" sz="1700" dirty="0"/>
                        <a:t>, </a:t>
                      </a:r>
                      <a:r>
                        <a:rPr lang="en-US" sz="1700" b="1" dirty="0"/>
                        <a:t>allowlist/</a:t>
                      </a:r>
                      <a:r>
                        <a:rPr lang="en-US" sz="1700" b="1" dirty="0" err="1"/>
                        <a:t>denylist</a:t>
                      </a:r>
                      <a:r>
                        <a:rPr lang="en-US" sz="1700" b="1" dirty="0"/>
                        <a:t>, </a:t>
                      </a:r>
                      <a:r>
                        <a:rPr lang="en-US" sz="1700" b="1" dirty="0" err="1"/>
                        <a:t>etc</a:t>
                      </a:r>
                      <a:r>
                        <a:rPr lang="en-US" sz="1700" b="1" dirty="0"/>
                        <a:t>…</a:t>
                      </a:r>
                      <a:r>
                        <a:rPr lang="en-US" sz="1700" dirty="0"/>
                        <a:t> govern access to host application and resources.</a:t>
                      </a:r>
                    </a:p>
                  </a:txBody>
                  <a:tcPr marL="91427" marR="91427" marT="45713" marB="45713">
                    <a:solidFill>
                      <a:schemeClr val="accent2">
                        <a:lumMod val="20000"/>
                        <a:lumOff val="80000"/>
                      </a:schemeClr>
                    </a:solidFill>
                  </a:tcPr>
                </a:tc>
                <a:tc>
                  <a:txBody>
                    <a:bodyPr/>
                    <a:lstStyle/>
                    <a:p>
                      <a:r>
                        <a:rPr lang="en-US" sz="1700" b="1" dirty="0"/>
                        <a:t>Self-Serve</a:t>
                      </a:r>
                      <a:r>
                        <a:rPr lang="en-US" sz="1700" dirty="0"/>
                        <a:t>. Users manage their own profiles.</a:t>
                      </a:r>
                    </a:p>
                  </a:txBody>
                  <a:tcPr marL="91427" marR="91427" marT="45713" marB="45713">
                    <a:solidFill>
                      <a:schemeClr val="bg2"/>
                    </a:solidFill>
                  </a:tcPr>
                </a:tc>
                <a:extLst>
                  <a:ext uri="{0D108BD9-81ED-4DB2-BD59-A6C34878D82A}">
                    <a16:rowId xmlns:a16="http://schemas.microsoft.com/office/drawing/2014/main" val="2704403153"/>
                  </a:ext>
                </a:extLst>
              </a:tr>
              <a:tr h="425746">
                <a:tc gridSpan="2">
                  <a:txBody>
                    <a:bodyPr/>
                    <a:lstStyle/>
                    <a:p>
                      <a:pPr algn="ctr"/>
                      <a:r>
                        <a:rPr lang="en-US" sz="1700" b="1" dirty="0"/>
                        <a:t>Discoverability</a:t>
                      </a:r>
                    </a:p>
                  </a:txBody>
                  <a:tcPr marL="91427" marR="91427" marT="45713" marB="45713">
                    <a:solidFill>
                      <a:schemeClr val="accent5"/>
                    </a:solidFill>
                  </a:tcPr>
                </a:tc>
                <a:tc hMerge="1">
                  <a:txBody>
                    <a:bodyPr/>
                    <a:lstStyle/>
                    <a:p>
                      <a:endParaRPr lang="en-US" dirty="0"/>
                    </a:p>
                  </a:txBody>
                  <a:tcPr/>
                </a:tc>
                <a:extLst>
                  <a:ext uri="{0D108BD9-81ED-4DB2-BD59-A6C34878D82A}">
                    <a16:rowId xmlns:a16="http://schemas.microsoft.com/office/drawing/2014/main" val="2358420941"/>
                  </a:ext>
                </a:extLst>
              </a:tr>
              <a:tr h="1017444">
                <a:tc>
                  <a:txBody>
                    <a:bodyPr/>
                    <a:lstStyle/>
                    <a:p>
                      <a:r>
                        <a:rPr lang="en-US" sz="1700" dirty="0"/>
                        <a:t>Partner users are </a:t>
                      </a:r>
                      <a:r>
                        <a:rPr lang="en-US" sz="1700" b="1" dirty="0"/>
                        <a:t>discoverable</a:t>
                      </a:r>
                      <a:r>
                        <a:rPr lang="en-US" sz="1700" dirty="0"/>
                        <a:t> and can see other users from their own organization (subject to policy).</a:t>
                      </a:r>
                    </a:p>
                  </a:txBody>
                  <a:tcPr marL="91427" marR="91427" marT="45713" marB="45713">
                    <a:solidFill>
                      <a:schemeClr val="accent2">
                        <a:lumMod val="20000"/>
                        <a:lumOff val="80000"/>
                      </a:schemeClr>
                    </a:solidFill>
                  </a:tcPr>
                </a:tc>
                <a:tc>
                  <a:txBody>
                    <a:bodyPr/>
                    <a:lstStyle/>
                    <a:p>
                      <a:r>
                        <a:rPr lang="en-US" sz="1700" dirty="0"/>
                        <a:t>Consumers and citizens are </a:t>
                      </a:r>
                      <a:r>
                        <a:rPr lang="en-US" sz="1700" b="1" dirty="0"/>
                        <a:t>invisible</a:t>
                      </a:r>
                      <a:r>
                        <a:rPr lang="en-US" sz="1700" dirty="0"/>
                        <a:t> to other consumers and citizens. Privacy and consent are paramount.</a:t>
                      </a:r>
                    </a:p>
                  </a:txBody>
                  <a:tcPr marL="91427" marR="91427" marT="45713" marB="45713">
                    <a:solidFill>
                      <a:schemeClr val="bg2"/>
                    </a:solidFill>
                  </a:tcPr>
                </a:tc>
                <a:extLst>
                  <a:ext uri="{0D108BD9-81ED-4DB2-BD59-A6C34878D82A}">
                    <a16:rowId xmlns:a16="http://schemas.microsoft.com/office/drawing/2014/main" val="843526685"/>
                  </a:ext>
                </a:extLst>
              </a:tr>
            </a:tbl>
          </a:graphicData>
        </a:graphic>
      </p:graphicFrame>
    </p:spTree>
    <p:extLst>
      <p:ext uri="{BB962C8B-B14F-4D97-AF65-F5344CB8AC3E}">
        <p14:creationId xmlns:p14="http://schemas.microsoft.com/office/powerpoint/2010/main" val="34594593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Comparison of Azure AD capabilities</a:t>
            </a:r>
          </a:p>
        </p:txBody>
      </p:sp>
      <p:graphicFrame>
        <p:nvGraphicFramePr>
          <p:cNvPr id="4" name="Table 3"/>
          <p:cNvGraphicFramePr>
            <a:graphicFrameLocks noGrp="1"/>
          </p:cNvGraphicFramePr>
          <p:nvPr>
            <p:extLst/>
          </p:nvPr>
        </p:nvGraphicFramePr>
        <p:xfrm>
          <a:off x="274639" y="1287462"/>
          <a:ext cx="11811000" cy="5453380"/>
        </p:xfrm>
        <a:graphic>
          <a:graphicData uri="http://schemas.openxmlformats.org/drawingml/2006/table">
            <a:tbl>
              <a:tblPr firstRow="1" bandRow="1">
                <a:tableStyleId>{5C22544A-7EE6-4342-B048-85BDC9FD1C3A}</a:tableStyleId>
              </a:tblPr>
              <a:tblGrid>
                <a:gridCol w="2952750">
                  <a:extLst>
                    <a:ext uri="{9D8B030D-6E8A-4147-A177-3AD203B41FA5}">
                      <a16:colId xmlns:a16="http://schemas.microsoft.com/office/drawing/2014/main" val="3038307424"/>
                    </a:ext>
                  </a:extLst>
                </a:gridCol>
                <a:gridCol w="2952750">
                  <a:extLst>
                    <a:ext uri="{9D8B030D-6E8A-4147-A177-3AD203B41FA5}">
                      <a16:colId xmlns:a16="http://schemas.microsoft.com/office/drawing/2014/main" val="1422563833"/>
                    </a:ext>
                  </a:extLst>
                </a:gridCol>
                <a:gridCol w="2952750">
                  <a:extLst>
                    <a:ext uri="{9D8B030D-6E8A-4147-A177-3AD203B41FA5}">
                      <a16:colId xmlns:a16="http://schemas.microsoft.com/office/drawing/2014/main" val="1512334904"/>
                    </a:ext>
                  </a:extLst>
                </a:gridCol>
                <a:gridCol w="2952750">
                  <a:extLst>
                    <a:ext uri="{9D8B030D-6E8A-4147-A177-3AD203B41FA5}">
                      <a16:colId xmlns:a16="http://schemas.microsoft.com/office/drawing/2014/main" val="1992693578"/>
                    </a:ext>
                  </a:extLst>
                </a:gridCol>
              </a:tblGrid>
              <a:tr h="901700">
                <a:tc>
                  <a:txBody>
                    <a:bodyPr/>
                    <a:lstStyle/>
                    <a:p>
                      <a:r>
                        <a:rPr lang="en-US" sz="2800" dirty="0">
                          <a:effectLst>
                            <a:outerShdw blurRad="38100" dist="38100" dir="2700000" algn="tl">
                              <a:srgbClr val="000000">
                                <a:alpha val="43137"/>
                              </a:srgbClr>
                            </a:outerShdw>
                          </a:effectLst>
                        </a:rPr>
                        <a:t>Consider this Product</a:t>
                      </a:r>
                    </a:p>
                  </a:txBody>
                  <a:tcPr/>
                </a:tc>
                <a:tc>
                  <a:txBody>
                    <a:bodyPr/>
                    <a:lstStyle/>
                    <a:p>
                      <a:r>
                        <a:rPr lang="en-US" sz="2800" dirty="0">
                          <a:effectLst>
                            <a:outerShdw blurRad="38100" dist="38100" dir="2700000" algn="tl">
                              <a:srgbClr val="000000">
                                <a:alpha val="43137"/>
                              </a:srgbClr>
                            </a:outerShdw>
                          </a:effectLst>
                        </a:rPr>
                        <a:t>Azure AD Multi-tenant SaaS app</a:t>
                      </a:r>
                    </a:p>
                  </a:txBody>
                  <a:tcPr/>
                </a:tc>
                <a:tc>
                  <a:txBody>
                    <a:bodyPr/>
                    <a:lstStyle/>
                    <a:p>
                      <a:r>
                        <a:rPr lang="en-US" sz="2800" dirty="0">
                          <a:effectLst>
                            <a:outerShdw blurRad="38100" dist="38100" dir="2700000" algn="tl">
                              <a:srgbClr val="000000">
                                <a:alpha val="43137"/>
                              </a:srgbClr>
                            </a:outerShdw>
                          </a:effectLst>
                        </a:rPr>
                        <a:t>Azure AD B2B</a:t>
                      </a:r>
                    </a:p>
                  </a:txBody>
                  <a:tcPr/>
                </a:tc>
                <a:tc>
                  <a:txBody>
                    <a:bodyPr/>
                    <a:lstStyle/>
                    <a:p>
                      <a:r>
                        <a:rPr lang="en-US" sz="2800" dirty="0">
                          <a:effectLst>
                            <a:outerShdw blurRad="38100" dist="38100" dir="2700000" algn="tl">
                              <a:srgbClr val="000000">
                                <a:alpha val="43137"/>
                              </a:srgbClr>
                            </a:outerShdw>
                          </a:effectLst>
                        </a:rPr>
                        <a:t>Azure AD B2C</a:t>
                      </a:r>
                    </a:p>
                  </a:txBody>
                  <a:tcPr/>
                </a:tc>
                <a:extLst>
                  <a:ext uri="{0D108BD9-81ED-4DB2-BD59-A6C34878D82A}">
                    <a16:rowId xmlns:a16="http://schemas.microsoft.com/office/drawing/2014/main" val="160513263"/>
                  </a:ext>
                </a:extLst>
              </a:tr>
              <a:tr h="901700">
                <a:tc>
                  <a:txBody>
                    <a:bodyPr/>
                    <a:lstStyle/>
                    <a:p>
                      <a:r>
                        <a:rPr lang="en-US" sz="2000" i="1" dirty="0"/>
                        <a:t>If I need to provide</a:t>
                      </a:r>
                    </a:p>
                  </a:txBody>
                  <a:tcPr/>
                </a:tc>
                <a:tc>
                  <a:txBody>
                    <a:bodyPr/>
                    <a:lstStyle/>
                    <a:p>
                      <a:r>
                        <a:rPr lang="en-US" sz="2400" b="1" dirty="0"/>
                        <a:t>A service to businesses</a:t>
                      </a:r>
                    </a:p>
                  </a:txBody>
                  <a:tcPr/>
                </a:tc>
                <a:tc>
                  <a:txBody>
                    <a:bodyPr/>
                    <a:lstStyle/>
                    <a:p>
                      <a:r>
                        <a:rPr lang="en-US" sz="2400" b="1" dirty="0"/>
                        <a:t>Partner access to my apps</a:t>
                      </a:r>
                    </a:p>
                  </a:txBody>
                  <a:tcPr/>
                </a:tc>
                <a:tc>
                  <a:txBody>
                    <a:bodyPr/>
                    <a:lstStyle/>
                    <a:p>
                      <a:r>
                        <a:rPr lang="en-US" sz="2400" b="1" dirty="0"/>
                        <a:t>A service to consumers</a:t>
                      </a:r>
                    </a:p>
                  </a:txBody>
                  <a:tcPr/>
                </a:tc>
                <a:extLst>
                  <a:ext uri="{0D108BD9-81ED-4DB2-BD59-A6C34878D82A}">
                    <a16:rowId xmlns:a16="http://schemas.microsoft.com/office/drawing/2014/main" val="540620406"/>
                  </a:ext>
                </a:extLst>
              </a:tr>
              <a:tr h="901700">
                <a:tc>
                  <a:txBody>
                    <a:bodyPr/>
                    <a:lstStyle/>
                    <a:p>
                      <a:r>
                        <a:rPr lang="en-US" sz="2000" i="1" dirty="0"/>
                        <a:t>And I am similar to</a:t>
                      </a:r>
                    </a:p>
                  </a:txBody>
                  <a:tcPr/>
                </a:tc>
                <a:tc>
                  <a:txBody>
                    <a:bodyPr/>
                    <a:lstStyle/>
                    <a:p>
                      <a:r>
                        <a:rPr lang="en-US" sz="2400" dirty="0">
                          <a:solidFill>
                            <a:schemeClr val="bg1">
                              <a:lumMod val="50000"/>
                            </a:schemeClr>
                          </a:solidFill>
                        </a:rPr>
                        <a:t>Pharm Distribution</a:t>
                      </a:r>
                    </a:p>
                  </a:txBody>
                  <a:tcPr/>
                </a:tc>
                <a:tc>
                  <a:txBody>
                    <a:bodyPr/>
                    <a:lstStyle/>
                    <a:p>
                      <a:r>
                        <a:rPr lang="en-US" sz="2400" dirty="0">
                          <a:solidFill>
                            <a:schemeClr val="bg1">
                              <a:lumMod val="50000"/>
                            </a:schemeClr>
                          </a:solidFill>
                        </a:rPr>
                        <a:t>Imaging company</a:t>
                      </a:r>
                    </a:p>
                  </a:txBody>
                  <a:tcPr/>
                </a:tc>
                <a:tc>
                  <a:txBody>
                    <a:bodyPr/>
                    <a:lstStyle/>
                    <a:p>
                      <a:r>
                        <a:rPr lang="en-US" sz="2400" dirty="0">
                          <a:solidFill>
                            <a:schemeClr val="bg1">
                              <a:lumMod val="50000"/>
                            </a:schemeClr>
                          </a:solidFill>
                        </a:rPr>
                        <a:t>Sports Franchise</a:t>
                      </a:r>
                    </a:p>
                  </a:txBody>
                  <a:tcPr/>
                </a:tc>
                <a:extLst>
                  <a:ext uri="{0D108BD9-81ED-4DB2-BD59-A6C34878D82A}">
                    <a16:rowId xmlns:a16="http://schemas.microsoft.com/office/drawing/2014/main" val="1822493463"/>
                  </a:ext>
                </a:extLst>
              </a:tr>
              <a:tr h="901700">
                <a:tc>
                  <a:txBody>
                    <a:bodyPr/>
                    <a:lstStyle/>
                    <a:p>
                      <a:r>
                        <a:rPr lang="en-US" sz="2000" i="1" dirty="0"/>
                        <a:t>Deploying an App for…</a:t>
                      </a:r>
                    </a:p>
                  </a:txBody>
                  <a:tcPr/>
                </a:tc>
                <a:tc>
                  <a:txBody>
                    <a:bodyPr/>
                    <a:lstStyle/>
                    <a:p>
                      <a:r>
                        <a:rPr lang="en-US" sz="2400" dirty="0">
                          <a:solidFill>
                            <a:schemeClr val="bg1">
                              <a:lumMod val="50000"/>
                            </a:schemeClr>
                          </a:solidFill>
                        </a:rPr>
                        <a:t>Practice Management</a:t>
                      </a:r>
                    </a:p>
                  </a:txBody>
                  <a:tcPr/>
                </a:tc>
                <a:tc>
                  <a:txBody>
                    <a:bodyPr/>
                    <a:lstStyle/>
                    <a:p>
                      <a:r>
                        <a:rPr lang="en-US" sz="2400" dirty="0">
                          <a:solidFill>
                            <a:schemeClr val="bg1">
                              <a:lumMod val="50000"/>
                            </a:schemeClr>
                          </a:solidFill>
                        </a:rPr>
                        <a:t>Supplier extranet</a:t>
                      </a:r>
                    </a:p>
                  </a:txBody>
                  <a:tcPr/>
                </a:tc>
                <a:tc>
                  <a:txBody>
                    <a:bodyPr/>
                    <a:lstStyle/>
                    <a:p>
                      <a:r>
                        <a:rPr lang="en-US" sz="2400" dirty="0">
                          <a:solidFill>
                            <a:schemeClr val="bg1">
                              <a:lumMod val="50000"/>
                            </a:schemeClr>
                          </a:solidFill>
                        </a:rPr>
                        <a:t>Soccer Fans</a:t>
                      </a:r>
                    </a:p>
                  </a:txBody>
                  <a:tcPr/>
                </a:tc>
                <a:extLst>
                  <a:ext uri="{0D108BD9-81ED-4DB2-BD59-A6C34878D82A}">
                    <a16:rowId xmlns:a16="http://schemas.microsoft.com/office/drawing/2014/main" val="374035947"/>
                  </a:ext>
                </a:extLst>
              </a:tr>
              <a:tr h="901700">
                <a:tc>
                  <a:txBody>
                    <a:bodyPr/>
                    <a:lstStyle/>
                    <a:p>
                      <a:r>
                        <a:rPr lang="en-US" sz="2000" i="1" dirty="0"/>
                        <a:t>Targeting…</a:t>
                      </a:r>
                    </a:p>
                  </a:txBody>
                  <a:tcPr/>
                </a:tc>
                <a:tc>
                  <a:txBody>
                    <a:bodyPr/>
                    <a:lstStyle/>
                    <a:p>
                      <a:r>
                        <a:rPr lang="en-US" sz="2400" dirty="0">
                          <a:solidFill>
                            <a:schemeClr val="bg1">
                              <a:lumMod val="50000"/>
                            </a:schemeClr>
                          </a:solidFill>
                        </a:rPr>
                        <a:t>Doctor’s offices</a:t>
                      </a:r>
                    </a:p>
                  </a:txBody>
                  <a:tcPr/>
                </a:tc>
                <a:tc>
                  <a:txBody>
                    <a:bodyPr/>
                    <a:lstStyle/>
                    <a:p>
                      <a:r>
                        <a:rPr lang="en-US" sz="2400" b="1" dirty="0"/>
                        <a:t>Approved Business Partners</a:t>
                      </a:r>
                    </a:p>
                  </a:txBody>
                  <a:tcPr/>
                </a:tc>
                <a:tc>
                  <a:txBody>
                    <a:bodyPr/>
                    <a:lstStyle/>
                    <a:p>
                      <a:r>
                        <a:rPr lang="en-US" sz="2400" b="1" dirty="0"/>
                        <a:t>Anyone with email</a:t>
                      </a:r>
                    </a:p>
                  </a:txBody>
                  <a:tcPr/>
                </a:tc>
                <a:extLst>
                  <a:ext uri="{0D108BD9-81ED-4DB2-BD59-A6C34878D82A}">
                    <a16:rowId xmlns:a16="http://schemas.microsoft.com/office/drawing/2014/main" val="1319015937"/>
                  </a:ext>
                </a:extLst>
              </a:tr>
              <a:tr h="901700">
                <a:tc>
                  <a:txBody>
                    <a:bodyPr/>
                    <a:lstStyle/>
                    <a:p>
                      <a:r>
                        <a:rPr lang="en-US" sz="2000" i="1" dirty="0"/>
                        <a:t>Accessible when</a:t>
                      </a:r>
                    </a:p>
                  </a:txBody>
                  <a:tcPr/>
                </a:tc>
                <a:tc>
                  <a:txBody>
                    <a:bodyPr/>
                    <a:lstStyle/>
                    <a:p>
                      <a:r>
                        <a:rPr lang="en-US" sz="2400" dirty="0"/>
                        <a:t>Customer admin consents</a:t>
                      </a:r>
                    </a:p>
                  </a:txBody>
                  <a:tcPr/>
                </a:tc>
                <a:tc>
                  <a:txBody>
                    <a:bodyPr/>
                    <a:lstStyle/>
                    <a:p>
                      <a:r>
                        <a:rPr lang="en-US" sz="2400" b="1" dirty="0"/>
                        <a:t>My admin invites</a:t>
                      </a:r>
                    </a:p>
                  </a:txBody>
                  <a:tcPr/>
                </a:tc>
                <a:tc>
                  <a:txBody>
                    <a:bodyPr/>
                    <a:lstStyle/>
                    <a:p>
                      <a:r>
                        <a:rPr lang="en-US" sz="2400" b="1" dirty="0"/>
                        <a:t>The consumer signs up</a:t>
                      </a:r>
                    </a:p>
                  </a:txBody>
                  <a:tcPr/>
                </a:tc>
                <a:extLst>
                  <a:ext uri="{0D108BD9-81ED-4DB2-BD59-A6C34878D82A}">
                    <a16:rowId xmlns:a16="http://schemas.microsoft.com/office/drawing/2014/main" val="73802677"/>
                  </a:ext>
                </a:extLst>
              </a:tr>
            </a:tbl>
          </a:graphicData>
        </a:graphic>
      </p:graphicFrame>
    </p:spTree>
    <p:extLst>
      <p:ext uri="{BB962C8B-B14F-4D97-AF65-F5344CB8AC3E}">
        <p14:creationId xmlns:p14="http://schemas.microsoft.com/office/powerpoint/2010/main" val="259459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Bus</a:t>
            </a:r>
          </a:p>
        </p:txBody>
      </p:sp>
      <p:cxnSp>
        <p:nvCxnSpPr>
          <p:cNvPr id="7" name="Straight Connector 6"/>
          <p:cNvCxnSpPr/>
          <p:nvPr/>
        </p:nvCxnSpPr>
        <p:spPr>
          <a:xfrm>
            <a:off x="2756210" y="1668462"/>
            <a:ext cx="0" cy="40386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503237" y="1682826"/>
            <a:ext cx="1143000" cy="130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p:nvPr/>
        </p:nvCxnSpPr>
        <p:spPr>
          <a:xfrm>
            <a:off x="5880410" y="1699553"/>
            <a:ext cx="0" cy="40386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080810" y="1668462"/>
            <a:ext cx="0" cy="40386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087" y="5630862"/>
            <a:ext cx="201929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QUEUES</a:t>
            </a:r>
          </a:p>
        </p:txBody>
      </p:sp>
      <p:sp>
        <p:nvSpPr>
          <p:cNvPr id="18" name="TextBox 17"/>
          <p:cNvSpPr txBox="1"/>
          <p:nvPr/>
        </p:nvSpPr>
        <p:spPr>
          <a:xfrm>
            <a:off x="3265486" y="5630862"/>
            <a:ext cx="201929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TOPICS</a:t>
            </a:r>
          </a:p>
        </p:txBody>
      </p:sp>
      <p:sp>
        <p:nvSpPr>
          <p:cNvPr id="19" name="TextBox 18"/>
          <p:cNvSpPr txBox="1"/>
          <p:nvPr/>
        </p:nvSpPr>
        <p:spPr>
          <a:xfrm>
            <a:off x="6610140" y="5630862"/>
            <a:ext cx="2019299" cy="6278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RELAY</a:t>
            </a:r>
          </a:p>
        </p:txBody>
      </p:sp>
      <p:sp>
        <p:nvSpPr>
          <p:cNvPr id="20" name="TextBox 19"/>
          <p:cNvSpPr txBox="1"/>
          <p:nvPr/>
        </p:nvSpPr>
        <p:spPr>
          <a:xfrm>
            <a:off x="9739412" y="5464662"/>
            <a:ext cx="2353664" cy="960263"/>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NOTIFICATION HUBS</a:t>
            </a:r>
          </a:p>
        </p:txBody>
      </p:sp>
      <p:pic>
        <p:nvPicPr>
          <p:cNvPr id="21" name="Picture 9"/>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760728" y="1680103"/>
            <a:ext cx="1147764" cy="131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1"/>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6880470" y="1538871"/>
            <a:ext cx="1228422" cy="148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3"/>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0123071" y="1699553"/>
            <a:ext cx="1188150" cy="1150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29199" y="3497262"/>
            <a:ext cx="2501326" cy="1037207"/>
          </a:xfrm>
          <a:prstGeom prst="rect">
            <a:avLst/>
          </a:prstGeom>
          <a:noFill/>
        </p:spPr>
        <p:txBody>
          <a:bodyPr wrap="non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FIFO Queues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Simple Client</a:t>
            </a:r>
          </a:p>
        </p:txBody>
      </p:sp>
      <p:sp>
        <p:nvSpPr>
          <p:cNvPr id="25" name="TextBox 24"/>
          <p:cNvSpPr txBox="1"/>
          <p:nvPr/>
        </p:nvSpPr>
        <p:spPr>
          <a:xfrm>
            <a:off x="2893125" y="3344862"/>
            <a:ext cx="2761599" cy="1702004"/>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Targeting Messages</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Work with Queues</a:t>
            </a:r>
          </a:p>
        </p:txBody>
      </p:sp>
      <p:sp>
        <p:nvSpPr>
          <p:cNvPr id="26" name="TextBox 25"/>
          <p:cNvSpPr txBox="1"/>
          <p:nvPr/>
        </p:nvSpPr>
        <p:spPr>
          <a:xfrm>
            <a:off x="5998552" y="3531426"/>
            <a:ext cx="3058738" cy="1369606"/>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Expose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OnPrem</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service to public</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Leverage WCF</a:t>
            </a:r>
          </a:p>
        </p:txBody>
      </p:sp>
      <p:sp>
        <p:nvSpPr>
          <p:cNvPr id="27" name="TextBox 26"/>
          <p:cNvSpPr txBox="1"/>
          <p:nvPr/>
        </p:nvSpPr>
        <p:spPr>
          <a:xfrm>
            <a:off x="9127851" y="3365227"/>
            <a:ext cx="3058738" cy="1702004"/>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Push notification infrastructure</a:t>
            </a:r>
          </a:p>
          <a:p>
            <a:pPr marL="342900" marR="0" lvl="0"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Support for non-MSFT targets</a:t>
            </a:r>
          </a:p>
        </p:txBody>
      </p:sp>
    </p:spTree>
    <p:extLst>
      <p:ext uri="{BB962C8B-B14F-4D97-AF65-F5344CB8AC3E}">
        <p14:creationId xmlns:p14="http://schemas.microsoft.com/office/powerpoint/2010/main" val="2882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 Queue vs Storage Queue</a:t>
            </a:r>
          </a:p>
        </p:txBody>
      </p:sp>
      <p:sp>
        <p:nvSpPr>
          <p:cNvPr id="4" name="Text Placeholder 3"/>
          <p:cNvSpPr>
            <a:spLocks noGrp="1"/>
          </p:cNvSpPr>
          <p:nvPr>
            <p:ph type="body" sz="quarter" idx="10"/>
          </p:nvPr>
        </p:nvSpPr>
        <p:spPr>
          <a:xfrm>
            <a:off x="274639" y="1212849"/>
            <a:ext cx="5486399" cy="2376035"/>
          </a:xfrm>
        </p:spPr>
        <p:txBody>
          <a:bodyPr/>
          <a:lstStyle/>
          <a:p>
            <a:r>
              <a:rPr lang="en-US" dirty="0"/>
              <a:t>Service bus queues</a:t>
            </a:r>
          </a:p>
          <a:p>
            <a:pPr lvl="1"/>
            <a:r>
              <a:rPr lang="en-US" dirty="0"/>
              <a:t>FIFO guaranteed</a:t>
            </a:r>
          </a:p>
          <a:p>
            <a:pPr lvl="1"/>
            <a:r>
              <a:rPr lang="en-US" dirty="0"/>
              <a:t>Delivery once and only once</a:t>
            </a:r>
          </a:p>
          <a:p>
            <a:pPr lvl="1"/>
            <a:r>
              <a:rPr lang="en-US" dirty="0"/>
              <a:t>60 second default locks can be renewed</a:t>
            </a:r>
          </a:p>
          <a:p>
            <a:pPr lvl="1"/>
            <a:r>
              <a:rPr lang="en-US" dirty="0"/>
              <a:t>Messages are finalized once consumed</a:t>
            </a:r>
          </a:p>
          <a:p>
            <a:pPr lvl="1"/>
            <a:r>
              <a:rPr lang="en-US" dirty="0"/>
              <a:t>Native integration with WCF and WF</a:t>
            </a:r>
          </a:p>
        </p:txBody>
      </p:sp>
      <p:sp>
        <p:nvSpPr>
          <p:cNvPr id="5" name="Text Placeholder 4"/>
          <p:cNvSpPr>
            <a:spLocks noGrp="1"/>
          </p:cNvSpPr>
          <p:nvPr>
            <p:ph type="body" sz="quarter" idx="11"/>
          </p:nvPr>
        </p:nvSpPr>
        <p:spPr>
          <a:xfrm>
            <a:off x="6675439" y="1212849"/>
            <a:ext cx="5486399" cy="2653034"/>
          </a:xfrm>
        </p:spPr>
        <p:txBody>
          <a:bodyPr/>
          <a:lstStyle/>
          <a:p>
            <a:r>
              <a:rPr lang="en-US" dirty="0"/>
              <a:t>Storage queues</a:t>
            </a:r>
          </a:p>
          <a:p>
            <a:pPr lvl="1"/>
            <a:r>
              <a:rPr lang="en-US" dirty="0"/>
              <a:t>Order not guaranteed</a:t>
            </a:r>
          </a:p>
          <a:p>
            <a:pPr lvl="1"/>
            <a:r>
              <a:rPr lang="en-US" dirty="0"/>
              <a:t>Delivery at least once, maybe multiple times</a:t>
            </a:r>
          </a:p>
          <a:p>
            <a:pPr lvl="1"/>
            <a:r>
              <a:rPr lang="en-US" dirty="0"/>
              <a:t>30 second default locks, extendable to 7 days</a:t>
            </a:r>
          </a:p>
          <a:p>
            <a:pPr lvl="1"/>
            <a:r>
              <a:rPr lang="en-US" dirty="0"/>
              <a:t>In-place updates of content</a:t>
            </a:r>
          </a:p>
          <a:p>
            <a:pPr lvl="1"/>
            <a:r>
              <a:rPr lang="en-US" dirty="0"/>
              <a:t>Can integrate with WF through custom activity</a:t>
            </a:r>
          </a:p>
        </p:txBody>
      </p:sp>
    </p:spTree>
    <p:extLst>
      <p:ext uri="{BB962C8B-B14F-4D97-AF65-F5344CB8AC3E}">
        <p14:creationId xmlns:p14="http://schemas.microsoft.com/office/powerpoint/2010/main" val="12719250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800" dirty="0"/>
              <a:t>This provides programmatic access to </a:t>
            </a:r>
            <a:br>
              <a:rPr lang="en-US" sz="4800" dirty="0"/>
            </a:br>
            <a:r>
              <a:rPr lang="en-US" sz="4800" dirty="0"/>
              <a:t>Azure AD</a:t>
            </a:r>
          </a:p>
        </p:txBody>
      </p:sp>
      <p:sp>
        <p:nvSpPr>
          <p:cNvPr id="9" name="Text Placeholder 5"/>
          <p:cNvSpPr txBox="1">
            <a:spLocks/>
          </p:cNvSpPr>
          <p:nvPr/>
        </p:nvSpPr>
        <p:spPr>
          <a:xfrm>
            <a:off x="731837" y="2354262"/>
            <a:ext cx="11889564" cy="412420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4000" b="0" i="0" u="none" strike="noStrike" kern="1200" cap="none" spc="0" normalizeH="0" baseline="0" noProof="0" dirty="0">
                <a:ln>
                  <a:noFill/>
                </a:ln>
                <a:solidFill>
                  <a:srgbClr val="002050"/>
                </a:solidFill>
                <a:effectLst/>
                <a:uLnTx/>
                <a:uFillTx/>
                <a:latin typeface="Segoe UI Light"/>
                <a:ea typeface="+mn-ea"/>
                <a:cs typeface="+mn-cs"/>
              </a:rPr>
              <a:t>Remote PowerShell</a:t>
            </a:r>
          </a:p>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4000" b="0" i="0" u="none" strike="noStrike" kern="1200" cap="none" spc="0" normalizeH="0" baseline="0" noProof="0" dirty="0">
                <a:ln>
                  <a:noFill/>
                </a:ln>
                <a:solidFill>
                  <a:srgbClr val="002050"/>
                </a:solidFill>
                <a:effectLst/>
                <a:uLnTx/>
                <a:uFillTx/>
                <a:latin typeface="Segoe UI Light"/>
                <a:ea typeface="+mn-ea"/>
                <a:cs typeface="+mn-cs"/>
              </a:rPr>
              <a:t>LDIFDE</a:t>
            </a:r>
          </a:p>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4000" b="0" i="0" u="none" strike="noStrike" kern="1200" cap="none" spc="0" normalizeH="0" baseline="0" noProof="0" dirty="0">
                <a:ln>
                  <a:noFill/>
                </a:ln>
                <a:solidFill>
                  <a:srgbClr val="002050"/>
                </a:solidFill>
                <a:effectLst/>
                <a:uLnTx/>
                <a:uFillTx/>
                <a:latin typeface="Segoe UI Light"/>
                <a:ea typeface="+mn-ea"/>
                <a:cs typeface="+mn-cs"/>
              </a:rPr>
              <a:t>Graph API</a:t>
            </a:r>
          </a:p>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4000" b="0" i="0" u="none" strike="noStrike" kern="1200" cap="none" spc="0" normalizeH="0" baseline="0" noProof="0" dirty="0">
                <a:ln>
                  <a:noFill/>
                </a:ln>
                <a:solidFill>
                  <a:srgbClr val="002050"/>
                </a:solidFill>
                <a:effectLst/>
                <a:uLnTx/>
                <a:uFillTx/>
                <a:latin typeface="Segoe UI Light"/>
                <a:ea typeface="+mn-ea"/>
                <a:cs typeface="+mn-cs"/>
              </a:rPr>
              <a:t>OpenID Connect</a:t>
            </a:r>
          </a:p>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r>
              <a:rPr kumimoji="0" lang="en-US" sz="4000" b="0" i="0" u="none" strike="noStrike" kern="1200" cap="none" spc="0" normalizeH="0" baseline="0" noProof="0" dirty="0">
                <a:ln>
                  <a:noFill/>
                </a:ln>
                <a:solidFill>
                  <a:srgbClr val="002050"/>
                </a:solidFill>
                <a:effectLst/>
                <a:uLnTx/>
                <a:uFillTx/>
                <a:latin typeface="Segoe UI Light"/>
                <a:ea typeface="+mn-ea"/>
                <a:cs typeface="+mn-cs"/>
              </a:rPr>
              <a:t>OAuth</a:t>
            </a:r>
          </a:p>
          <a:p>
            <a:pPr marL="742950" marR="0" lvl="0" indent="-742950" algn="l" defTabSz="932742" rtl="0" eaLnBrk="1" fontAlgn="auto" latinLnBrk="0" hangingPunct="1">
              <a:lnSpc>
                <a:spcPct val="90000"/>
              </a:lnSpc>
              <a:spcBef>
                <a:spcPct val="20000"/>
              </a:spcBef>
              <a:spcAft>
                <a:spcPts val="0"/>
              </a:spcAft>
              <a:buClrTx/>
              <a:buSzPct val="90000"/>
              <a:buFont typeface="+mj-lt"/>
              <a:buAutoNum type="arabicPeriod"/>
              <a:tabLst/>
              <a:defRPr/>
            </a:pPr>
            <a:endParaRPr kumimoji="0" lang="en-US" sz="4000" b="0" i="0" u="none" strike="noStrike" kern="1200" cap="none" spc="0" normalizeH="0" baseline="0" noProof="0" dirty="0">
              <a:ln>
                <a:noFill/>
              </a:ln>
              <a:solidFill>
                <a:srgbClr val="002050"/>
              </a:solidFill>
              <a:effectLst/>
              <a:uLnTx/>
              <a:uFillTx/>
              <a:latin typeface="Segoe UI Light"/>
              <a:ea typeface="+mn-ea"/>
              <a:cs typeface="+mn-cs"/>
            </a:endParaRPr>
          </a:p>
        </p:txBody>
      </p:sp>
      <p:sp>
        <p:nvSpPr>
          <p:cNvPr id="6" name="Text Placeholder 5"/>
          <p:cNvSpPr>
            <a:spLocks noGrp="1"/>
          </p:cNvSpPr>
          <p:nvPr>
            <p:ph type="body" sz="quarter" idx="4294967295"/>
          </p:nvPr>
        </p:nvSpPr>
        <p:spPr>
          <a:xfrm>
            <a:off x="1476280" y="3692151"/>
            <a:ext cx="3276600" cy="738664"/>
          </a:xfrm>
          <a:prstGeom prst="rect">
            <a:avLst/>
          </a:prstGeom>
        </p:spPr>
        <p:txBody>
          <a:bodyPr/>
          <a:lstStyle/>
          <a:p>
            <a:pPr marL="0" indent="0">
              <a:buNone/>
            </a:pPr>
            <a:r>
              <a:rPr lang="en-US" dirty="0">
                <a:solidFill>
                  <a:srgbClr val="00BCF2"/>
                </a:solidFill>
              </a:rPr>
              <a:t>Graph API</a:t>
            </a:r>
          </a:p>
        </p:txBody>
      </p:sp>
    </p:spTree>
    <p:extLst>
      <p:ext uri="{BB962C8B-B14F-4D97-AF65-F5344CB8AC3E}">
        <p14:creationId xmlns:p14="http://schemas.microsoft.com/office/powerpoint/2010/main" val="26485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endParaRPr lang="en-US" dirty="0"/>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dirty="0"/>
              <a:t>Study Strategy</a:t>
            </a:r>
          </a:p>
        </p:txBody>
      </p:sp>
    </p:spTree>
    <p:extLst>
      <p:ext uri="{BB962C8B-B14F-4D97-AF65-F5344CB8AC3E}">
        <p14:creationId xmlns:p14="http://schemas.microsoft.com/office/powerpoint/2010/main" val="2345152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6"/>
            <a:ext cx="7315200" cy="2819385"/>
          </a:xfrm>
        </p:spPr>
        <p:txBody>
          <a:bodyPr/>
          <a:lstStyle/>
          <a:p>
            <a:r>
              <a:rPr lang="en-US"/>
              <a:t>Microsoft Virtual Academy</a:t>
            </a:r>
            <a:endParaRPr lang="en-US" dirty="0"/>
          </a:p>
        </p:txBody>
      </p:sp>
      <p:sp>
        <p:nvSpPr>
          <p:cNvPr id="4" name="Text Placeholder 3"/>
          <p:cNvSpPr>
            <a:spLocks noGrp="1"/>
          </p:cNvSpPr>
          <p:nvPr>
            <p:ph type="body" sz="quarter" idx="12"/>
          </p:nvPr>
        </p:nvSpPr>
        <p:spPr>
          <a:xfrm>
            <a:off x="274639" y="4199600"/>
            <a:ext cx="7315200" cy="1126462"/>
          </a:xfrm>
        </p:spPr>
        <p:txBody>
          <a:bodyPr/>
          <a:lstStyle/>
          <a:p>
            <a:r>
              <a:rPr lang="en-US" sz="2000" dirty="0"/>
              <a:t>Mastering Microsoft Certification Exam Prep</a:t>
            </a:r>
            <a:endParaRPr lang="en-US" sz="2000" dirty="0">
              <a:hlinkClick r:id="" action="ppaction://noaction"/>
            </a:endParaRPr>
          </a:p>
          <a:p>
            <a:r>
              <a:rPr lang="en-US" sz="2000" dirty="0">
                <a:hlinkClick r:id="" action="ppaction://noaction"/>
              </a:rPr>
              <a:t>https://mva.microsoft.com/en-US/training-courses/mastering-microsoft-certification-exam-prep-16601</a:t>
            </a:r>
            <a:r>
              <a:rPr lang="en-US" sz="2000" dirty="0"/>
              <a:t> </a:t>
            </a:r>
          </a:p>
        </p:txBody>
      </p:sp>
    </p:spTree>
    <p:extLst>
      <p:ext uri="{BB962C8B-B14F-4D97-AF65-F5344CB8AC3E}">
        <p14:creationId xmlns:p14="http://schemas.microsoft.com/office/powerpoint/2010/main" val="37489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Text Placeholder 25"/>
          <p:cNvSpPr txBox="1">
            <a:spLocks/>
          </p:cNvSpPr>
          <p:nvPr/>
        </p:nvSpPr>
        <p:spPr bwMode="invGray">
          <a:xfrm>
            <a:off x="6675438" y="2148958"/>
            <a:ext cx="5486400" cy="182880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Study Groups</a:t>
            </a:r>
            <a:b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hlinkClick r:id="rId3"/>
              </a:rPr>
              <a:t>https://borntolearn.mslearn.net/</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invGray">
          <a:xfrm>
            <a:off x="935034" y="1149850"/>
            <a:ext cx="4772722" cy="5834270"/>
          </a:xfrm>
          <a:prstGeom prst="rect">
            <a:avLst/>
          </a:prstGeom>
        </p:spPr>
      </p:pic>
      <p:pic>
        <p:nvPicPr>
          <p:cNvPr id="4" name="Picture 3"/>
          <p:cNvPicPr>
            <a:picLocks noChangeAspect="1"/>
          </p:cNvPicPr>
          <p:nvPr/>
        </p:nvPicPr>
        <p:blipFill>
          <a:blip r:embed="rId5"/>
          <a:stretch>
            <a:fillRect/>
          </a:stretch>
        </p:blipFill>
        <p:spPr>
          <a:xfrm>
            <a:off x="1112837" y="1439862"/>
            <a:ext cx="4419600" cy="2743200"/>
          </a:xfrm>
          <a:prstGeom prst="rect">
            <a:avLst/>
          </a:prstGeom>
        </p:spPr>
      </p:pic>
      <p:grpSp>
        <p:nvGrpSpPr>
          <p:cNvPr id="6" name="Group 5"/>
          <p:cNvGrpSpPr/>
          <p:nvPr/>
        </p:nvGrpSpPr>
        <p:grpSpPr>
          <a:xfrm>
            <a:off x="7208837" y="3878262"/>
            <a:ext cx="3200400" cy="2582674"/>
            <a:chOff x="579437" y="4403234"/>
            <a:chExt cx="3200400" cy="2582674"/>
          </a:xfrm>
        </p:grpSpPr>
        <p:sp>
          <p:nvSpPr>
            <p:cNvPr id="7" name="Freeform 232"/>
            <p:cNvSpPr>
              <a:spLocks/>
            </p:cNvSpPr>
            <p:nvPr/>
          </p:nvSpPr>
          <p:spPr bwMode="auto">
            <a:xfrm>
              <a:off x="579437" y="6848467"/>
              <a:ext cx="3195869" cy="137441"/>
            </a:xfrm>
            <a:custGeom>
              <a:avLst/>
              <a:gdLst>
                <a:gd name="T0" fmla="*/ 1872 w 1907"/>
                <a:gd name="T1" fmla="*/ 0 h 82"/>
                <a:gd name="T2" fmla="*/ 1868 w 1907"/>
                <a:gd name="T3" fmla="*/ 0 h 82"/>
                <a:gd name="T4" fmla="*/ 1868 w 1907"/>
                <a:gd name="T5" fmla="*/ 0 h 82"/>
                <a:gd name="T6" fmla="*/ 1773 w 1907"/>
                <a:gd name="T7" fmla="*/ 0 h 82"/>
                <a:gd name="T8" fmla="*/ 1776 w 1907"/>
                <a:gd name="T9" fmla="*/ 13 h 82"/>
                <a:gd name="T10" fmla="*/ 1750 w 1907"/>
                <a:gd name="T11" fmla="*/ 39 h 82"/>
                <a:gd name="T12" fmla="*/ 1747 w 1907"/>
                <a:gd name="T13" fmla="*/ 39 h 82"/>
                <a:gd name="T14" fmla="*/ 1720 w 1907"/>
                <a:gd name="T15" fmla="*/ 13 h 82"/>
                <a:gd name="T16" fmla="*/ 1723 w 1907"/>
                <a:gd name="T17" fmla="*/ 0 h 82"/>
                <a:gd name="T18" fmla="*/ 1657 w 1907"/>
                <a:gd name="T19" fmla="*/ 0 h 82"/>
                <a:gd name="T20" fmla="*/ 1657 w 1907"/>
                <a:gd name="T21" fmla="*/ 50 h 82"/>
                <a:gd name="T22" fmla="*/ 1602 w 1907"/>
                <a:gd name="T23" fmla="*/ 50 h 82"/>
                <a:gd name="T24" fmla="*/ 1602 w 1907"/>
                <a:gd name="T25" fmla="*/ 0 h 82"/>
                <a:gd name="T26" fmla="*/ 1482 w 1907"/>
                <a:gd name="T27" fmla="*/ 0 h 82"/>
                <a:gd name="T28" fmla="*/ 1485 w 1907"/>
                <a:gd name="T29" fmla="*/ 13 h 82"/>
                <a:gd name="T30" fmla="*/ 1459 w 1907"/>
                <a:gd name="T31" fmla="*/ 39 h 82"/>
                <a:gd name="T32" fmla="*/ 1458 w 1907"/>
                <a:gd name="T33" fmla="*/ 39 h 82"/>
                <a:gd name="T34" fmla="*/ 1456 w 1907"/>
                <a:gd name="T35" fmla="*/ 39 h 82"/>
                <a:gd name="T36" fmla="*/ 1456 w 1907"/>
                <a:gd name="T37" fmla="*/ 39 h 82"/>
                <a:gd name="T38" fmla="*/ 1383 w 1907"/>
                <a:gd name="T39" fmla="*/ 39 h 82"/>
                <a:gd name="T40" fmla="*/ 1383 w 1907"/>
                <a:gd name="T41" fmla="*/ 50 h 82"/>
                <a:gd name="T42" fmla="*/ 1328 w 1907"/>
                <a:gd name="T43" fmla="*/ 50 h 82"/>
                <a:gd name="T44" fmla="*/ 1328 w 1907"/>
                <a:gd name="T45" fmla="*/ 39 h 82"/>
                <a:gd name="T46" fmla="*/ 1319 w 1907"/>
                <a:gd name="T47" fmla="*/ 39 h 82"/>
                <a:gd name="T48" fmla="*/ 1319 w 1907"/>
                <a:gd name="T49" fmla="*/ 21 h 82"/>
                <a:gd name="T50" fmla="*/ 1328 w 1907"/>
                <a:gd name="T51" fmla="*/ 13 h 82"/>
                <a:gd name="T52" fmla="*/ 1328 w 1907"/>
                <a:gd name="T53" fmla="*/ 0 h 82"/>
                <a:gd name="T54" fmla="*/ 811 w 1907"/>
                <a:gd name="T55" fmla="*/ 0 h 82"/>
                <a:gd name="T56" fmla="*/ 812 w 1907"/>
                <a:gd name="T57" fmla="*/ 5 h 82"/>
                <a:gd name="T58" fmla="*/ 785 w 1907"/>
                <a:gd name="T59" fmla="*/ 32 h 82"/>
                <a:gd name="T60" fmla="*/ 758 w 1907"/>
                <a:gd name="T61" fmla="*/ 5 h 82"/>
                <a:gd name="T62" fmla="*/ 759 w 1907"/>
                <a:gd name="T63" fmla="*/ 0 h 82"/>
                <a:gd name="T64" fmla="*/ 700 w 1907"/>
                <a:gd name="T65" fmla="*/ 0 h 82"/>
                <a:gd name="T66" fmla="*/ 716 w 1907"/>
                <a:gd name="T67" fmla="*/ 15 h 82"/>
                <a:gd name="T68" fmla="*/ 716 w 1907"/>
                <a:gd name="T69" fmla="*/ 32 h 82"/>
                <a:gd name="T70" fmla="*/ 597 w 1907"/>
                <a:gd name="T71" fmla="*/ 32 h 82"/>
                <a:gd name="T72" fmla="*/ 597 w 1907"/>
                <a:gd name="T73" fmla="*/ 50 h 82"/>
                <a:gd name="T74" fmla="*/ 542 w 1907"/>
                <a:gd name="T75" fmla="*/ 50 h 82"/>
                <a:gd name="T76" fmla="*/ 542 w 1907"/>
                <a:gd name="T77" fmla="*/ 32 h 82"/>
                <a:gd name="T78" fmla="*/ 471 w 1907"/>
                <a:gd name="T79" fmla="*/ 32 h 82"/>
                <a:gd name="T80" fmla="*/ 471 w 1907"/>
                <a:gd name="T81" fmla="*/ 32 h 82"/>
                <a:gd name="T82" fmla="*/ 468 w 1907"/>
                <a:gd name="T83" fmla="*/ 32 h 82"/>
                <a:gd name="T84" fmla="*/ 442 w 1907"/>
                <a:gd name="T85" fmla="*/ 5 h 82"/>
                <a:gd name="T86" fmla="*/ 442 w 1907"/>
                <a:gd name="T87" fmla="*/ 0 h 82"/>
                <a:gd name="T88" fmla="*/ 322 w 1907"/>
                <a:gd name="T89" fmla="*/ 0 h 82"/>
                <a:gd name="T90" fmla="*/ 322 w 1907"/>
                <a:gd name="T91" fmla="*/ 50 h 82"/>
                <a:gd name="T92" fmla="*/ 267 w 1907"/>
                <a:gd name="T93" fmla="*/ 50 h 82"/>
                <a:gd name="T94" fmla="*/ 267 w 1907"/>
                <a:gd name="T95" fmla="*/ 0 h 82"/>
                <a:gd name="T96" fmla="*/ 31 w 1907"/>
                <a:gd name="T97" fmla="*/ 0 h 82"/>
                <a:gd name="T98" fmla="*/ 31 w 1907"/>
                <a:gd name="T99" fmla="*/ 0 h 82"/>
                <a:gd name="T100" fmla="*/ 0 w 1907"/>
                <a:gd name="T101" fmla="*/ 41 h 82"/>
                <a:gd name="T102" fmla="*/ 35 w 1907"/>
                <a:gd name="T103" fmla="*/ 82 h 82"/>
                <a:gd name="T104" fmla="*/ 42 w 1907"/>
                <a:gd name="T105" fmla="*/ 81 h 82"/>
                <a:gd name="T106" fmla="*/ 1864 w 1907"/>
                <a:gd name="T107" fmla="*/ 81 h 82"/>
                <a:gd name="T108" fmla="*/ 1872 w 1907"/>
                <a:gd name="T109" fmla="*/ 82 h 82"/>
                <a:gd name="T110" fmla="*/ 1907 w 1907"/>
                <a:gd name="T111" fmla="*/ 41 h 82"/>
                <a:gd name="T112" fmla="*/ 1872 w 1907"/>
                <a:gd name="T11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7" h="82">
                  <a:moveTo>
                    <a:pt x="1872" y="0"/>
                  </a:moveTo>
                  <a:cubicBezTo>
                    <a:pt x="1870" y="0"/>
                    <a:pt x="1869" y="0"/>
                    <a:pt x="1868" y="0"/>
                  </a:cubicBezTo>
                  <a:cubicBezTo>
                    <a:pt x="1868" y="0"/>
                    <a:pt x="1868" y="0"/>
                    <a:pt x="1868" y="0"/>
                  </a:cubicBezTo>
                  <a:cubicBezTo>
                    <a:pt x="1773" y="0"/>
                    <a:pt x="1773" y="0"/>
                    <a:pt x="1773" y="0"/>
                  </a:cubicBezTo>
                  <a:cubicBezTo>
                    <a:pt x="1775" y="3"/>
                    <a:pt x="1776" y="8"/>
                    <a:pt x="1776" y="13"/>
                  </a:cubicBezTo>
                  <a:cubicBezTo>
                    <a:pt x="1776" y="27"/>
                    <a:pt x="1764" y="39"/>
                    <a:pt x="1750" y="39"/>
                  </a:cubicBezTo>
                  <a:cubicBezTo>
                    <a:pt x="1747" y="39"/>
                    <a:pt x="1747" y="39"/>
                    <a:pt x="1747" y="39"/>
                  </a:cubicBezTo>
                  <a:cubicBezTo>
                    <a:pt x="1732" y="39"/>
                    <a:pt x="1720" y="27"/>
                    <a:pt x="1720" y="13"/>
                  </a:cubicBezTo>
                  <a:cubicBezTo>
                    <a:pt x="1720" y="8"/>
                    <a:pt x="1721" y="3"/>
                    <a:pt x="1723" y="0"/>
                  </a:cubicBezTo>
                  <a:cubicBezTo>
                    <a:pt x="1657" y="0"/>
                    <a:pt x="1657" y="0"/>
                    <a:pt x="1657" y="0"/>
                  </a:cubicBezTo>
                  <a:cubicBezTo>
                    <a:pt x="1657" y="50"/>
                    <a:pt x="1657" y="50"/>
                    <a:pt x="1657" y="50"/>
                  </a:cubicBezTo>
                  <a:cubicBezTo>
                    <a:pt x="1602" y="50"/>
                    <a:pt x="1602" y="50"/>
                    <a:pt x="1602" y="50"/>
                  </a:cubicBezTo>
                  <a:cubicBezTo>
                    <a:pt x="1602" y="0"/>
                    <a:pt x="1602" y="0"/>
                    <a:pt x="1602" y="0"/>
                  </a:cubicBezTo>
                  <a:cubicBezTo>
                    <a:pt x="1482" y="0"/>
                    <a:pt x="1482" y="0"/>
                    <a:pt x="1482" y="0"/>
                  </a:cubicBezTo>
                  <a:cubicBezTo>
                    <a:pt x="1484" y="3"/>
                    <a:pt x="1485" y="8"/>
                    <a:pt x="1485" y="13"/>
                  </a:cubicBezTo>
                  <a:cubicBezTo>
                    <a:pt x="1485" y="27"/>
                    <a:pt x="1474" y="39"/>
                    <a:pt x="1459" y="39"/>
                  </a:cubicBezTo>
                  <a:cubicBezTo>
                    <a:pt x="1458" y="39"/>
                    <a:pt x="1458" y="39"/>
                    <a:pt x="1458" y="39"/>
                  </a:cubicBezTo>
                  <a:cubicBezTo>
                    <a:pt x="1457" y="39"/>
                    <a:pt x="1457" y="39"/>
                    <a:pt x="1456" y="39"/>
                  </a:cubicBezTo>
                  <a:cubicBezTo>
                    <a:pt x="1456" y="39"/>
                    <a:pt x="1456" y="39"/>
                    <a:pt x="1456" y="39"/>
                  </a:cubicBezTo>
                  <a:cubicBezTo>
                    <a:pt x="1383" y="39"/>
                    <a:pt x="1383" y="39"/>
                    <a:pt x="1383" y="39"/>
                  </a:cubicBezTo>
                  <a:cubicBezTo>
                    <a:pt x="1383" y="50"/>
                    <a:pt x="1383" y="50"/>
                    <a:pt x="1383" y="50"/>
                  </a:cubicBezTo>
                  <a:cubicBezTo>
                    <a:pt x="1328" y="50"/>
                    <a:pt x="1328" y="50"/>
                    <a:pt x="1328" y="50"/>
                  </a:cubicBezTo>
                  <a:cubicBezTo>
                    <a:pt x="1328" y="39"/>
                    <a:pt x="1328" y="39"/>
                    <a:pt x="1328" y="39"/>
                  </a:cubicBezTo>
                  <a:cubicBezTo>
                    <a:pt x="1319" y="39"/>
                    <a:pt x="1319" y="39"/>
                    <a:pt x="1319" y="39"/>
                  </a:cubicBezTo>
                  <a:cubicBezTo>
                    <a:pt x="1319" y="21"/>
                    <a:pt x="1319" y="21"/>
                    <a:pt x="1319" y="21"/>
                  </a:cubicBezTo>
                  <a:cubicBezTo>
                    <a:pt x="1328" y="13"/>
                    <a:pt x="1328" y="13"/>
                    <a:pt x="1328" y="13"/>
                  </a:cubicBezTo>
                  <a:cubicBezTo>
                    <a:pt x="1328" y="0"/>
                    <a:pt x="1328" y="0"/>
                    <a:pt x="1328" y="0"/>
                  </a:cubicBezTo>
                  <a:cubicBezTo>
                    <a:pt x="811" y="0"/>
                    <a:pt x="811" y="0"/>
                    <a:pt x="811" y="0"/>
                  </a:cubicBezTo>
                  <a:cubicBezTo>
                    <a:pt x="811" y="1"/>
                    <a:pt x="812" y="3"/>
                    <a:pt x="812" y="5"/>
                  </a:cubicBezTo>
                  <a:cubicBezTo>
                    <a:pt x="812" y="20"/>
                    <a:pt x="800" y="32"/>
                    <a:pt x="785" y="32"/>
                  </a:cubicBezTo>
                  <a:cubicBezTo>
                    <a:pt x="770" y="32"/>
                    <a:pt x="758" y="20"/>
                    <a:pt x="758" y="5"/>
                  </a:cubicBezTo>
                  <a:cubicBezTo>
                    <a:pt x="758" y="3"/>
                    <a:pt x="759" y="1"/>
                    <a:pt x="759" y="0"/>
                  </a:cubicBezTo>
                  <a:cubicBezTo>
                    <a:pt x="700" y="0"/>
                    <a:pt x="700" y="0"/>
                    <a:pt x="700" y="0"/>
                  </a:cubicBezTo>
                  <a:cubicBezTo>
                    <a:pt x="716" y="15"/>
                    <a:pt x="716" y="15"/>
                    <a:pt x="716" y="15"/>
                  </a:cubicBezTo>
                  <a:cubicBezTo>
                    <a:pt x="716" y="32"/>
                    <a:pt x="716" y="32"/>
                    <a:pt x="716" y="32"/>
                  </a:cubicBezTo>
                  <a:cubicBezTo>
                    <a:pt x="597" y="32"/>
                    <a:pt x="597" y="32"/>
                    <a:pt x="597" y="32"/>
                  </a:cubicBezTo>
                  <a:cubicBezTo>
                    <a:pt x="597" y="50"/>
                    <a:pt x="597" y="50"/>
                    <a:pt x="597" y="50"/>
                  </a:cubicBezTo>
                  <a:cubicBezTo>
                    <a:pt x="542" y="50"/>
                    <a:pt x="542" y="50"/>
                    <a:pt x="542" y="50"/>
                  </a:cubicBezTo>
                  <a:cubicBezTo>
                    <a:pt x="542" y="32"/>
                    <a:pt x="542" y="32"/>
                    <a:pt x="542" y="32"/>
                  </a:cubicBezTo>
                  <a:cubicBezTo>
                    <a:pt x="471" y="32"/>
                    <a:pt x="471" y="32"/>
                    <a:pt x="471" y="32"/>
                  </a:cubicBezTo>
                  <a:cubicBezTo>
                    <a:pt x="471" y="32"/>
                    <a:pt x="471" y="32"/>
                    <a:pt x="471" y="32"/>
                  </a:cubicBezTo>
                  <a:cubicBezTo>
                    <a:pt x="470" y="32"/>
                    <a:pt x="469" y="32"/>
                    <a:pt x="468" y="32"/>
                  </a:cubicBezTo>
                  <a:cubicBezTo>
                    <a:pt x="453" y="32"/>
                    <a:pt x="442" y="20"/>
                    <a:pt x="442" y="5"/>
                  </a:cubicBezTo>
                  <a:cubicBezTo>
                    <a:pt x="442" y="3"/>
                    <a:pt x="442" y="1"/>
                    <a:pt x="442" y="0"/>
                  </a:cubicBezTo>
                  <a:cubicBezTo>
                    <a:pt x="322" y="0"/>
                    <a:pt x="322" y="0"/>
                    <a:pt x="322" y="0"/>
                  </a:cubicBezTo>
                  <a:cubicBezTo>
                    <a:pt x="322" y="50"/>
                    <a:pt x="322" y="50"/>
                    <a:pt x="322" y="50"/>
                  </a:cubicBezTo>
                  <a:cubicBezTo>
                    <a:pt x="267" y="50"/>
                    <a:pt x="267" y="50"/>
                    <a:pt x="267" y="50"/>
                  </a:cubicBezTo>
                  <a:cubicBezTo>
                    <a:pt x="267" y="0"/>
                    <a:pt x="267" y="0"/>
                    <a:pt x="267" y="0"/>
                  </a:cubicBezTo>
                  <a:cubicBezTo>
                    <a:pt x="31" y="0"/>
                    <a:pt x="31" y="0"/>
                    <a:pt x="31" y="0"/>
                  </a:cubicBezTo>
                  <a:cubicBezTo>
                    <a:pt x="31" y="0"/>
                    <a:pt x="31" y="0"/>
                    <a:pt x="31" y="0"/>
                  </a:cubicBezTo>
                  <a:cubicBezTo>
                    <a:pt x="13" y="3"/>
                    <a:pt x="0" y="20"/>
                    <a:pt x="0" y="41"/>
                  </a:cubicBezTo>
                  <a:cubicBezTo>
                    <a:pt x="0" y="63"/>
                    <a:pt x="16" y="82"/>
                    <a:pt x="35" y="82"/>
                  </a:cubicBezTo>
                  <a:cubicBezTo>
                    <a:pt x="37" y="82"/>
                    <a:pt x="40" y="81"/>
                    <a:pt x="42" y="81"/>
                  </a:cubicBezTo>
                  <a:cubicBezTo>
                    <a:pt x="1864" y="81"/>
                    <a:pt x="1864" y="81"/>
                    <a:pt x="1864" y="81"/>
                  </a:cubicBezTo>
                  <a:cubicBezTo>
                    <a:pt x="1867" y="81"/>
                    <a:pt x="1869" y="82"/>
                    <a:pt x="1872" y="82"/>
                  </a:cubicBezTo>
                  <a:cubicBezTo>
                    <a:pt x="1891" y="82"/>
                    <a:pt x="1907" y="63"/>
                    <a:pt x="1907" y="41"/>
                  </a:cubicBezTo>
                  <a:cubicBezTo>
                    <a:pt x="1907" y="18"/>
                    <a:pt x="1891" y="0"/>
                    <a:pt x="1872" y="0"/>
                  </a:cubicBezTo>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233"/>
            <p:cNvSpPr>
              <a:spLocks noEditPoints="1"/>
            </p:cNvSpPr>
            <p:nvPr/>
          </p:nvSpPr>
          <p:spPr bwMode="auto">
            <a:xfrm>
              <a:off x="819580" y="5706654"/>
              <a:ext cx="628299" cy="1194675"/>
            </a:xfrm>
            <a:custGeom>
              <a:avLst/>
              <a:gdLst>
                <a:gd name="T0" fmla="*/ 168 w 375"/>
                <a:gd name="T1" fmla="*/ 660 h 713"/>
                <a:gd name="T2" fmla="*/ 323 w 375"/>
                <a:gd name="T3" fmla="*/ 660 h 713"/>
                <a:gd name="T4" fmla="*/ 299 w 375"/>
                <a:gd name="T5" fmla="*/ 686 h 713"/>
                <a:gd name="T6" fmla="*/ 325 w 375"/>
                <a:gd name="T7" fmla="*/ 713 h 713"/>
                <a:gd name="T8" fmla="*/ 352 w 375"/>
                <a:gd name="T9" fmla="*/ 686 h 713"/>
                <a:gd name="T10" fmla="*/ 328 w 375"/>
                <a:gd name="T11" fmla="*/ 660 h 713"/>
                <a:gd name="T12" fmla="*/ 334 w 375"/>
                <a:gd name="T13" fmla="*/ 660 h 713"/>
                <a:gd name="T14" fmla="*/ 334 w 375"/>
                <a:gd name="T15" fmla="*/ 660 h 713"/>
                <a:gd name="T16" fmla="*/ 359 w 375"/>
                <a:gd name="T17" fmla="*/ 660 h 713"/>
                <a:gd name="T18" fmla="*/ 375 w 375"/>
                <a:gd name="T19" fmla="*/ 644 h 713"/>
                <a:gd name="T20" fmla="*/ 375 w 375"/>
                <a:gd name="T21" fmla="*/ 630 h 713"/>
                <a:gd name="T22" fmla="*/ 359 w 375"/>
                <a:gd name="T23" fmla="*/ 614 h 713"/>
                <a:gd name="T24" fmla="*/ 210 w 375"/>
                <a:gd name="T25" fmla="*/ 614 h 713"/>
                <a:gd name="T26" fmla="*/ 210 w 375"/>
                <a:gd name="T27" fmla="*/ 465 h 713"/>
                <a:gd name="T28" fmla="*/ 359 w 375"/>
                <a:gd name="T29" fmla="*/ 465 h 713"/>
                <a:gd name="T30" fmla="*/ 375 w 375"/>
                <a:gd name="T31" fmla="*/ 450 h 713"/>
                <a:gd name="T32" fmla="*/ 375 w 375"/>
                <a:gd name="T33" fmla="*/ 392 h 713"/>
                <a:gd name="T34" fmla="*/ 359 w 375"/>
                <a:gd name="T35" fmla="*/ 376 h 713"/>
                <a:gd name="T36" fmla="*/ 182 w 375"/>
                <a:gd name="T37" fmla="*/ 376 h 713"/>
                <a:gd name="T38" fmla="*/ 182 w 375"/>
                <a:gd name="T39" fmla="*/ 253 h 713"/>
                <a:gd name="T40" fmla="*/ 301 w 375"/>
                <a:gd name="T41" fmla="*/ 253 h 713"/>
                <a:gd name="T42" fmla="*/ 317 w 375"/>
                <a:gd name="T43" fmla="*/ 238 h 713"/>
                <a:gd name="T44" fmla="*/ 317 w 375"/>
                <a:gd name="T45" fmla="*/ 15 h 713"/>
                <a:gd name="T46" fmla="*/ 301 w 375"/>
                <a:gd name="T47" fmla="*/ 0 h 713"/>
                <a:gd name="T48" fmla="*/ 53 w 375"/>
                <a:gd name="T49" fmla="*/ 0 h 713"/>
                <a:gd name="T50" fmla="*/ 16 w 375"/>
                <a:gd name="T51" fmla="*/ 0 h 713"/>
                <a:gd name="T52" fmla="*/ 0 w 375"/>
                <a:gd name="T53" fmla="*/ 15 h 713"/>
                <a:gd name="T54" fmla="*/ 0 w 375"/>
                <a:gd name="T55" fmla="*/ 238 h 713"/>
                <a:gd name="T56" fmla="*/ 16 w 375"/>
                <a:gd name="T57" fmla="*/ 253 h 713"/>
                <a:gd name="T58" fmla="*/ 53 w 375"/>
                <a:gd name="T59" fmla="*/ 253 h 713"/>
                <a:gd name="T60" fmla="*/ 91 w 375"/>
                <a:gd name="T61" fmla="*/ 253 h 713"/>
                <a:gd name="T62" fmla="*/ 91 w 375"/>
                <a:gd name="T63" fmla="*/ 376 h 713"/>
                <a:gd name="T64" fmla="*/ 16 w 375"/>
                <a:gd name="T65" fmla="*/ 376 h 713"/>
                <a:gd name="T66" fmla="*/ 0 w 375"/>
                <a:gd name="T67" fmla="*/ 392 h 713"/>
                <a:gd name="T68" fmla="*/ 0 w 375"/>
                <a:gd name="T69" fmla="*/ 450 h 713"/>
                <a:gd name="T70" fmla="*/ 16 w 375"/>
                <a:gd name="T71" fmla="*/ 465 h 713"/>
                <a:gd name="T72" fmla="*/ 103 w 375"/>
                <a:gd name="T73" fmla="*/ 465 h 713"/>
                <a:gd name="T74" fmla="*/ 174 w 375"/>
                <a:gd name="T75" fmla="*/ 465 h 713"/>
                <a:gd name="T76" fmla="*/ 174 w 375"/>
                <a:gd name="T77" fmla="*/ 563 h 713"/>
                <a:gd name="T78" fmla="*/ 158 w 375"/>
                <a:gd name="T79" fmla="*/ 563 h 713"/>
                <a:gd name="T80" fmla="*/ 158 w 375"/>
                <a:gd name="T81" fmla="*/ 614 h 713"/>
                <a:gd name="T82" fmla="*/ 16 w 375"/>
                <a:gd name="T83" fmla="*/ 614 h 713"/>
                <a:gd name="T84" fmla="*/ 0 w 375"/>
                <a:gd name="T85" fmla="*/ 630 h 713"/>
                <a:gd name="T86" fmla="*/ 0 w 375"/>
                <a:gd name="T87" fmla="*/ 644 h 713"/>
                <a:gd name="T88" fmla="*/ 16 w 375"/>
                <a:gd name="T89" fmla="*/ 660 h 713"/>
                <a:gd name="T90" fmla="*/ 36 w 375"/>
                <a:gd name="T91" fmla="*/ 660 h 713"/>
                <a:gd name="T92" fmla="*/ 51 w 375"/>
                <a:gd name="T93" fmla="*/ 660 h 713"/>
                <a:gd name="T94" fmla="*/ 51 w 375"/>
                <a:gd name="T95" fmla="*/ 660 h 713"/>
                <a:gd name="T96" fmla="*/ 149 w 375"/>
                <a:gd name="T97" fmla="*/ 660 h 713"/>
                <a:gd name="T98" fmla="*/ 168 w 375"/>
                <a:gd name="T99" fmla="*/ 660 h 713"/>
                <a:gd name="T100" fmla="*/ 158 w 375"/>
                <a:gd name="T101" fmla="*/ 660 h 713"/>
                <a:gd name="T102" fmla="*/ 154 w 375"/>
                <a:gd name="T103" fmla="*/ 660 h 713"/>
                <a:gd name="T104" fmla="*/ 163 w 375"/>
                <a:gd name="T105" fmla="*/ 660 h 713"/>
                <a:gd name="T106" fmla="*/ 158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168" y="660"/>
                  </a:moveTo>
                  <a:cubicBezTo>
                    <a:pt x="323" y="660"/>
                    <a:pt x="323" y="660"/>
                    <a:pt x="323" y="660"/>
                  </a:cubicBezTo>
                  <a:cubicBezTo>
                    <a:pt x="309" y="661"/>
                    <a:pt x="299" y="672"/>
                    <a:pt x="299" y="686"/>
                  </a:cubicBezTo>
                  <a:cubicBezTo>
                    <a:pt x="299" y="701"/>
                    <a:pt x="310" y="713"/>
                    <a:pt x="325" y="713"/>
                  </a:cubicBezTo>
                  <a:cubicBezTo>
                    <a:pt x="340" y="713"/>
                    <a:pt x="352" y="701"/>
                    <a:pt x="352" y="686"/>
                  </a:cubicBezTo>
                  <a:cubicBezTo>
                    <a:pt x="352" y="672"/>
                    <a:pt x="341" y="661"/>
                    <a:pt x="328" y="660"/>
                  </a:cubicBezTo>
                  <a:cubicBezTo>
                    <a:pt x="334" y="660"/>
                    <a:pt x="334" y="660"/>
                    <a:pt x="334" y="660"/>
                  </a:cubicBezTo>
                  <a:cubicBezTo>
                    <a:pt x="334" y="660"/>
                    <a:pt x="334" y="660"/>
                    <a:pt x="334" y="660"/>
                  </a:cubicBezTo>
                  <a:cubicBezTo>
                    <a:pt x="359" y="660"/>
                    <a:pt x="359" y="660"/>
                    <a:pt x="359" y="660"/>
                  </a:cubicBezTo>
                  <a:cubicBezTo>
                    <a:pt x="359" y="660"/>
                    <a:pt x="375" y="660"/>
                    <a:pt x="375" y="644"/>
                  </a:cubicBezTo>
                  <a:cubicBezTo>
                    <a:pt x="375" y="630"/>
                    <a:pt x="375" y="630"/>
                    <a:pt x="375" y="630"/>
                  </a:cubicBezTo>
                  <a:cubicBezTo>
                    <a:pt x="375" y="630"/>
                    <a:pt x="375" y="614"/>
                    <a:pt x="359" y="614"/>
                  </a:cubicBezTo>
                  <a:cubicBezTo>
                    <a:pt x="210" y="614"/>
                    <a:pt x="210" y="614"/>
                    <a:pt x="210" y="614"/>
                  </a:cubicBezTo>
                  <a:cubicBezTo>
                    <a:pt x="210" y="465"/>
                    <a:pt x="210" y="465"/>
                    <a:pt x="210" y="465"/>
                  </a:cubicBezTo>
                  <a:cubicBezTo>
                    <a:pt x="359" y="465"/>
                    <a:pt x="359" y="465"/>
                    <a:pt x="359" y="465"/>
                  </a:cubicBezTo>
                  <a:cubicBezTo>
                    <a:pt x="375" y="465"/>
                    <a:pt x="375" y="450"/>
                    <a:pt x="375" y="450"/>
                  </a:cubicBezTo>
                  <a:cubicBezTo>
                    <a:pt x="375" y="392"/>
                    <a:pt x="375" y="392"/>
                    <a:pt x="375" y="392"/>
                  </a:cubicBezTo>
                  <a:cubicBezTo>
                    <a:pt x="375" y="376"/>
                    <a:pt x="359" y="376"/>
                    <a:pt x="359" y="376"/>
                  </a:cubicBezTo>
                  <a:cubicBezTo>
                    <a:pt x="182" y="376"/>
                    <a:pt x="182" y="376"/>
                    <a:pt x="182" y="376"/>
                  </a:cubicBezTo>
                  <a:cubicBezTo>
                    <a:pt x="182" y="253"/>
                    <a:pt x="182" y="253"/>
                    <a:pt x="182" y="253"/>
                  </a:cubicBezTo>
                  <a:cubicBezTo>
                    <a:pt x="301" y="253"/>
                    <a:pt x="301" y="253"/>
                    <a:pt x="301" y="253"/>
                  </a:cubicBezTo>
                  <a:cubicBezTo>
                    <a:pt x="317" y="253"/>
                    <a:pt x="317" y="238"/>
                    <a:pt x="317" y="238"/>
                  </a:cubicBezTo>
                  <a:cubicBezTo>
                    <a:pt x="317" y="15"/>
                    <a:pt x="317" y="15"/>
                    <a:pt x="317" y="15"/>
                  </a:cubicBezTo>
                  <a:cubicBezTo>
                    <a:pt x="317" y="0"/>
                    <a:pt x="301" y="0"/>
                    <a:pt x="301"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91" y="253"/>
                    <a:pt x="91" y="253"/>
                    <a:pt x="91" y="253"/>
                  </a:cubicBezTo>
                  <a:cubicBezTo>
                    <a:pt x="91" y="376"/>
                    <a:pt x="91" y="376"/>
                    <a:pt x="91"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74" y="465"/>
                    <a:pt x="174" y="465"/>
                    <a:pt x="174" y="465"/>
                  </a:cubicBezTo>
                  <a:cubicBezTo>
                    <a:pt x="174" y="563"/>
                    <a:pt x="174" y="563"/>
                    <a:pt x="174" y="563"/>
                  </a:cubicBezTo>
                  <a:cubicBezTo>
                    <a:pt x="158" y="563"/>
                    <a:pt x="158" y="563"/>
                    <a:pt x="158" y="563"/>
                  </a:cubicBezTo>
                  <a:cubicBezTo>
                    <a:pt x="158" y="614"/>
                    <a:pt x="158" y="614"/>
                    <a:pt x="158"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36" y="660"/>
                    <a:pt x="36" y="660"/>
                    <a:pt x="36" y="660"/>
                  </a:cubicBezTo>
                  <a:cubicBezTo>
                    <a:pt x="51" y="660"/>
                    <a:pt x="51" y="660"/>
                    <a:pt x="51" y="660"/>
                  </a:cubicBezTo>
                  <a:cubicBezTo>
                    <a:pt x="51" y="660"/>
                    <a:pt x="51" y="660"/>
                    <a:pt x="51" y="660"/>
                  </a:cubicBezTo>
                  <a:cubicBezTo>
                    <a:pt x="149" y="660"/>
                    <a:pt x="149" y="660"/>
                    <a:pt x="149" y="660"/>
                  </a:cubicBezTo>
                  <a:cubicBezTo>
                    <a:pt x="168" y="660"/>
                    <a:pt x="168" y="660"/>
                    <a:pt x="168" y="660"/>
                  </a:cubicBezTo>
                  <a:moveTo>
                    <a:pt x="158" y="660"/>
                  </a:moveTo>
                  <a:cubicBezTo>
                    <a:pt x="157" y="660"/>
                    <a:pt x="156" y="660"/>
                    <a:pt x="154" y="660"/>
                  </a:cubicBezTo>
                  <a:cubicBezTo>
                    <a:pt x="163" y="660"/>
                    <a:pt x="163" y="660"/>
                    <a:pt x="163" y="660"/>
                  </a:cubicBezTo>
                  <a:cubicBezTo>
                    <a:pt x="161" y="660"/>
                    <a:pt x="160" y="660"/>
                    <a:pt x="158"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Oval 234"/>
            <p:cNvSpPr>
              <a:spLocks noChangeArrowheads="1"/>
            </p:cNvSpPr>
            <p:nvPr/>
          </p:nvSpPr>
          <p:spPr bwMode="auto">
            <a:xfrm>
              <a:off x="834683" y="6813729"/>
              <a:ext cx="90620" cy="87599"/>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Freeform 235"/>
            <p:cNvSpPr>
              <a:spLocks/>
            </p:cNvSpPr>
            <p:nvPr/>
          </p:nvSpPr>
          <p:spPr bwMode="auto">
            <a:xfrm>
              <a:off x="1639692" y="5706654"/>
              <a:ext cx="628299" cy="1194675"/>
            </a:xfrm>
            <a:custGeom>
              <a:avLst/>
              <a:gdLst>
                <a:gd name="T0" fmla="*/ 360 w 375"/>
                <a:gd name="T1" fmla="*/ 465 h 713"/>
                <a:gd name="T2" fmla="*/ 375 w 375"/>
                <a:gd name="T3" fmla="*/ 450 h 713"/>
                <a:gd name="T4" fmla="*/ 375 w 375"/>
                <a:gd name="T5" fmla="*/ 392 h 713"/>
                <a:gd name="T6" fmla="*/ 360 w 375"/>
                <a:gd name="T7" fmla="*/ 376 h 713"/>
                <a:gd name="T8" fmla="*/ 200 w 375"/>
                <a:gd name="T9" fmla="*/ 376 h 713"/>
                <a:gd name="T10" fmla="*/ 200 w 375"/>
                <a:gd name="T11" fmla="*/ 253 h 713"/>
                <a:gd name="T12" fmla="*/ 302 w 375"/>
                <a:gd name="T13" fmla="*/ 253 h 713"/>
                <a:gd name="T14" fmla="*/ 317 w 375"/>
                <a:gd name="T15" fmla="*/ 238 h 713"/>
                <a:gd name="T16" fmla="*/ 317 w 375"/>
                <a:gd name="T17" fmla="*/ 15 h 713"/>
                <a:gd name="T18" fmla="*/ 302 w 375"/>
                <a:gd name="T19" fmla="*/ 0 h 713"/>
                <a:gd name="T20" fmla="*/ 53 w 375"/>
                <a:gd name="T21" fmla="*/ 0 h 713"/>
                <a:gd name="T22" fmla="*/ 16 w 375"/>
                <a:gd name="T23" fmla="*/ 0 h 713"/>
                <a:gd name="T24" fmla="*/ 0 w 375"/>
                <a:gd name="T25" fmla="*/ 15 h 713"/>
                <a:gd name="T26" fmla="*/ 0 w 375"/>
                <a:gd name="T27" fmla="*/ 238 h 713"/>
                <a:gd name="T28" fmla="*/ 16 w 375"/>
                <a:gd name="T29" fmla="*/ 253 h 713"/>
                <a:gd name="T30" fmla="*/ 53 w 375"/>
                <a:gd name="T31" fmla="*/ 253 h 713"/>
                <a:gd name="T32" fmla="*/ 123 w 375"/>
                <a:gd name="T33" fmla="*/ 253 h 713"/>
                <a:gd name="T34" fmla="*/ 123 w 375"/>
                <a:gd name="T35" fmla="*/ 376 h 713"/>
                <a:gd name="T36" fmla="*/ 16 w 375"/>
                <a:gd name="T37" fmla="*/ 376 h 713"/>
                <a:gd name="T38" fmla="*/ 0 w 375"/>
                <a:gd name="T39" fmla="*/ 392 h 713"/>
                <a:gd name="T40" fmla="*/ 0 w 375"/>
                <a:gd name="T41" fmla="*/ 450 h 713"/>
                <a:gd name="T42" fmla="*/ 16 w 375"/>
                <a:gd name="T43" fmla="*/ 465 h 713"/>
                <a:gd name="T44" fmla="*/ 103 w 375"/>
                <a:gd name="T45" fmla="*/ 465 h 713"/>
                <a:gd name="T46" fmla="*/ 167 w 375"/>
                <a:gd name="T47" fmla="*/ 465 h 713"/>
                <a:gd name="T48" fmla="*/ 167 w 375"/>
                <a:gd name="T49" fmla="*/ 563 h 713"/>
                <a:gd name="T50" fmla="*/ 167 w 375"/>
                <a:gd name="T51" fmla="*/ 614 h 713"/>
                <a:gd name="T52" fmla="*/ 16 w 375"/>
                <a:gd name="T53" fmla="*/ 614 h 713"/>
                <a:gd name="T54" fmla="*/ 0 w 375"/>
                <a:gd name="T55" fmla="*/ 630 h 713"/>
                <a:gd name="T56" fmla="*/ 0 w 375"/>
                <a:gd name="T57" fmla="*/ 644 h 713"/>
                <a:gd name="T58" fmla="*/ 16 w 375"/>
                <a:gd name="T59" fmla="*/ 660 h 713"/>
                <a:gd name="T60" fmla="*/ 51 w 375"/>
                <a:gd name="T61" fmla="*/ 660 h 713"/>
                <a:gd name="T62" fmla="*/ 51 w 375"/>
                <a:gd name="T63" fmla="*/ 660 h 713"/>
                <a:gd name="T64" fmla="*/ 150 w 375"/>
                <a:gd name="T65" fmla="*/ 660 h 713"/>
                <a:gd name="T66" fmla="*/ 125 w 375"/>
                <a:gd name="T67" fmla="*/ 686 h 713"/>
                <a:gd name="T68" fmla="*/ 152 w 375"/>
                <a:gd name="T69" fmla="*/ 713 h 713"/>
                <a:gd name="T70" fmla="*/ 179 w 375"/>
                <a:gd name="T71" fmla="*/ 686 h 713"/>
                <a:gd name="T72" fmla="*/ 155 w 375"/>
                <a:gd name="T73" fmla="*/ 660 h 713"/>
                <a:gd name="T74" fmla="*/ 334 w 375"/>
                <a:gd name="T75" fmla="*/ 660 h 713"/>
                <a:gd name="T76" fmla="*/ 334 w 375"/>
                <a:gd name="T77" fmla="*/ 660 h 713"/>
                <a:gd name="T78" fmla="*/ 360 w 375"/>
                <a:gd name="T79" fmla="*/ 660 h 713"/>
                <a:gd name="T80" fmla="*/ 375 w 375"/>
                <a:gd name="T81" fmla="*/ 644 h 713"/>
                <a:gd name="T82" fmla="*/ 375 w 375"/>
                <a:gd name="T83" fmla="*/ 630 h 713"/>
                <a:gd name="T84" fmla="*/ 360 w 375"/>
                <a:gd name="T85" fmla="*/ 614 h 713"/>
                <a:gd name="T86" fmla="*/ 210 w 375"/>
                <a:gd name="T87" fmla="*/ 614 h 713"/>
                <a:gd name="T88" fmla="*/ 210 w 375"/>
                <a:gd name="T89" fmla="*/ 465 h 713"/>
                <a:gd name="T90" fmla="*/ 360 w 375"/>
                <a:gd name="T91" fmla="*/ 46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713">
                  <a:moveTo>
                    <a:pt x="360" y="465"/>
                  </a:moveTo>
                  <a:cubicBezTo>
                    <a:pt x="375" y="465"/>
                    <a:pt x="375" y="450"/>
                    <a:pt x="375" y="450"/>
                  </a:cubicBezTo>
                  <a:cubicBezTo>
                    <a:pt x="375" y="392"/>
                    <a:pt x="375" y="392"/>
                    <a:pt x="375" y="392"/>
                  </a:cubicBezTo>
                  <a:cubicBezTo>
                    <a:pt x="375" y="376"/>
                    <a:pt x="360" y="376"/>
                    <a:pt x="360" y="376"/>
                  </a:cubicBezTo>
                  <a:cubicBezTo>
                    <a:pt x="200" y="376"/>
                    <a:pt x="200" y="376"/>
                    <a:pt x="200" y="376"/>
                  </a:cubicBezTo>
                  <a:cubicBezTo>
                    <a:pt x="200" y="253"/>
                    <a:pt x="200" y="253"/>
                    <a:pt x="200" y="253"/>
                  </a:cubicBezTo>
                  <a:cubicBezTo>
                    <a:pt x="302" y="253"/>
                    <a:pt x="302" y="253"/>
                    <a:pt x="302" y="253"/>
                  </a:cubicBezTo>
                  <a:cubicBezTo>
                    <a:pt x="317" y="253"/>
                    <a:pt x="317" y="238"/>
                    <a:pt x="317" y="238"/>
                  </a:cubicBezTo>
                  <a:cubicBezTo>
                    <a:pt x="317" y="15"/>
                    <a:pt x="317" y="15"/>
                    <a:pt x="317" y="15"/>
                  </a:cubicBezTo>
                  <a:cubicBezTo>
                    <a:pt x="317" y="0"/>
                    <a:pt x="302" y="0"/>
                    <a:pt x="302"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123" y="253"/>
                    <a:pt x="123" y="253"/>
                    <a:pt x="123" y="253"/>
                  </a:cubicBezTo>
                  <a:cubicBezTo>
                    <a:pt x="123" y="376"/>
                    <a:pt x="123" y="376"/>
                    <a:pt x="123"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67" y="465"/>
                    <a:pt x="167" y="465"/>
                    <a:pt x="167" y="465"/>
                  </a:cubicBezTo>
                  <a:cubicBezTo>
                    <a:pt x="167" y="563"/>
                    <a:pt x="167" y="563"/>
                    <a:pt x="167" y="563"/>
                  </a:cubicBezTo>
                  <a:cubicBezTo>
                    <a:pt x="167" y="614"/>
                    <a:pt x="167" y="614"/>
                    <a:pt x="167"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51" y="660"/>
                    <a:pt x="51" y="660"/>
                    <a:pt x="51" y="660"/>
                  </a:cubicBezTo>
                  <a:cubicBezTo>
                    <a:pt x="51" y="660"/>
                    <a:pt x="51" y="660"/>
                    <a:pt x="51" y="660"/>
                  </a:cubicBezTo>
                  <a:cubicBezTo>
                    <a:pt x="150" y="660"/>
                    <a:pt x="150" y="660"/>
                    <a:pt x="150" y="660"/>
                  </a:cubicBezTo>
                  <a:cubicBezTo>
                    <a:pt x="136" y="661"/>
                    <a:pt x="125" y="672"/>
                    <a:pt x="125" y="686"/>
                  </a:cubicBezTo>
                  <a:cubicBezTo>
                    <a:pt x="125" y="701"/>
                    <a:pt x="137" y="713"/>
                    <a:pt x="152" y="713"/>
                  </a:cubicBezTo>
                  <a:cubicBezTo>
                    <a:pt x="167" y="713"/>
                    <a:pt x="179" y="701"/>
                    <a:pt x="179" y="686"/>
                  </a:cubicBezTo>
                  <a:cubicBezTo>
                    <a:pt x="179" y="672"/>
                    <a:pt x="168" y="661"/>
                    <a:pt x="155" y="660"/>
                  </a:cubicBezTo>
                  <a:cubicBezTo>
                    <a:pt x="334" y="660"/>
                    <a:pt x="334" y="660"/>
                    <a:pt x="334" y="660"/>
                  </a:cubicBezTo>
                  <a:cubicBezTo>
                    <a:pt x="334" y="660"/>
                    <a:pt x="334" y="660"/>
                    <a:pt x="334" y="660"/>
                  </a:cubicBezTo>
                  <a:cubicBezTo>
                    <a:pt x="360" y="660"/>
                    <a:pt x="360" y="660"/>
                    <a:pt x="360" y="660"/>
                  </a:cubicBezTo>
                  <a:cubicBezTo>
                    <a:pt x="360" y="660"/>
                    <a:pt x="375" y="660"/>
                    <a:pt x="375" y="644"/>
                  </a:cubicBezTo>
                  <a:cubicBezTo>
                    <a:pt x="375" y="630"/>
                    <a:pt x="375" y="630"/>
                    <a:pt x="375" y="630"/>
                  </a:cubicBezTo>
                  <a:cubicBezTo>
                    <a:pt x="375" y="630"/>
                    <a:pt x="375" y="614"/>
                    <a:pt x="360" y="614"/>
                  </a:cubicBezTo>
                  <a:cubicBezTo>
                    <a:pt x="210" y="614"/>
                    <a:pt x="210" y="614"/>
                    <a:pt x="210" y="614"/>
                  </a:cubicBezTo>
                  <a:cubicBezTo>
                    <a:pt x="210" y="465"/>
                    <a:pt x="210" y="465"/>
                    <a:pt x="210" y="465"/>
                  </a:cubicBezTo>
                  <a:cubicBezTo>
                    <a:pt x="360" y="465"/>
                    <a:pt x="360" y="465"/>
                    <a:pt x="360" y="46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Freeform 236"/>
            <p:cNvSpPr>
              <a:spLocks noEditPoints="1"/>
            </p:cNvSpPr>
            <p:nvPr/>
          </p:nvSpPr>
          <p:spPr bwMode="auto">
            <a:xfrm>
              <a:off x="2961236" y="5718736"/>
              <a:ext cx="628299" cy="1194675"/>
            </a:xfrm>
            <a:custGeom>
              <a:avLst/>
              <a:gdLst>
                <a:gd name="T0" fmla="*/ 226 w 375"/>
                <a:gd name="T1" fmla="*/ 660 h 713"/>
                <a:gd name="T2" fmla="*/ 323 w 375"/>
                <a:gd name="T3" fmla="*/ 660 h 713"/>
                <a:gd name="T4" fmla="*/ 299 w 375"/>
                <a:gd name="T5" fmla="*/ 687 h 713"/>
                <a:gd name="T6" fmla="*/ 326 w 375"/>
                <a:gd name="T7" fmla="*/ 713 h 713"/>
                <a:gd name="T8" fmla="*/ 329 w 375"/>
                <a:gd name="T9" fmla="*/ 713 h 713"/>
                <a:gd name="T10" fmla="*/ 355 w 375"/>
                <a:gd name="T11" fmla="*/ 687 h 713"/>
                <a:gd name="T12" fmla="*/ 329 w 375"/>
                <a:gd name="T13" fmla="*/ 660 h 713"/>
                <a:gd name="T14" fmla="*/ 360 w 375"/>
                <a:gd name="T15" fmla="*/ 660 h 713"/>
                <a:gd name="T16" fmla="*/ 375 w 375"/>
                <a:gd name="T17" fmla="*/ 644 h 713"/>
                <a:gd name="T18" fmla="*/ 375 w 375"/>
                <a:gd name="T19" fmla="*/ 630 h 713"/>
                <a:gd name="T20" fmla="*/ 360 w 375"/>
                <a:gd name="T21" fmla="*/ 614 h 713"/>
                <a:gd name="T22" fmla="*/ 231 w 375"/>
                <a:gd name="T23" fmla="*/ 614 h 713"/>
                <a:gd name="T24" fmla="*/ 231 w 375"/>
                <a:gd name="T25" fmla="*/ 466 h 713"/>
                <a:gd name="T26" fmla="*/ 272 w 375"/>
                <a:gd name="T27" fmla="*/ 466 h 713"/>
                <a:gd name="T28" fmla="*/ 360 w 375"/>
                <a:gd name="T29" fmla="*/ 466 h 713"/>
                <a:gd name="T30" fmla="*/ 375 w 375"/>
                <a:gd name="T31" fmla="*/ 450 h 713"/>
                <a:gd name="T32" fmla="*/ 375 w 375"/>
                <a:gd name="T33" fmla="*/ 393 h 713"/>
                <a:gd name="T34" fmla="*/ 360 w 375"/>
                <a:gd name="T35" fmla="*/ 377 h 713"/>
                <a:gd name="T36" fmla="*/ 284 w 375"/>
                <a:gd name="T37" fmla="*/ 377 h 713"/>
                <a:gd name="T38" fmla="*/ 284 w 375"/>
                <a:gd name="T39" fmla="*/ 254 h 713"/>
                <a:gd name="T40" fmla="*/ 322 w 375"/>
                <a:gd name="T41" fmla="*/ 254 h 713"/>
                <a:gd name="T42" fmla="*/ 360 w 375"/>
                <a:gd name="T43" fmla="*/ 254 h 713"/>
                <a:gd name="T44" fmla="*/ 375 w 375"/>
                <a:gd name="T45" fmla="*/ 238 h 713"/>
                <a:gd name="T46" fmla="*/ 375 w 375"/>
                <a:gd name="T47" fmla="*/ 16 h 713"/>
                <a:gd name="T48" fmla="*/ 360 w 375"/>
                <a:gd name="T49" fmla="*/ 0 h 713"/>
                <a:gd name="T50" fmla="*/ 322 w 375"/>
                <a:gd name="T51" fmla="*/ 0 h 713"/>
                <a:gd name="T52" fmla="*/ 74 w 375"/>
                <a:gd name="T53" fmla="*/ 0 h 713"/>
                <a:gd name="T54" fmla="*/ 58 w 375"/>
                <a:gd name="T55" fmla="*/ 16 h 713"/>
                <a:gd name="T56" fmla="*/ 58 w 375"/>
                <a:gd name="T57" fmla="*/ 238 h 713"/>
                <a:gd name="T58" fmla="*/ 74 w 375"/>
                <a:gd name="T59" fmla="*/ 254 h 713"/>
                <a:gd name="T60" fmla="*/ 193 w 375"/>
                <a:gd name="T61" fmla="*/ 254 h 713"/>
                <a:gd name="T62" fmla="*/ 193 w 375"/>
                <a:gd name="T63" fmla="*/ 377 h 713"/>
                <a:gd name="T64" fmla="*/ 16 w 375"/>
                <a:gd name="T65" fmla="*/ 377 h 713"/>
                <a:gd name="T66" fmla="*/ 0 w 375"/>
                <a:gd name="T67" fmla="*/ 393 h 713"/>
                <a:gd name="T68" fmla="*/ 0 w 375"/>
                <a:gd name="T69" fmla="*/ 450 h 713"/>
                <a:gd name="T70" fmla="*/ 16 w 375"/>
                <a:gd name="T71" fmla="*/ 466 h 713"/>
                <a:gd name="T72" fmla="*/ 149 w 375"/>
                <a:gd name="T73" fmla="*/ 466 h 713"/>
                <a:gd name="T74" fmla="*/ 149 w 375"/>
                <a:gd name="T75" fmla="*/ 614 h 713"/>
                <a:gd name="T76" fmla="*/ 16 w 375"/>
                <a:gd name="T77" fmla="*/ 614 h 713"/>
                <a:gd name="T78" fmla="*/ 0 w 375"/>
                <a:gd name="T79" fmla="*/ 630 h 713"/>
                <a:gd name="T80" fmla="*/ 0 w 375"/>
                <a:gd name="T81" fmla="*/ 644 h 713"/>
                <a:gd name="T82" fmla="*/ 16 w 375"/>
                <a:gd name="T83" fmla="*/ 660 h 713"/>
                <a:gd name="T84" fmla="*/ 37 w 375"/>
                <a:gd name="T85" fmla="*/ 660 h 713"/>
                <a:gd name="T86" fmla="*/ 10 w 375"/>
                <a:gd name="T87" fmla="*/ 687 h 713"/>
                <a:gd name="T88" fmla="*/ 37 w 375"/>
                <a:gd name="T89" fmla="*/ 713 h 713"/>
                <a:gd name="T90" fmla="*/ 38 w 375"/>
                <a:gd name="T91" fmla="*/ 713 h 713"/>
                <a:gd name="T92" fmla="*/ 64 w 375"/>
                <a:gd name="T93" fmla="*/ 687 h 713"/>
                <a:gd name="T94" fmla="*/ 40 w 375"/>
                <a:gd name="T95" fmla="*/ 660 h 713"/>
                <a:gd name="T96" fmla="*/ 207 w 375"/>
                <a:gd name="T97" fmla="*/ 660 h 713"/>
                <a:gd name="T98" fmla="*/ 226 w 375"/>
                <a:gd name="T99" fmla="*/ 660 h 713"/>
                <a:gd name="T100" fmla="*/ 324 w 375"/>
                <a:gd name="T101" fmla="*/ 660 h 713"/>
                <a:gd name="T102" fmla="*/ 324 w 375"/>
                <a:gd name="T103" fmla="*/ 660 h 713"/>
                <a:gd name="T104" fmla="*/ 326 w 375"/>
                <a:gd name="T105" fmla="*/ 660 h 713"/>
                <a:gd name="T106" fmla="*/ 324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226" y="660"/>
                  </a:moveTo>
                  <a:cubicBezTo>
                    <a:pt x="323" y="660"/>
                    <a:pt x="323" y="660"/>
                    <a:pt x="323" y="660"/>
                  </a:cubicBezTo>
                  <a:cubicBezTo>
                    <a:pt x="310" y="662"/>
                    <a:pt x="299" y="673"/>
                    <a:pt x="299" y="687"/>
                  </a:cubicBezTo>
                  <a:cubicBezTo>
                    <a:pt x="299" y="701"/>
                    <a:pt x="311" y="713"/>
                    <a:pt x="326" y="713"/>
                  </a:cubicBezTo>
                  <a:cubicBezTo>
                    <a:pt x="329" y="713"/>
                    <a:pt x="329" y="713"/>
                    <a:pt x="329" y="713"/>
                  </a:cubicBezTo>
                  <a:cubicBezTo>
                    <a:pt x="343" y="713"/>
                    <a:pt x="355" y="701"/>
                    <a:pt x="355" y="687"/>
                  </a:cubicBezTo>
                  <a:cubicBezTo>
                    <a:pt x="355" y="672"/>
                    <a:pt x="343" y="660"/>
                    <a:pt x="329" y="660"/>
                  </a:cubicBezTo>
                  <a:cubicBezTo>
                    <a:pt x="360" y="660"/>
                    <a:pt x="360" y="660"/>
                    <a:pt x="360" y="660"/>
                  </a:cubicBezTo>
                  <a:cubicBezTo>
                    <a:pt x="375" y="660"/>
                    <a:pt x="375" y="644"/>
                    <a:pt x="375" y="644"/>
                  </a:cubicBezTo>
                  <a:cubicBezTo>
                    <a:pt x="375" y="630"/>
                    <a:pt x="375" y="630"/>
                    <a:pt x="375" y="630"/>
                  </a:cubicBezTo>
                  <a:cubicBezTo>
                    <a:pt x="375" y="614"/>
                    <a:pt x="360" y="614"/>
                    <a:pt x="360" y="614"/>
                  </a:cubicBezTo>
                  <a:cubicBezTo>
                    <a:pt x="231" y="614"/>
                    <a:pt x="231" y="614"/>
                    <a:pt x="231" y="614"/>
                  </a:cubicBezTo>
                  <a:cubicBezTo>
                    <a:pt x="231" y="466"/>
                    <a:pt x="231" y="466"/>
                    <a:pt x="231" y="466"/>
                  </a:cubicBezTo>
                  <a:cubicBezTo>
                    <a:pt x="272" y="466"/>
                    <a:pt x="272" y="466"/>
                    <a:pt x="272" y="466"/>
                  </a:cubicBezTo>
                  <a:cubicBezTo>
                    <a:pt x="360" y="466"/>
                    <a:pt x="360" y="466"/>
                    <a:pt x="360" y="466"/>
                  </a:cubicBezTo>
                  <a:cubicBezTo>
                    <a:pt x="360" y="466"/>
                    <a:pt x="375" y="466"/>
                    <a:pt x="375" y="450"/>
                  </a:cubicBezTo>
                  <a:cubicBezTo>
                    <a:pt x="375" y="393"/>
                    <a:pt x="375" y="393"/>
                    <a:pt x="375" y="393"/>
                  </a:cubicBezTo>
                  <a:cubicBezTo>
                    <a:pt x="375" y="393"/>
                    <a:pt x="375" y="377"/>
                    <a:pt x="360" y="377"/>
                  </a:cubicBezTo>
                  <a:cubicBezTo>
                    <a:pt x="284" y="377"/>
                    <a:pt x="284" y="377"/>
                    <a:pt x="284" y="377"/>
                  </a:cubicBezTo>
                  <a:cubicBezTo>
                    <a:pt x="284" y="254"/>
                    <a:pt x="284" y="254"/>
                    <a:pt x="284" y="254"/>
                  </a:cubicBezTo>
                  <a:cubicBezTo>
                    <a:pt x="322" y="254"/>
                    <a:pt x="322" y="254"/>
                    <a:pt x="322" y="254"/>
                  </a:cubicBezTo>
                  <a:cubicBezTo>
                    <a:pt x="360" y="254"/>
                    <a:pt x="360" y="254"/>
                    <a:pt x="360" y="254"/>
                  </a:cubicBezTo>
                  <a:cubicBezTo>
                    <a:pt x="360" y="254"/>
                    <a:pt x="375" y="254"/>
                    <a:pt x="375" y="238"/>
                  </a:cubicBezTo>
                  <a:cubicBezTo>
                    <a:pt x="375" y="16"/>
                    <a:pt x="375" y="16"/>
                    <a:pt x="375" y="16"/>
                  </a:cubicBezTo>
                  <a:cubicBezTo>
                    <a:pt x="375" y="16"/>
                    <a:pt x="375" y="0"/>
                    <a:pt x="360" y="0"/>
                  </a:cubicBezTo>
                  <a:cubicBezTo>
                    <a:pt x="322" y="0"/>
                    <a:pt x="322" y="0"/>
                    <a:pt x="322" y="0"/>
                  </a:cubicBezTo>
                  <a:cubicBezTo>
                    <a:pt x="74" y="0"/>
                    <a:pt x="74" y="0"/>
                    <a:pt x="74" y="0"/>
                  </a:cubicBezTo>
                  <a:cubicBezTo>
                    <a:pt x="74" y="0"/>
                    <a:pt x="58" y="0"/>
                    <a:pt x="58" y="16"/>
                  </a:cubicBezTo>
                  <a:cubicBezTo>
                    <a:pt x="58" y="238"/>
                    <a:pt x="58" y="238"/>
                    <a:pt x="58" y="238"/>
                  </a:cubicBezTo>
                  <a:cubicBezTo>
                    <a:pt x="58" y="238"/>
                    <a:pt x="58" y="254"/>
                    <a:pt x="74" y="254"/>
                  </a:cubicBezTo>
                  <a:cubicBezTo>
                    <a:pt x="193" y="254"/>
                    <a:pt x="193" y="254"/>
                    <a:pt x="193" y="254"/>
                  </a:cubicBezTo>
                  <a:cubicBezTo>
                    <a:pt x="193" y="377"/>
                    <a:pt x="193" y="377"/>
                    <a:pt x="193" y="377"/>
                  </a:cubicBezTo>
                  <a:cubicBezTo>
                    <a:pt x="16" y="377"/>
                    <a:pt x="16" y="377"/>
                    <a:pt x="16" y="377"/>
                  </a:cubicBezTo>
                  <a:cubicBezTo>
                    <a:pt x="16" y="377"/>
                    <a:pt x="0" y="377"/>
                    <a:pt x="0" y="393"/>
                  </a:cubicBezTo>
                  <a:cubicBezTo>
                    <a:pt x="0" y="450"/>
                    <a:pt x="0" y="450"/>
                    <a:pt x="0" y="450"/>
                  </a:cubicBezTo>
                  <a:cubicBezTo>
                    <a:pt x="0" y="450"/>
                    <a:pt x="0" y="466"/>
                    <a:pt x="16" y="466"/>
                  </a:cubicBezTo>
                  <a:cubicBezTo>
                    <a:pt x="149" y="466"/>
                    <a:pt x="149" y="466"/>
                    <a:pt x="149" y="466"/>
                  </a:cubicBezTo>
                  <a:cubicBezTo>
                    <a:pt x="149" y="614"/>
                    <a:pt x="149" y="614"/>
                    <a:pt x="149" y="614"/>
                  </a:cubicBezTo>
                  <a:cubicBezTo>
                    <a:pt x="16" y="614"/>
                    <a:pt x="16" y="614"/>
                    <a:pt x="16" y="614"/>
                  </a:cubicBezTo>
                  <a:cubicBezTo>
                    <a:pt x="0" y="614"/>
                    <a:pt x="0" y="630"/>
                    <a:pt x="0" y="630"/>
                  </a:cubicBezTo>
                  <a:cubicBezTo>
                    <a:pt x="0" y="644"/>
                    <a:pt x="0" y="644"/>
                    <a:pt x="0" y="644"/>
                  </a:cubicBezTo>
                  <a:cubicBezTo>
                    <a:pt x="0" y="660"/>
                    <a:pt x="16" y="660"/>
                    <a:pt x="16" y="660"/>
                  </a:cubicBezTo>
                  <a:cubicBezTo>
                    <a:pt x="37" y="660"/>
                    <a:pt x="37" y="660"/>
                    <a:pt x="37" y="660"/>
                  </a:cubicBezTo>
                  <a:cubicBezTo>
                    <a:pt x="22" y="660"/>
                    <a:pt x="10" y="672"/>
                    <a:pt x="10" y="687"/>
                  </a:cubicBezTo>
                  <a:cubicBezTo>
                    <a:pt x="10" y="701"/>
                    <a:pt x="22" y="713"/>
                    <a:pt x="37" y="713"/>
                  </a:cubicBezTo>
                  <a:cubicBezTo>
                    <a:pt x="38" y="713"/>
                    <a:pt x="38" y="713"/>
                    <a:pt x="38" y="713"/>
                  </a:cubicBezTo>
                  <a:cubicBezTo>
                    <a:pt x="53" y="713"/>
                    <a:pt x="64" y="701"/>
                    <a:pt x="64" y="687"/>
                  </a:cubicBezTo>
                  <a:cubicBezTo>
                    <a:pt x="64" y="673"/>
                    <a:pt x="54" y="662"/>
                    <a:pt x="40" y="660"/>
                  </a:cubicBezTo>
                  <a:cubicBezTo>
                    <a:pt x="207" y="660"/>
                    <a:pt x="207" y="660"/>
                    <a:pt x="207" y="660"/>
                  </a:cubicBezTo>
                  <a:cubicBezTo>
                    <a:pt x="226" y="660"/>
                    <a:pt x="226" y="660"/>
                    <a:pt x="226" y="660"/>
                  </a:cubicBezTo>
                  <a:moveTo>
                    <a:pt x="324" y="660"/>
                  </a:moveTo>
                  <a:cubicBezTo>
                    <a:pt x="324" y="660"/>
                    <a:pt x="324" y="660"/>
                    <a:pt x="324" y="660"/>
                  </a:cubicBezTo>
                  <a:cubicBezTo>
                    <a:pt x="326" y="660"/>
                    <a:pt x="326" y="660"/>
                    <a:pt x="326" y="660"/>
                  </a:cubicBezTo>
                  <a:cubicBezTo>
                    <a:pt x="325" y="660"/>
                    <a:pt x="325" y="660"/>
                    <a:pt x="324"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Rectangle 237"/>
            <p:cNvSpPr>
              <a:spLocks noChangeArrowheads="1"/>
            </p:cNvSpPr>
            <p:nvPr/>
          </p:nvSpPr>
          <p:spPr bwMode="auto">
            <a:xfrm>
              <a:off x="2242316" y="4569371"/>
              <a:ext cx="1484660" cy="10058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Rectangle 238"/>
            <p:cNvSpPr>
              <a:spLocks noChangeArrowheads="1"/>
            </p:cNvSpPr>
            <p:nvPr/>
          </p:nvSpPr>
          <p:spPr bwMode="auto">
            <a:xfrm>
              <a:off x="2242316" y="4569371"/>
              <a:ext cx="1484660" cy="100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Freeform 239"/>
            <p:cNvSpPr>
              <a:spLocks noEditPoints="1"/>
            </p:cNvSpPr>
            <p:nvPr/>
          </p:nvSpPr>
          <p:spPr bwMode="auto">
            <a:xfrm>
              <a:off x="2187944" y="4516510"/>
              <a:ext cx="1591893" cy="1111607"/>
            </a:xfrm>
            <a:custGeom>
              <a:avLst/>
              <a:gdLst>
                <a:gd name="T0" fmla="*/ 1019 w 1054"/>
                <a:gd name="T1" fmla="*/ 35 h 736"/>
                <a:gd name="T2" fmla="*/ 1019 w 1054"/>
                <a:gd name="T3" fmla="*/ 701 h 736"/>
                <a:gd name="T4" fmla="*/ 36 w 1054"/>
                <a:gd name="T5" fmla="*/ 701 h 736"/>
                <a:gd name="T6" fmla="*/ 36 w 1054"/>
                <a:gd name="T7" fmla="*/ 35 h 736"/>
                <a:gd name="T8" fmla="*/ 1019 w 1054"/>
                <a:gd name="T9" fmla="*/ 35 h 736"/>
                <a:gd name="T10" fmla="*/ 1054 w 1054"/>
                <a:gd name="T11" fmla="*/ 0 h 736"/>
                <a:gd name="T12" fmla="*/ 1019 w 1054"/>
                <a:gd name="T13" fmla="*/ 0 h 736"/>
                <a:gd name="T14" fmla="*/ 36 w 1054"/>
                <a:gd name="T15" fmla="*/ 0 h 736"/>
                <a:gd name="T16" fmla="*/ 0 w 1054"/>
                <a:gd name="T17" fmla="*/ 0 h 736"/>
                <a:gd name="T18" fmla="*/ 0 w 1054"/>
                <a:gd name="T19" fmla="*/ 35 h 736"/>
                <a:gd name="T20" fmla="*/ 0 w 1054"/>
                <a:gd name="T21" fmla="*/ 701 h 736"/>
                <a:gd name="T22" fmla="*/ 0 w 1054"/>
                <a:gd name="T23" fmla="*/ 736 h 736"/>
                <a:gd name="T24" fmla="*/ 36 w 1054"/>
                <a:gd name="T25" fmla="*/ 736 h 736"/>
                <a:gd name="T26" fmla="*/ 1019 w 1054"/>
                <a:gd name="T27" fmla="*/ 736 h 736"/>
                <a:gd name="T28" fmla="*/ 1054 w 1054"/>
                <a:gd name="T29" fmla="*/ 736 h 736"/>
                <a:gd name="T30" fmla="*/ 1054 w 1054"/>
                <a:gd name="T31" fmla="*/ 701 h 736"/>
                <a:gd name="T32" fmla="*/ 1054 w 1054"/>
                <a:gd name="T33" fmla="*/ 35 h 736"/>
                <a:gd name="T34" fmla="*/ 1054 w 1054"/>
                <a:gd name="T3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736">
                  <a:moveTo>
                    <a:pt x="1019" y="35"/>
                  </a:moveTo>
                  <a:lnTo>
                    <a:pt x="1019" y="701"/>
                  </a:lnTo>
                  <a:lnTo>
                    <a:pt x="36" y="701"/>
                  </a:lnTo>
                  <a:lnTo>
                    <a:pt x="36" y="35"/>
                  </a:lnTo>
                  <a:lnTo>
                    <a:pt x="1019" y="35"/>
                  </a:lnTo>
                  <a:close/>
                  <a:moveTo>
                    <a:pt x="1054" y="0"/>
                  </a:moveTo>
                  <a:lnTo>
                    <a:pt x="1019" y="0"/>
                  </a:lnTo>
                  <a:lnTo>
                    <a:pt x="36" y="0"/>
                  </a:lnTo>
                  <a:lnTo>
                    <a:pt x="0" y="0"/>
                  </a:lnTo>
                  <a:lnTo>
                    <a:pt x="0" y="35"/>
                  </a:lnTo>
                  <a:lnTo>
                    <a:pt x="0" y="701"/>
                  </a:lnTo>
                  <a:lnTo>
                    <a:pt x="0" y="736"/>
                  </a:lnTo>
                  <a:lnTo>
                    <a:pt x="36" y="736"/>
                  </a:lnTo>
                  <a:lnTo>
                    <a:pt x="1019" y="736"/>
                  </a:lnTo>
                  <a:lnTo>
                    <a:pt x="1054" y="736"/>
                  </a:lnTo>
                  <a:lnTo>
                    <a:pt x="1054" y="701"/>
                  </a:lnTo>
                  <a:lnTo>
                    <a:pt x="1054" y="35"/>
                  </a:lnTo>
                  <a:lnTo>
                    <a:pt x="1054"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Freeform 240"/>
            <p:cNvSpPr>
              <a:spLocks noEditPoints="1"/>
            </p:cNvSpPr>
            <p:nvPr/>
          </p:nvSpPr>
          <p:spPr bwMode="auto">
            <a:xfrm>
              <a:off x="2187944" y="4516510"/>
              <a:ext cx="1591893" cy="1111607"/>
            </a:xfrm>
            <a:custGeom>
              <a:avLst/>
              <a:gdLst>
                <a:gd name="T0" fmla="*/ 1019 w 1054"/>
                <a:gd name="T1" fmla="*/ 35 h 736"/>
                <a:gd name="T2" fmla="*/ 1019 w 1054"/>
                <a:gd name="T3" fmla="*/ 701 h 736"/>
                <a:gd name="T4" fmla="*/ 36 w 1054"/>
                <a:gd name="T5" fmla="*/ 701 h 736"/>
                <a:gd name="T6" fmla="*/ 36 w 1054"/>
                <a:gd name="T7" fmla="*/ 35 h 736"/>
                <a:gd name="T8" fmla="*/ 1019 w 1054"/>
                <a:gd name="T9" fmla="*/ 35 h 736"/>
                <a:gd name="T10" fmla="*/ 1054 w 1054"/>
                <a:gd name="T11" fmla="*/ 0 h 736"/>
                <a:gd name="T12" fmla="*/ 1019 w 1054"/>
                <a:gd name="T13" fmla="*/ 0 h 736"/>
                <a:gd name="T14" fmla="*/ 36 w 1054"/>
                <a:gd name="T15" fmla="*/ 0 h 736"/>
                <a:gd name="T16" fmla="*/ 0 w 1054"/>
                <a:gd name="T17" fmla="*/ 0 h 736"/>
                <a:gd name="T18" fmla="*/ 0 w 1054"/>
                <a:gd name="T19" fmla="*/ 35 h 736"/>
                <a:gd name="T20" fmla="*/ 0 w 1054"/>
                <a:gd name="T21" fmla="*/ 701 h 736"/>
                <a:gd name="T22" fmla="*/ 0 w 1054"/>
                <a:gd name="T23" fmla="*/ 736 h 736"/>
                <a:gd name="T24" fmla="*/ 36 w 1054"/>
                <a:gd name="T25" fmla="*/ 736 h 736"/>
                <a:gd name="T26" fmla="*/ 1019 w 1054"/>
                <a:gd name="T27" fmla="*/ 736 h 736"/>
                <a:gd name="T28" fmla="*/ 1054 w 1054"/>
                <a:gd name="T29" fmla="*/ 736 h 736"/>
                <a:gd name="T30" fmla="*/ 1054 w 1054"/>
                <a:gd name="T31" fmla="*/ 701 h 736"/>
                <a:gd name="T32" fmla="*/ 1054 w 1054"/>
                <a:gd name="T33" fmla="*/ 35 h 736"/>
                <a:gd name="T34" fmla="*/ 1054 w 1054"/>
                <a:gd name="T3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736">
                  <a:moveTo>
                    <a:pt x="1019" y="35"/>
                  </a:moveTo>
                  <a:lnTo>
                    <a:pt x="1019" y="701"/>
                  </a:lnTo>
                  <a:lnTo>
                    <a:pt x="36" y="701"/>
                  </a:lnTo>
                  <a:lnTo>
                    <a:pt x="36" y="35"/>
                  </a:lnTo>
                  <a:lnTo>
                    <a:pt x="1019" y="35"/>
                  </a:lnTo>
                  <a:moveTo>
                    <a:pt x="1054" y="0"/>
                  </a:moveTo>
                  <a:lnTo>
                    <a:pt x="1019" y="0"/>
                  </a:lnTo>
                  <a:lnTo>
                    <a:pt x="36" y="0"/>
                  </a:lnTo>
                  <a:lnTo>
                    <a:pt x="0" y="0"/>
                  </a:lnTo>
                  <a:lnTo>
                    <a:pt x="0" y="35"/>
                  </a:lnTo>
                  <a:lnTo>
                    <a:pt x="0" y="701"/>
                  </a:lnTo>
                  <a:lnTo>
                    <a:pt x="0" y="736"/>
                  </a:lnTo>
                  <a:lnTo>
                    <a:pt x="36" y="736"/>
                  </a:lnTo>
                  <a:lnTo>
                    <a:pt x="1019" y="736"/>
                  </a:lnTo>
                  <a:lnTo>
                    <a:pt x="1054" y="736"/>
                  </a:lnTo>
                  <a:lnTo>
                    <a:pt x="1054" y="701"/>
                  </a:lnTo>
                  <a:lnTo>
                    <a:pt x="1054" y="35"/>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1"/>
            <p:cNvSpPr>
              <a:spLocks/>
            </p:cNvSpPr>
            <p:nvPr/>
          </p:nvSpPr>
          <p:spPr bwMode="auto">
            <a:xfrm>
              <a:off x="2604796"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2"/>
            <p:cNvSpPr>
              <a:spLocks/>
            </p:cNvSpPr>
            <p:nvPr/>
          </p:nvSpPr>
          <p:spPr bwMode="auto">
            <a:xfrm>
              <a:off x="2705988" y="6224698"/>
              <a:ext cx="771782" cy="561845"/>
            </a:xfrm>
            <a:custGeom>
              <a:avLst/>
              <a:gdLst>
                <a:gd name="T0" fmla="*/ 85 w 511"/>
                <a:gd name="T1" fmla="*/ 0 h 372"/>
                <a:gd name="T2" fmla="*/ 85 w 511"/>
                <a:gd name="T3" fmla="*/ 0 h 372"/>
                <a:gd name="T4" fmla="*/ 511 w 511"/>
                <a:gd name="T5" fmla="*/ 0 h 372"/>
                <a:gd name="T6" fmla="*/ 511 w 511"/>
                <a:gd name="T7" fmla="*/ 83 h 372"/>
                <a:gd name="T8" fmla="*/ 85 w 511"/>
                <a:gd name="T9" fmla="*/ 83 h 372"/>
                <a:gd name="T10" fmla="*/ 85 w 511"/>
                <a:gd name="T11" fmla="*/ 372 h 372"/>
                <a:gd name="T12" fmla="*/ 0 w 511"/>
                <a:gd name="T13" fmla="*/ 372 h 372"/>
                <a:gd name="T14" fmla="*/ 0 w 511"/>
                <a:gd name="T15" fmla="*/ 0 h 372"/>
                <a:gd name="T16" fmla="*/ 85 w 511"/>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72">
                  <a:moveTo>
                    <a:pt x="85" y="0"/>
                  </a:moveTo>
                  <a:lnTo>
                    <a:pt x="85" y="0"/>
                  </a:lnTo>
                  <a:lnTo>
                    <a:pt x="511" y="0"/>
                  </a:lnTo>
                  <a:lnTo>
                    <a:pt x="511" y="83"/>
                  </a:lnTo>
                  <a:lnTo>
                    <a:pt x="85" y="83"/>
                  </a:lnTo>
                  <a:lnTo>
                    <a:pt x="85" y="372"/>
                  </a:lnTo>
                  <a:lnTo>
                    <a:pt x="0" y="372"/>
                  </a:lnTo>
                  <a:lnTo>
                    <a:pt x="0" y="0"/>
                  </a:lnTo>
                  <a:lnTo>
                    <a:pt x="85"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3"/>
            <p:cNvSpPr>
              <a:spLocks/>
            </p:cNvSpPr>
            <p:nvPr/>
          </p:nvSpPr>
          <p:spPr bwMode="auto">
            <a:xfrm>
              <a:off x="2705988" y="6224698"/>
              <a:ext cx="771782" cy="561845"/>
            </a:xfrm>
            <a:custGeom>
              <a:avLst/>
              <a:gdLst>
                <a:gd name="T0" fmla="*/ 85 w 511"/>
                <a:gd name="T1" fmla="*/ 0 h 372"/>
                <a:gd name="T2" fmla="*/ 85 w 511"/>
                <a:gd name="T3" fmla="*/ 0 h 372"/>
                <a:gd name="T4" fmla="*/ 511 w 511"/>
                <a:gd name="T5" fmla="*/ 0 h 372"/>
                <a:gd name="T6" fmla="*/ 511 w 511"/>
                <a:gd name="T7" fmla="*/ 83 h 372"/>
                <a:gd name="T8" fmla="*/ 85 w 511"/>
                <a:gd name="T9" fmla="*/ 83 h 372"/>
                <a:gd name="T10" fmla="*/ 85 w 511"/>
                <a:gd name="T11" fmla="*/ 372 h 372"/>
                <a:gd name="T12" fmla="*/ 0 w 511"/>
                <a:gd name="T13" fmla="*/ 372 h 372"/>
                <a:gd name="T14" fmla="*/ 0 w 511"/>
                <a:gd name="T15" fmla="*/ 0 h 372"/>
                <a:gd name="T16" fmla="*/ 85 w 511"/>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72">
                  <a:moveTo>
                    <a:pt x="85" y="0"/>
                  </a:moveTo>
                  <a:lnTo>
                    <a:pt x="85" y="0"/>
                  </a:lnTo>
                  <a:lnTo>
                    <a:pt x="511" y="0"/>
                  </a:lnTo>
                  <a:lnTo>
                    <a:pt x="511" y="83"/>
                  </a:lnTo>
                  <a:lnTo>
                    <a:pt x="85" y="83"/>
                  </a:lnTo>
                  <a:lnTo>
                    <a:pt x="85" y="372"/>
                  </a:lnTo>
                  <a:lnTo>
                    <a:pt x="0" y="372"/>
                  </a:lnTo>
                  <a:lnTo>
                    <a:pt x="0" y="0"/>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Rectangle 244"/>
            <p:cNvSpPr>
              <a:spLocks noChangeArrowheads="1"/>
            </p:cNvSpPr>
            <p:nvPr/>
          </p:nvSpPr>
          <p:spPr bwMode="auto">
            <a:xfrm>
              <a:off x="2890249" y="6235271"/>
              <a:ext cx="128379" cy="55127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Rectangle 245"/>
            <p:cNvSpPr>
              <a:spLocks noChangeArrowheads="1"/>
            </p:cNvSpPr>
            <p:nvPr/>
          </p:nvSpPr>
          <p:spPr bwMode="auto">
            <a:xfrm>
              <a:off x="2890249" y="6235271"/>
              <a:ext cx="128379" cy="55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Rectangle 246"/>
            <p:cNvSpPr>
              <a:spLocks noChangeArrowheads="1"/>
            </p:cNvSpPr>
            <p:nvPr/>
          </p:nvSpPr>
          <p:spPr bwMode="auto">
            <a:xfrm>
              <a:off x="3006546" y="5394014"/>
              <a:ext cx="471224" cy="83068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47"/>
            <p:cNvSpPr>
              <a:spLocks noChangeArrowheads="1"/>
            </p:cNvSpPr>
            <p:nvPr/>
          </p:nvSpPr>
          <p:spPr bwMode="auto">
            <a:xfrm>
              <a:off x="3006546" y="5394014"/>
              <a:ext cx="471224" cy="8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Freeform 248"/>
            <p:cNvSpPr>
              <a:spLocks/>
            </p:cNvSpPr>
            <p:nvPr/>
          </p:nvSpPr>
          <p:spPr bwMode="auto">
            <a:xfrm>
              <a:off x="2789057"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249"/>
            <p:cNvSpPr>
              <a:spLocks/>
            </p:cNvSpPr>
            <p:nvPr/>
          </p:nvSpPr>
          <p:spPr bwMode="auto">
            <a:xfrm>
              <a:off x="2789057"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Rectangle 250"/>
            <p:cNvSpPr>
              <a:spLocks noChangeArrowheads="1"/>
            </p:cNvSpPr>
            <p:nvPr/>
          </p:nvSpPr>
          <p:spPr bwMode="auto">
            <a:xfrm>
              <a:off x="3477770" y="6144651"/>
              <a:ext cx="1511" cy="80048"/>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1"/>
            <p:cNvSpPr>
              <a:spLocks noChangeArrowheads="1"/>
            </p:cNvSpPr>
            <p:nvPr/>
          </p:nvSpPr>
          <p:spPr bwMode="auto">
            <a:xfrm>
              <a:off x="3477770" y="6144651"/>
              <a:ext cx="1511" cy="8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Rectangle 252"/>
            <p:cNvSpPr>
              <a:spLocks noChangeArrowheads="1"/>
            </p:cNvSpPr>
            <p:nvPr/>
          </p:nvSpPr>
          <p:spPr bwMode="auto">
            <a:xfrm>
              <a:off x="3477770" y="5801804"/>
              <a:ext cx="1511" cy="342847"/>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Rectangle 253"/>
            <p:cNvSpPr>
              <a:spLocks noChangeArrowheads="1"/>
            </p:cNvSpPr>
            <p:nvPr/>
          </p:nvSpPr>
          <p:spPr bwMode="auto">
            <a:xfrm>
              <a:off x="3477770" y="5801804"/>
              <a:ext cx="1511" cy="34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254"/>
            <p:cNvSpPr>
              <a:spLocks noEditPoints="1"/>
            </p:cNvSpPr>
            <p:nvPr/>
          </p:nvSpPr>
          <p:spPr bwMode="auto">
            <a:xfrm>
              <a:off x="3006546" y="5801804"/>
              <a:ext cx="471224" cy="422894"/>
            </a:xfrm>
            <a:custGeom>
              <a:avLst/>
              <a:gdLst>
                <a:gd name="T0" fmla="*/ 170 w 312"/>
                <a:gd name="T1" fmla="*/ 83 h 280"/>
                <a:gd name="T2" fmla="*/ 0 w 312"/>
                <a:gd name="T3" fmla="*/ 184 h 280"/>
                <a:gd name="T4" fmla="*/ 0 w 312"/>
                <a:gd name="T5" fmla="*/ 280 h 280"/>
                <a:gd name="T6" fmla="*/ 170 w 312"/>
                <a:gd name="T7" fmla="*/ 280 h 280"/>
                <a:gd name="T8" fmla="*/ 170 w 312"/>
                <a:gd name="T9" fmla="*/ 83 h 280"/>
                <a:gd name="T10" fmla="*/ 312 w 312"/>
                <a:gd name="T11" fmla="*/ 0 h 280"/>
                <a:gd name="T12" fmla="*/ 231 w 312"/>
                <a:gd name="T13" fmla="*/ 47 h 280"/>
                <a:gd name="T14" fmla="*/ 231 w 312"/>
                <a:gd name="T15" fmla="*/ 75 h 280"/>
                <a:gd name="T16" fmla="*/ 230 w 312"/>
                <a:gd name="T17" fmla="*/ 75 h 280"/>
                <a:gd name="T18" fmla="*/ 231 w 312"/>
                <a:gd name="T19" fmla="*/ 75 h 280"/>
                <a:gd name="T20" fmla="*/ 231 w 312"/>
                <a:gd name="T21" fmla="*/ 280 h 280"/>
                <a:gd name="T22" fmla="*/ 312 w 312"/>
                <a:gd name="T23" fmla="*/ 280 h 280"/>
                <a:gd name="T24" fmla="*/ 312 w 312"/>
                <a:gd name="T25" fmla="*/ 227 h 280"/>
                <a:gd name="T26" fmla="*/ 312 w 312"/>
                <a:gd name="T2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280">
                  <a:moveTo>
                    <a:pt x="170" y="83"/>
                  </a:moveTo>
                  <a:lnTo>
                    <a:pt x="0" y="184"/>
                  </a:lnTo>
                  <a:lnTo>
                    <a:pt x="0" y="280"/>
                  </a:lnTo>
                  <a:lnTo>
                    <a:pt x="170" y="280"/>
                  </a:lnTo>
                  <a:lnTo>
                    <a:pt x="170" y="83"/>
                  </a:lnTo>
                  <a:close/>
                  <a:moveTo>
                    <a:pt x="312" y="0"/>
                  </a:moveTo>
                  <a:lnTo>
                    <a:pt x="231" y="47"/>
                  </a:lnTo>
                  <a:lnTo>
                    <a:pt x="231" y="75"/>
                  </a:lnTo>
                  <a:lnTo>
                    <a:pt x="230" y="75"/>
                  </a:lnTo>
                  <a:lnTo>
                    <a:pt x="231" y="75"/>
                  </a:lnTo>
                  <a:lnTo>
                    <a:pt x="231" y="280"/>
                  </a:lnTo>
                  <a:lnTo>
                    <a:pt x="312" y="280"/>
                  </a:lnTo>
                  <a:lnTo>
                    <a:pt x="312" y="227"/>
                  </a:lnTo>
                  <a:lnTo>
                    <a:pt x="312"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255"/>
            <p:cNvSpPr>
              <a:spLocks noEditPoints="1"/>
            </p:cNvSpPr>
            <p:nvPr/>
          </p:nvSpPr>
          <p:spPr bwMode="auto">
            <a:xfrm>
              <a:off x="3006546" y="5801804"/>
              <a:ext cx="471224" cy="422894"/>
            </a:xfrm>
            <a:custGeom>
              <a:avLst/>
              <a:gdLst>
                <a:gd name="T0" fmla="*/ 170 w 312"/>
                <a:gd name="T1" fmla="*/ 83 h 280"/>
                <a:gd name="T2" fmla="*/ 0 w 312"/>
                <a:gd name="T3" fmla="*/ 184 h 280"/>
                <a:gd name="T4" fmla="*/ 0 w 312"/>
                <a:gd name="T5" fmla="*/ 280 h 280"/>
                <a:gd name="T6" fmla="*/ 170 w 312"/>
                <a:gd name="T7" fmla="*/ 280 h 280"/>
                <a:gd name="T8" fmla="*/ 170 w 312"/>
                <a:gd name="T9" fmla="*/ 83 h 280"/>
                <a:gd name="T10" fmla="*/ 312 w 312"/>
                <a:gd name="T11" fmla="*/ 0 h 280"/>
                <a:gd name="T12" fmla="*/ 231 w 312"/>
                <a:gd name="T13" fmla="*/ 47 h 280"/>
                <a:gd name="T14" fmla="*/ 231 w 312"/>
                <a:gd name="T15" fmla="*/ 75 h 280"/>
                <a:gd name="T16" fmla="*/ 230 w 312"/>
                <a:gd name="T17" fmla="*/ 75 h 280"/>
                <a:gd name="T18" fmla="*/ 231 w 312"/>
                <a:gd name="T19" fmla="*/ 75 h 280"/>
                <a:gd name="T20" fmla="*/ 231 w 312"/>
                <a:gd name="T21" fmla="*/ 280 h 280"/>
                <a:gd name="T22" fmla="*/ 312 w 312"/>
                <a:gd name="T23" fmla="*/ 280 h 280"/>
                <a:gd name="T24" fmla="*/ 312 w 312"/>
                <a:gd name="T25" fmla="*/ 227 h 280"/>
                <a:gd name="T26" fmla="*/ 312 w 312"/>
                <a:gd name="T2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280">
                  <a:moveTo>
                    <a:pt x="170" y="83"/>
                  </a:moveTo>
                  <a:lnTo>
                    <a:pt x="0" y="184"/>
                  </a:lnTo>
                  <a:lnTo>
                    <a:pt x="0" y="280"/>
                  </a:lnTo>
                  <a:lnTo>
                    <a:pt x="170" y="280"/>
                  </a:lnTo>
                  <a:lnTo>
                    <a:pt x="170" y="83"/>
                  </a:lnTo>
                  <a:moveTo>
                    <a:pt x="312" y="0"/>
                  </a:moveTo>
                  <a:lnTo>
                    <a:pt x="231" y="47"/>
                  </a:lnTo>
                  <a:lnTo>
                    <a:pt x="231" y="75"/>
                  </a:lnTo>
                  <a:lnTo>
                    <a:pt x="230" y="75"/>
                  </a:lnTo>
                  <a:lnTo>
                    <a:pt x="231" y="75"/>
                  </a:lnTo>
                  <a:lnTo>
                    <a:pt x="231" y="280"/>
                  </a:lnTo>
                  <a:lnTo>
                    <a:pt x="312" y="280"/>
                  </a:lnTo>
                  <a:lnTo>
                    <a:pt x="312" y="227"/>
                  </a:lnTo>
                  <a:lnTo>
                    <a:pt x="3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256"/>
            <p:cNvSpPr>
              <a:spLocks/>
            </p:cNvSpPr>
            <p:nvPr/>
          </p:nvSpPr>
          <p:spPr bwMode="auto">
            <a:xfrm>
              <a:off x="155058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257"/>
            <p:cNvSpPr>
              <a:spLocks/>
            </p:cNvSpPr>
            <p:nvPr/>
          </p:nvSpPr>
          <p:spPr bwMode="auto">
            <a:xfrm>
              <a:off x="155058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258"/>
            <p:cNvSpPr>
              <a:spLocks/>
            </p:cNvSpPr>
            <p:nvPr/>
          </p:nvSpPr>
          <p:spPr bwMode="auto">
            <a:xfrm>
              <a:off x="908690" y="6215636"/>
              <a:ext cx="770271" cy="558824"/>
            </a:xfrm>
            <a:custGeom>
              <a:avLst/>
              <a:gdLst>
                <a:gd name="T0" fmla="*/ 0 w 510"/>
                <a:gd name="T1" fmla="*/ 0 h 370"/>
                <a:gd name="T2" fmla="*/ 0 w 510"/>
                <a:gd name="T3" fmla="*/ 81 h 370"/>
                <a:gd name="T4" fmla="*/ 425 w 510"/>
                <a:gd name="T5" fmla="*/ 81 h 370"/>
                <a:gd name="T6" fmla="*/ 425 w 510"/>
                <a:gd name="T7" fmla="*/ 370 h 370"/>
                <a:gd name="T8" fmla="*/ 510 w 510"/>
                <a:gd name="T9" fmla="*/ 370 h 370"/>
                <a:gd name="T10" fmla="*/ 510 w 510"/>
                <a:gd name="T11" fmla="*/ 0 h 370"/>
                <a:gd name="T12" fmla="*/ 0 w 510"/>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510" h="370">
                  <a:moveTo>
                    <a:pt x="0" y="0"/>
                  </a:moveTo>
                  <a:lnTo>
                    <a:pt x="0" y="81"/>
                  </a:lnTo>
                  <a:lnTo>
                    <a:pt x="425" y="81"/>
                  </a:lnTo>
                  <a:lnTo>
                    <a:pt x="425" y="370"/>
                  </a:lnTo>
                  <a:lnTo>
                    <a:pt x="510" y="370"/>
                  </a:lnTo>
                  <a:lnTo>
                    <a:pt x="510"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259"/>
            <p:cNvSpPr>
              <a:spLocks/>
            </p:cNvSpPr>
            <p:nvPr/>
          </p:nvSpPr>
          <p:spPr bwMode="auto">
            <a:xfrm>
              <a:off x="908690" y="6215636"/>
              <a:ext cx="770271" cy="558824"/>
            </a:xfrm>
            <a:custGeom>
              <a:avLst/>
              <a:gdLst>
                <a:gd name="T0" fmla="*/ 0 w 510"/>
                <a:gd name="T1" fmla="*/ 0 h 370"/>
                <a:gd name="T2" fmla="*/ 0 w 510"/>
                <a:gd name="T3" fmla="*/ 81 h 370"/>
                <a:gd name="T4" fmla="*/ 425 w 510"/>
                <a:gd name="T5" fmla="*/ 81 h 370"/>
                <a:gd name="T6" fmla="*/ 425 w 510"/>
                <a:gd name="T7" fmla="*/ 370 h 370"/>
                <a:gd name="T8" fmla="*/ 510 w 510"/>
                <a:gd name="T9" fmla="*/ 370 h 370"/>
                <a:gd name="T10" fmla="*/ 510 w 510"/>
                <a:gd name="T11" fmla="*/ 0 h 370"/>
                <a:gd name="T12" fmla="*/ 0 w 510"/>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510" h="370">
                  <a:moveTo>
                    <a:pt x="0" y="0"/>
                  </a:moveTo>
                  <a:lnTo>
                    <a:pt x="0" y="81"/>
                  </a:lnTo>
                  <a:lnTo>
                    <a:pt x="425" y="81"/>
                  </a:lnTo>
                  <a:lnTo>
                    <a:pt x="425" y="370"/>
                  </a:lnTo>
                  <a:lnTo>
                    <a:pt x="510" y="370"/>
                  </a:lnTo>
                  <a:lnTo>
                    <a:pt x="51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260"/>
            <p:cNvSpPr>
              <a:spLocks noChangeArrowheads="1"/>
            </p:cNvSpPr>
            <p:nvPr/>
          </p:nvSpPr>
          <p:spPr bwMode="auto">
            <a:xfrm>
              <a:off x="1369342" y="6220168"/>
              <a:ext cx="128379" cy="55429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261"/>
            <p:cNvSpPr>
              <a:spLocks/>
            </p:cNvSpPr>
            <p:nvPr/>
          </p:nvSpPr>
          <p:spPr bwMode="auto">
            <a:xfrm>
              <a:off x="908690" y="5359277"/>
              <a:ext cx="528617" cy="856360"/>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262"/>
            <p:cNvSpPr>
              <a:spLocks/>
            </p:cNvSpPr>
            <p:nvPr/>
          </p:nvSpPr>
          <p:spPr bwMode="auto">
            <a:xfrm>
              <a:off x="136934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263"/>
            <p:cNvSpPr>
              <a:spLocks/>
            </p:cNvSpPr>
            <p:nvPr/>
          </p:nvSpPr>
          <p:spPr bwMode="auto">
            <a:xfrm>
              <a:off x="136934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264"/>
            <p:cNvSpPr>
              <a:spLocks noChangeArrowheads="1"/>
            </p:cNvSpPr>
            <p:nvPr/>
          </p:nvSpPr>
          <p:spPr bwMode="auto">
            <a:xfrm>
              <a:off x="908690" y="6131057"/>
              <a:ext cx="1511" cy="84579"/>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265"/>
            <p:cNvSpPr>
              <a:spLocks noChangeArrowheads="1"/>
            </p:cNvSpPr>
            <p:nvPr/>
          </p:nvSpPr>
          <p:spPr bwMode="auto">
            <a:xfrm>
              <a:off x="908690" y="6131057"/>
              <a:ext cx="1511" cy="8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Rectangle 266"/>
            <p:cNvSpPr>
              <a:spLocks noChangeArrowheads="1"/>
            </p:cNvSpPr>
            <p:nvPr/>
          </p:nvSpPr>
          <p:spPr bwMode="auto">
            <a:xfrm>
              <a:off x="908690" y="5791233"/>
              <a:ext cx="1511" cy="339826"/>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ectangle 267"/>
            <p:cNvSpPr>
              <a:spLocks noChangeArrowheads="1"/>
            </p:cNvSpPr>
            <p:nvPr/>
          </p:nvSpPr>
          <p:spPr bwMode="auto">
            <a:xfrm>
              <a:off x="908690" y="5791233"/>
              <a:ext cx="1511" cy="33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268"/>
            <p:cNvSpPr>
              <a:spLocks noEditPoints="1"/>
            </p:cNvSpPr>
            <p:nvPr/>
          </p:nvSpPr>
          <p:spPr bwMode="auto">
            <a:xfrm>
              <a:off x="908690" y="5791233"/>
              <a:ext cx="528617" cy="424405"/>
            </a:xfrm>
            <a:custGeom>
              <a:avLst/>
              <a:gdLst>
                <a:gd name="T0" fmla="*/ 157 w 350"/>
                <a:gd name="T1" fmla="*/ 82 h 281"/>
                <a:gd name="T2" fmla="*/ 139 w 350"/>
                <a:gd name="T3" fmla="*/ 82 h 281"/>
                <a:gd name="T4" fmla="*/ 139 w 350"/>
                <a:gd name="T5" fmla="*/ 281 h 281"/>
                <a:gd name="T6" fmla="*/ 350 w 350"/>
                <a:gd name="T7" fmla="*/ 281 h 281"/>
                <a:gd name="T8" fmla="*/ 350 w 350"/>
                <a:gd name="T9" fmla="*/ 184 h 281"/>
                <a:gd name="T10" fmla="*/ 157 w 350"/>
                <a:gd name="T11" fmla="*/ 82 h 281"/>
                <a:gd name="T12" fmla="*/ 0 w 350"/>
                <a:gd name="T13" fmla="*/ 0 h 281"/>
                <a:gd name="T14" fmla="*/ 0 w 350"/>
                <a:gd name="T15" fmla="*/ 225 h 281"/>
                <a:gd name="T16" fmla="*/ 0 w 350"/>
                <a:gd name="T17" fmla="*/ 281 h 281"/>
                <a:gd name="T18" fmla="*/ 78 w 350"/>
                <a:gd name="T19" fmla="*/ 281 h 281"/>
                <a:gd name="T20" fmla="*/ 78 w 350"/>
                <a:gd name="T21" fmla="*/ 80 h 281"/>
                <a:gd name="T22" fmla="*/ 78 w 350"/>
                <a:gd name="T23" fmla="*/ 41 h 281"/>
                <a:gd name="T24" fmla="*/ 0 w 350"/>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281">
                  <a:moveTo>
                    <a:pt x="157" y="82"/>
                  </a:moveTo>
                  <a:lnTo>
                    <a:pt x="139" y="82"/>
                  </a:lnTo>
                  <a:lnTo>
                    <a:pt x="139" y="281"/>
                  </a:lnTo>
                  <a:lnTo>
                    <a:pt x="350" y="281"/>
                  </a:lnTo>
                  <a:lnTo>
                    <a:pt x="350" y="184"/>
                  </a:lnTo>
                  <a:lnTo>
                    <a:pt x="157" y="82"/>
                  </a:lnTo>
                  <a:close/>
                  <a:moveTo>
                    <a:pt x="0" y="0"/>
                  </a:moveTo>
                  <a:lnTo>
                    <a:pt x="0" y="225"/>
                  </a:lnTo>
                  <a:lnTo>
                    <a:pt x="0" y="281"/>
                  </a:lnTo>
                  <a:lnTo>
                    <a:pt x="78" y="281"/>
                  </a:lnTo>
                  <a:lnTo>
                    <a:pt x="78" y="80"/>
                  </a:lnTo>
                  <a:lnTo>
                    <a:pt x="78" y="41"/>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69"/>
            <p:cNvSpPr>
              <a:spLocks noEditPoints="1"/>
            </p:cNvSpPr>
            <p:nvPr/>
          </p:nvSpPr>
          <p:spPr bwMode="auto">
            <a:xfrm>
              <a:off x="908690" y="5791233"/>
              <a:ext cx="528617" cy="424405"/>
            </a:xfrm>
            <a:custGeom>
              <a:avLst/>
              <a:gdLst>
                <a:gd name="T0" fmla="*/ 157 w 350"/>
                <a:gd name="T1" fmla="*/ 82 h 281"/>
                <a:gd name="T2" fmla="*/ 139 w 350"/>
                <a:gd name="T3" fmla="*/ 82 h 281"/>
                <a:gd name="T4" fmla="*/ 139 w 350"/>
                <a:gd name="T5" fmla="*/ 281 h 281"/>
                <a:gd name="T6" fmla="*/ 350 w 350"/>
                <a:gd name="T7" fmla="*/ 281 h 281"/>
                <a:gd name="T8" fmla="*/ 350 w 350"/>
                <a:gd name="T9" fmla="*/ 184 h 281"/>
                <a:gd name="T10" fmla="*/ 157 w 350"/>
                <a:gd name="T11" fmla="*/ 82 h 281"/>
                <a:gd name="T12" fmla="*/ 0 w 350"/>
                <a:gd name="T13" fmla="*/ 0 h 281"/>
                <a:gd name="T14" fmla="*/ 0 w 350"/>
                <a:gd name="T15" fmla="*/ 225 h 281"/>
                <a:gd name="T16" fmla="*/ 0 w 350"/>
                <a:gd name="T17" fmla="*/ 281 h 281"/>
                <a:gd name="T18" fmla="*/ 78 w 350"/>
                <a:gd name="T19" fmla="*/ 281 h 281"/>
                <a:gd name="T20" fmla="*/ 78 w 350"/>
                <a:gd name="T21" fmla="*/ 80 h 281"/>
                <a:gd name="T22" fmla="*/ 78 w 350"/>
                <a:gd name="T23" fmla="*/ 41 h 281"/>
                <a:gd name="T24" fmla="*/ 0 w 350"/>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281">
                  <a:moveTo>
                    <a:pt x="157" y="82"/>
                  </a:moveTo>
                  <a:lnTo>
                    <a:pt x="139" y="82"/>
                  </a:lnTo>
                  <a:lnTo>
                    <a:pt x="139" y="281"/>
                  </a:lnTo>
                  <a:lnTo>
                    <a:pt x="350" y="281"/>
                  </a:lnTo>
                  <a:lnTo>
                    <a:pt x="350" y="184"/>
                  </a:lnTo>
                  <a:lnTo>
                    <a:pt x="157" y="82"/>
                  </a:lnTo>
                  <a:moveTo>
                    <a:pt x="0" y="0"/>
                  </a:moveTo>
                  <a:lnTo>
                    <a:pt x="0" y="225"/>
                  </a:lnTo>
                  <a:lnTo>
                    <a:pt x="0" y="281"/>
                  </a:lnTo>
                  <a:lnTo>
                    <a:pt x="78" y="281"/>
                  </a:lnTo>
                  <a:lnTo>
                    <a:pt x="78" y="80"/>
                  </a:lnTo>
                  <a:lnTo>
                    <a:pt x="78"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270"/>
            <p:cNvSpPr>
              <a:spLocks/>
            </p:cNvSpPr>
            <p:nvPr/>
          </p:nvSpPr>
          <p:spPr bwMode="auto">
            <a:xfrm>
              <a:off x="1321011" y="5606972"/>
              <a:ext cx="160095" cy="160096"/>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271"/>
            <p:cNvSpPr>
              <a:spLocks/>
            </p:cNvSpPr>
            <p:nvPr/>
          </p:nvSpPr>
          <p:spPr bwMode="auto">
            <a:xfrm>
              <a:off x="1290804" y="5165954"/>
              <a:ext cx="19635" cy="19635"/>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272"/>
            <p:cNvSpPr>
              <a:spLocks/>
            </p:cNvSpPr>
            <p:nvPr/>
          </p:nvSpPr>
          <p:spPr bwMode="auto">
            <a:xfrm>
              <a:off x="1324032" y="5134236"/>
              <a:ext cx="58904" cy="107234"/>
            </a:xfrm>
            <a:custGeom>
              <a:avLst/>
              <a:gdLst>
                <a:gd name="T0" fmla="*/ 31 w 39"/>
                <a:gd name="T1" fmla="*/ 0 h 71"/>
                <a:gd name="T2" fmla="*/ 39 w 39"/>
                <a:gd name="T3" fmla="*/ 71 h 71"/>
                <a:gd name="T4" fmla="*/ 0 w 39"/>
                <a:gd name="T5" fmla="*/ 64 h 71"/>
                <a:gd name="T6" fmla="*/ 31 w 39"/>
                <a:gd name="T7" fmla="*/ 0 h 71"/>
              </a:gdLst>
              <a:ahLst/>
              <a:cxnLst>
                <a:cxn ang="0">
                  <a:pos x="T0" y="T1"/>
                </a:cxn>
                <a:cxn ang="0">
                  <a:pos x="T2" y="T3"/>
                </a:cxn>
                <a:cxn ang="0">
                  <a:pos x="T4" y="T5"/>
                </a:cxn>
                <a:cxn ang="0">
                  <a:pos x="T6" y="T7"/>
                </a:cxn>
              </a:cxnLst>
              <a:rect l="0" t="0" r="r" b="b"/>
              <a:pathLst>
                <a:path w="39" h="71">
                  <a:moveTo>
                    <a:pt x="31" y="0"/>
                  </a:moveTo>
                  <a:lnTo>
                    <a:pt x="39" y="71"/>
                  </a:lnTo>
                  <a:lnTo>
                    <a:pt x="0" y="64"/>
                  </a:ln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273"/>
            <p:cNvSpPr>
              <a:spLocks/>
            </p:cNvSpPr>
            <p:nvPr/>
          </p:nvSpPr>
          <p:spPr bwMode="auto">
            <a:xfrm>
              <a:off x="2343508" y="4611660"/>
              <a:ext cx="444038" cy="554293"/>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274"/>
            <p:cNvSpPr>
              <a:spLocks/>
            </p:cNvSpPr>
            <p:nvPr/>
          </p:nvSpPr>
          <p:spPr bwMode="auto">
            <a:xfrm>
              <a:off x="2348040" y="4611660"/>
              <a:ext cx="439508" cy="554293"/>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275"/>
            <p:cNvSpPr>
              <a:spLocks/>
            </p:cNvSpPr>
            <p:nvPr/>
          </p:nvSpPr>
          <p:spPr bwMode="auto">
            <a:xfrm>
              <a:off x="2169820" y="6798626"/>
              <a:ext cx="228061" cy="126868"/>
            </a:xfrm>
            <a:custGeom>
              <a:avLst/>
              <a:gdLst>
                <a:gd name="T0" fmla="*/ 151 w 151"/>
                <a:gd name="T1" fmla="*/ 64 h 84"/>
                <a:gd name="T2" fmla="*/ 85 w 151"/>
                <a:gd name="T3" fmla="*/ 0 h 84"/>
                <a:gd name="T4" fmla="*/ 0 w 151"/>
                <a:gd name="T5" fmla="*/ 0 h 84"/>
                <a:gd name="T6" fmla="*/ 0 w 151"/>
                <a:gd name="T7" fmla="*/ 84 h 84"/>
                <a:gd name="T8" fmla="*/ 151 w 151"/>
                <a:gd name="T9" fmla="*/ 84 h 84"/>
                <a:gd name="T10" fmla="*/ 151 w 151"/>
                <a:gd name="T11" fmla="*/ 64 h 84"/>
              </a:gdLst>
              <a:ahLst/>
              <a:cxnLst>
                <a:cxn ang="0">
                  <a:pos x="T0" y="T1"/>
                </a:cxn>
                <a:cxn ang="0">
                  <a:pos x="T2" y="T3"/>
                </a:cxn>
                <a:cxn ang="0">
                  <a:pos x="T4" y="T5"/>
                </a:cxn>
                <a:cxn ang="0">
                  <a:pos x="T6" y="T7"/>
                </a:cxn>
                <a:cxn ang="0">
                  <a:pos x="T8" y="T9"/>
                </a:cxn>
                <a:cxn ang="0">
                  <a:pos x="T10" y="T11"/>
                </a:cxn>
              </a:cxnLst>
              <a:rect l="0" t="0" r="r" b="b"/>
              <a:pathLst>
                <a:path w="151" h="84">
                  <a:moveTo>
                    <a:pt x="151" y="64"/>
                  </a:moveTo>
                  <a:lnTo>
                    <a:pt x="85" y="0"/>
                  </a:lnTo>
                  <a:lnTo>
                    <a:pt x="0" y="0"/>
                  </a:lnTo>
                  <a:lnTo>
                    <a:pt x="0" y="84"/>
                  </a:lnTo>
                  <a:lnTo>
                    <a:pt x="151" y="84"/>
                  </a:lnTo>
                  <a:lnTo>
                    <a:pt x="151"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Rectangle 276"/>
            <p:cNvSpPr>
              <a:spLocks noChangeArrowheads="1"/>
            </p:cNvSpPr>
            <p:nvPr/>
          </p:nvSpPr>
          <p:spPr bwMode="auto">
            <a:xfrm>
              <a:off x="2169820" y="5969452"/>
              <a:ext cx="126868" cy="82917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277"/>
            <p:cNvSpPr>
              <a:spLocks noChangeArrowheads="1"/>
            </p:cNvSpPr>
            <p:nvPr/>
          </p:nvSpPr>
          <p:spPr bwMode="auto">
            <a:xfrm>
              <a:off x="2169820" y="5969452"/>
              <a:ext cx="126868" cy="82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Rectangle 278"/>
            <p:cNvSpPr>
              <a:spLocks noChangeArrowheads="1"/>
            </p:cNvSpPr>
            <p:nvPr/>
          </p:nvSpPr>
          <p:spPr bwMode="auto">
            <a:xfrm>
              <a:off x="1971966" y="5969452"/>
              <a:ext cx="126868" cy="82917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Rectangle 279"/>
            <p:cNvSpPr>
              <a:spLocks noChangeArrowheads="1"/>
            </p:cNvSpPr>
            <p:nvPr/>
          </p:nvSpPr>
          <p:spPr bwMode="auto">
            <a:xfrm>
              <a:off x="1971966" y="5969452"/>
              <a:ext cx="126868" cy="82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280"/>
            <p:cNvSpPr>
              <a:spLocks/>
            </p:cNvSpPr>
            <p:nvPr/>
          </p:nvSpPr>
          <p:spPr bwMode="auto">
            <a:xfrm>
              <a:off x="1971966" y="6798626"/>
              <a:ext cx="226550" cy="126868"/>
            </a:xfrm>
            <a:custGeom>
              <a:avLst/>
              <a:gdLst>
                <a:gd name="T0" fmla="*/ 150 w 150"/>
                <a:gd name="T1" fmla="*/ 64 h 84"/>
                <a:gd name="T2" fmla="*/ 86 w 150"/>
                <a:gd name="T3" fmla="*/ 0 h 84"/>
                <a:gd name="T4" fmla="*/ 0 w 150"/>
                <a:gd name="T5" fmla="*/ 0 h 84"/>
                <a:gd name="T6" fmla="*/ 0 w 150"/>
                <a:gd name="T7" fmla="*/ 84 h 84"/>
                <a:gd name="T8" fmla="*/ 150 w 150"/>
                <a:gd name="T9" fmla="*/ 84 h 84"/>
                <a:gd name="T10" fmla="*/ 150 w 150"/>
                <a:gd name="T11" fmla="*/ 64 h 84"/>
              </a:gdLst>
              <a:ahLst/>
              <a:cxnLst>
                <a:cxn ang="0">
                  <a:pos x="T0" y="T1"/>
                </a:cxn>
                <a:cxn ang="0">
                  <a:pos x="T2" y="T3"/>
                </a:cxn>
                <a:cxn ang="0">
                  <a:pos x="T4" y="T5"/>
                </a:cxn>
                <a:cxn ang="0">
                  <a:pos x="T6" y="T7"/>
                </a:cxn>
                <a:cxn ang="0">
                  <a:pos x="T8" y="T9"/>
                </a:cxn>
                <a:cxn ang="0">
                  <a:pos x="T10" y="T11"/>
                </a:cxn>
              </a:cxnLst>
              <a:rect l="0" t="0" r="r" b="b"/>
              <a:pathLst>
                <a:path w="150" h="84">
                  <a:moveTo>
                    <a:pt x="150" y="64"/>
                  </a:moveTo>
                  <a:lnTo>
                    <a:pt x="86" y="0"/>
                  </a:lnTo>
                  <a:lnTo>
                    <a:pt x="0" y="0"/>
                  </a:lnTo>
                  <a:lnTo>
                    <a:pt x="0" y="84"/>
                  </a:lnTo>
                  <a:lnTo>
                    <a:pt x="150" y="84"/>
                  </a:lnTo>
                  <a:lnTo>
                    <a:pt x="15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281"/>
            <p:cNvSpPr>
              <a:spLocks noChangeArrowheads="1"/>
            </p:cNvSpPr>
            <p:nvPr/>
          </p:nvSpPr>
          <p:spPr bwMode="auto">
            <a:xfrm>
              <a:off x="1884366" y="5057210"/>
              <a:ext cx="466694" cy="94849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282"/>
            <p:cNvSpPr>
              <a:spLocks noChangeArrowheads="1"/>
            </p:cNvSpPr>
            <p:nvPr/>
          </p:nvSpPr>
          <p:spPr bwMode="auto">
            <a:xfrm>
              <a:off x="1884366" y="5057210"/>
              <a:ext cx="466694" cy="94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283"/>
            <p:cNvSpPr>
              <a:spLocks noEditPoints="1"/>
            </p:cNvSpPr>
            <p:nvPr/>
          </p:nvSpPr>
          <p:spPr bwMode="auto">
            <a:xfrm>
              <a:off x="1884366" y="5344173"/>
              <a:ext cx="466694" cy="661527"/>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84"/>
            <p:cNvSpPr>
              <a:spLocks/>
            </p:cNvSpPr>
            <p:nvPr/>
          </p:nvSpPr>
          <p:spPr bwMode="auto">
            <a:xfrm>
              <a:off x="1771091" y="5058720"/>
              <a:ext cx="211447" cy="81256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85"/>
            <p:cNvSpPr>
              <a:spLocks/>
            </p:cNvSpPr>
            <p:nvPr/>
          </p:nvSpPr>
          <p:spPr bwMode="auto">
            <a:xfrm>
              <a:off x="2109406" y="4909197"/>
              <a:ext cx="122338" cy="14801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86"/>
            <p:cNvSpPr>
              <a:spLocks/>
            </p:cNvSpPr>
            <p:nvPr/>
          </p:nvSpPr>
          <p:spPr bwMode="auto">
            <a:xfrm>
              <a:off x="2246847" y="4737019"/>
              <a:ext cx="87599" cy="126868"/>
            </a:xfrm>
            <a:custGeom>
              <a:avLst/>
              <a:gdLst>
                <a:gd name="T0" fmla="*/ 0 w 58"/>
                <a:gd name="T1" fmla="*/ 0 h 84"/>
                <a:gd name="T2" fmla="*/ 58 w 58"/>
                <a:gd name="T3" fmla="*/ 64 h 84"/>
                <a:gd name="T4" fmla="*/ 16 w 58"/>
                <a:gd name="T5" fmla="*/ 84 h 84"/>
                <a:gd name="T6" fmla="*/ 0 w 58"/>
                <a:gd name="T7" fmla="*/ 0 h 84"/>
              </a:gdLst>
              <a:ahLst/>
              <a:cxnLst>
                <a:cxn ang="0">
                  <a:pos x="T0" y="T1"/>
                </a:cxn>
                <a:cxn ang="0">
                  <a:pos x="T2" y="T3"/>
                </a:cxn>
                <a:cxn ang="0">
                  <a:pos x="T4" y="T5"/>
                </a:cxn>
                <a:cxn ang="0">
                  <a:pos x="T6" y="T7"/>
                </a:cxn>
              </a:cxnLst>
              <a:rect l="0" t="0" r="r" b="b"/>
              <a:pathLst>
                <a:path w="58" h="84">
                  <a:moveTo>
                    <a:pt x="0" y="0"/>
                  </a:moveTo>
                  <a:lnTo>
                    <a:pt x="58" y="64"/>
                  </a:lnTo>
                  <a:lnTo>
                    <a:pt x="16" y="8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87"/>
            <p:cNvSpPr>
              <a:spLocks/>
            </p:cNvSpPr>
            <p:nvPr/>
          </p:nvSpPr>
          <p:spPr bwMode="auto">
            <a:xfrm>
              <a:off x="2197006" y="4782329"/>
              <a:ext cx="19635" cy="1963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88"/>
            <p:cNvSpPr>
              <a:spLocks/>
            </p:cNvSpPr>
            <p:nvPr/>
          </p:nvSpPr>
          <p:spPr bwMode="auto">
            <a:xfrm>
              <a:off x="3160600" y="5137257"/>
              <a:ext cx="19635" cy="21145"/>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91"/>
            <p:cNvSpPr>
              <a:spLocks/>
            </p:cNvSpPr>
            <p:nvPr/>
          </p:nvSpPr>
          <p:spPr bwMode="auto">
            <a:xfrm>
              <a:off x="2710520" y="5443856"/>
              <a:ext cx="392687" cy="370033"/>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92"/>
            <p:cNvSpPr>
              <a:spLocks/>
            </p:cNvSpPr>
            <p:nvPr/>
          </p:nvSpPr>
          <p:spPr bwMode="auto">
            <a:xfrm>
              <a:off x="2918946" y="5576765"/>
              <a:ext cx="181240" cy="197854"/>
            </a:xfrm>
            <a:custGeom>
              <a:avLst/>
              <a:gdLst>
                <a:gd name="T0" fmla="*/ 97 w 120"/>
                <a:gd name="T1" fmla="*/ 0 h 131"/>
                <a:gd name="T2" fmla="*/ 0 w 120"/>
                <a:gd name="T3" fmla="*/ 112 h 131"/>
                <a:gd name="T4" fmla="*/ 22 w 120"/>
                <a:gd name="T5" fmla="*/ 131 h 131"/>
                <a:gd name="T6" fmla="*/ 120 w 120"/>
                <a:gd name="T7" fmla="*/ 20 h 131"/>
                <a:gd name="T8" fmla="*/ 97 w 120"/>
                <a:gd name="T9" fmla="*/ 0 h 131"/>
              </a:gdLst>
              <a:ahLst/>
              <a:cxnLst>
                <a:cxn ang="0">
                  <a:pos x="T0" y="T1"/>
                </a:cxn>
                <a:cxn ang="0">
                  <a:pos x="T2" y="T3"/>
                </a:cxn>
                <a:cxn ang="0">
                  <a:pos x="T4" y="T5"/>
                </a:cxn>
                <a:cxn ang="0">
                  <a:pos x="T6" y="T7"/>
                </a:cxn>
                <a:cxn ang="0">
                  <a:pos x="T8" y="T9"/>
                </a:cxn>
              </a:cxnLst>
              <a:rect l="0" t="0" r="r" b="b"/>
              <a:pathLst>
                <a:path w="120" h="131">
                  <a:moveTo>
                    <a:pt x="97" y="0"/>
                  </a:moveTo>
                  <a:lnTo>
                    <a:pt x="0" y="112"/>
                  </a:lnTo>
                  <a:lnTo>
                    <a:pt x="22" y="131"/>
                  </a:lnTo>
                  <a:lnTo>
                    <a:pt x="120" y="20"/>
                  </a:lnTo>
                  <a:lnTo>
                    <a:pt x="97"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93"/>
            <p:cNvSpPr>
              <a:spLocks/>
            </p:cNvSpPr>
            <p:nvPr/>
          </p:nvSpPr>
          <p:spPr bwMode="auto">
            <a:xfrm>
              <a:off x="3038262" y="5576765"/>
              <a:ext cx="61924" cy="63434"/>
            </a:xfrm>
            <a:custGeom>
              <a:avLst/>
              <a:gdLst>
                <a:gd name="T0" fmla="*/ 0 w 41"/>
                <a:gd name="T1" fmla="*/ 23 h 42"/>
                <a:gd name="T2" fmla="*/ 22 w 41"/>
                <a:gd name="T3" fmla="*/ 42 h 42"/>
                <a:gd name="T4" fmla="*/ 41 w 41"/>
                <a:gd name="T5" fmla="*/ 20 h 42"/>
                <a:gd name="T6" fmla="*/ 18 w 41"/>
                <a:gd name="T7" fmla="*/ 0 h 42"/>
                <a:gd name="T8" fmla="*/ 0 w 41"/>
                <a:gd name="T9" fmla="*/ 23 h 42"/>
              </a:gdLst>
              <a:ahLst/>
              <a:cxnLst>
                <a:cxn ang="0">
                  <a:pos x="T0" y="T1"/>
                </a:cxn>
                <a:cxn ang="0">
                  <a:pos x="T2" y="T3"/>
                </a:cxn>
                <a:cxn ang="0">
                  <a:pos x="T4" y="T5"/>
                </a:cxn>
                <a:cxn ang="0">
                  <a:pos x="T6" y="T7"/>
                </a:cxn>
                <a:cxn ang="0">
                  <a:pos x="T8" y="T9"/>
                </a:cxn>
              </a:cxnLst>
              <a:rect l="0" t="0" r="r" b="b"/>
              <a:pathLst>
                <a:path w="41" h="42">
                  <a:moveTo>
                    <a:pt x="0" y="23"/>
                  </a:moveTo>
                  <a:lnTo>
                    <a:pt x="22" y="42"/>
                  </a:lnTo>
                  <a:lnTo>
                    <a:pt x="41" y="20"/>
                  </a:lnTo>
                  <a:lnTo>
                    <a:pt x="18" y="0"/>
                  </a:lnTo>
                  <a:lnTo>
                    <a:pt x="0" y="23"/>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94"/>
            <p:cNvSpPr>
              <a:spLocks/>
            </p:cNvSpPr>
            <p:nvPr/>
          </p:nvSpPr>
          <p:spPr bwMode="auto">
            <a:xfrm>
              <a:off x="3018628" y="5611502"/>
              <a:ext cx="52862" cy="48331"/>
            </a:xfrm>
            <a:custGeom>
              <a:avLst/>
              <a:gdLst>
                <a:gd name="T0" fmla="*/ 13 w 35"/>
                <a:gd name="T1" fmla="*/ 0 h 32"/>
                <a:gd name="T2" fmla="*/ 35 w 35"/>
                <a:gd name="T3" fmla="*/ 19 h 32"/>
                <a:gd name="T4" fmla="*/ 23 w 35"/>
                <a:gd name="T5" fmla="*/ 32 h 32"/>
                <a:gd name="T6" fmla="*/ 0 w 35"/>
                <a:gd name="T7" fmla="*/ 14 h 32"/>
                <a:gd name="T8" fmla="*/ 13 w 35"/>
                <a:gd name="T9" fmla="*/ 0 h 32"/>
              </a:gdLst>
              <a:ahLst/>
              <a:cxnLst>
                <a:cxn ang="0">
                  <a:pos x="T0" y="T1"/>
                </a:cxn>
                <a:cxn ang="0">
                  <a:pos x="T2" y="T3"/>
                </a:cxn>
                <a:cxn ang="0">
                  <a:pos x="T4" y="T5"/>
                </a:cxn>
                <a:cxn ang="0">
                  <a:pos x="T6" y="T7"/>
                </a:cxn>
                <a:cxn ang="0">
                  <a:pos x="T8" y="T9"/>
                </a:cxn>
              </a:cxnLst>
              <a:rect l="0" t="0" r="r" b="b"/>
              <a:pathLst>
                <a:path w="35" h="32">
                  <a:moveTo>
                    <a:pt x="13" y="0"/>
                  </a:moveTo>
                  <a:lnTo>
                    <a:pt x="35" y="19"/>
                  </a:lnTo>
                  <a:lnTo>
                    <a:pt x="23" y="32"/>
                  </a:lnTo>
                  <a:lnTo>
                    <a:pt x="0" y="14"/>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5"/>
            <p:cNvSpPr>
              <a:spLocks/>
            </p:cNvSpPr>
            <p:nvPr/>
          </p:nvSpPr>
          <p:spPr bwMode="auto">
            <a:xfrm>
              <a:off x="3018628" y="5611502"/>
              <a:ext cx="52862" cy="48331"/>
            </a:xfrm>
            <a:custGeom>
              <a:avLst/>
              <a:gdLst>
                <a:gd name="T0" fmla="*/ 13 w 35"/>
                <a:gd name="T1" fmla="*/ 0 h 32"/>
                <a:gd name="T2" fmla="*/ 35 w 35"/>
                <a:gd name="T3" fmla="*/ 19 h 32"/>
                <a:gd name="T4" fmla="*/ 23 w 35"/>
                <a:gd name="T5" fmla="*/ 32 h 32"/>
                <a:gd name="T6" fmla="*/ 0 w 35"/>
                <a:gd name="T7" fmla="*/ 14 h 32"/>
              </a:gdLst>
              <a:ahLst/>
              <a:cxnLst>
                <a:cxn ang="0">
                  <a:pos x="T0" y="T1"/>
                </a:cxn>
                <a:cxn ang="0">
                  <a:pos x="T2" y="T3"/>
                </a:cxn>
                <a:cxn ang="0">
                  <a:pos x="T4" y="T5"/>
                </a:cxn>
                <a:cxn ang="0">
                  <a:pos x="T6" y="T7"/>
                </a:cxn>
              </a:cxnLst>
              <a:rect l="0" t="0" r="r" b="b"/>
              <a:pathLst>
                <a:path w="35" h="32">
                  <a:moveTo>
                    <a:pt x="13" y="0"/>
                  </a:moveTo>
                  <a:lnTo>
                    <a:pt x="35" y="19"/>
                  </a:lnTo>
                  <a:lnTo>
                    <a:pt x="23" y="32"/>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296"/>
            <p:cNvSpPr>
              <a:spLocks/>
            </p:cNvSpPr>
            <p:nvPr/>
          </p:nvSpPr>
          <p:spPr bwMode="auto">
            <a:xfrm>
              <a:off x="2905353" y="5745923"/>
              <a:ext cx="46821" cy="46821"/>
            </a:xfrm>
            <a:custGeom>
              <a:avLst/>
              <a:gdLst>
                <a:gd name="T0" fmla="*/ 9 w 31"/>
                <a:gd name="T1" fmla="*/ 0 h 31"/>
                <a:gd name="T2" fmla="*/ 31 w 31"/>
                <a:gd name="T3" fmla="*/ 19 h 31"/>
                <a:gd name="T4" fmla="*/ 0 w 31"/>
                <a:gd name="T5" fmla="*/ 31 h 31"/>
                <a:gd name="T6" fmla="*/ 9 w 31"/>
                <a:gd name="T7" fmla="*/ 0 h 31"/>
              </a:gdLst>
              <a:ahLst/>
              <a:cxnLst>
                <a:cxn ang="0">
                  <a:pos x="T0" y="T1"/>
                </a:cxn>
                <a:cxn ang="0">
                  <a:pos x="T2" y="T3"/>
                </a:cxn>
                <a:cxn ang="0">
                  <a:pos x="T4" y="T5"/>
                </a:cxn>
                <a:cxn ang="0">
                  <a:pos x="T6" y="T7"/>
                </a:cxn>
              </a:cxnLst>
              <a:rect l="0" t="0" r="r" b="b"/>
              <a:pathLst>
                <a:path w="31" h="31">
                  <a:moveTo>
                    <a:pt x="9" y="0"/>
                  </a:moveTo>
                  <a:lnTo>
                    <a:pt x="31" y="19"/>
                  </a:lnTo>
                  <a:lnTo>
                    <a:pt x="0" y="31"/>
                  </a:lnTo>
                  <a:lnTo>
                    <a:pt x="9"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297"/>
            <p:cNvSpPr>
              <a:spLocks/>
            </p:cNvSpPr>
            <p:nvPr/>
          </p:nvSpPr>
          <p:spPr bwMode="auto">
            <a:xfrm>
              <a:off x="2905353" y="5770088"/>
              <a:ext cx="24165" cy="22656"/>
            </a:xfrm>
            <a:custGeom>
              <a:avLst/>
              <a:gdLst>
                <a:gd name="T0" fmla="*/ 16 w 16"/>
                <a:gd name="T1" fmla="*/ 10 h 15"/>
                <a:gd name="T2" fmla="*/ 4 w 16"/>
                <a:gd name="T3" fmla="*/ 0 h 15"/>
                <a:gd name="T4" fmla="*/ 0 w 16"/>
                <a:gd name="T5" fmla="*/ 15 h 15"/>
                <a:gd name="T6" fmla="*/ 16 w 16"/>
                <a:gd name="T7" fmla="*/ 10 h 15"/>
              </a:gdLst>
              <a:ahLst/>
              <a:cxnLst>
                <a:cxn ang="0">
                  <a:pos x="T0" y="T1"/>
                </a:cxn>
                <a:cxn ang="0">
                  <a:pos x="T2" y="T3"/>
                </a:cxn>
                <a:cxn ang="0">
                  <a:pos x="T4" y="T5"/>
                </a:cxn>
                <a:cxn ang="0">
                  <a:pos x="T6" y="T7"/>
                </a:cxn>
              </a:cxnLst>
              <a:rect l="0" t="0" r="r" b="b"/>
              <a:pathLst>
                <a:path w="16" h="15">
                  <a:moveTo>
                    <a:pt x="16" y="10"/>
                  </a:moveTo>
                  <a:lnTo>
                    <a:pt x="4" y="0"/>
                  </a:lnTo>
                  <a:lnTo>
                    <a:pt x="0" y="15"/>
                  </a:lnTo>
                  <a:lnTo>
                    <a:pt x="16"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298"/>
            <p:cNvSpPr>
              <a:spLocks/>
            </p:cNvSpPr>
            <p:nvPr/>
          </p:nvSpPr>
          <p:spPr bwMode="auto">
            <a:xfrm>
              <a:off x="2926497" y="5619054"/>
              <a:ext cx="160095" cy="1585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299"/>
            <p:cNvSpPr>
              <a:spLocks/>
            </p:cNvSpPr>
            <p:nvPr/>
          </p:nvSpPr>
          <p:spPr bwMode="auto">
            <a:xfrm>
              <a:off x="2600265" y="5711184"/>
              <a:ext cx="135930" cy="129889"/>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Rectangle 300"/>
            <p:cNvSpPr>
              <a:spLocks noChangeArrowheads="1"/>
            </p:cNvSpPr>
            <p:nvPr/>
          </p:nvSpPr>
          <p:spPr bwMode="auto">
            <a:xfrm>
              <a:off x="1026496" y="5912059"/>
              <a:ext cx="92131" cy="10194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Rectangle 301"/>
            <p:cNvSpPr>
              <a:spLocks noChangeArrowheads="1"/>
            </p:cNvSpPr>
            <p:nvPr/>
          </p:nvSpPr>
          <p:spPr bwMode="auto">
            <a:xfrm>
              <a:off x="1026496" y="5912059"/>
              <a:ext cx="92131" cy="101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Rectangle 302"/>
            <p:cNvSpPr>
              <a:spLocks noChangeArrowheads="1"/>
            </p:cNvSpPr>
            <p:nvPr/>
          </p:nvSpPr>
          <p:spPr bwMode="auto">
            <a:xfrm>
              <a:off x="1487148"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Rectangle 303"/>
            <p:cNvSpPr>
              <a:spLocks noChangeArrowheads="1"/>
            </p:cNvSpPr>
            <p:nvPr/>
          </p:nvSpPr>
          <p:spPr bwMode="auto">
            <a:xfrm>
              <a:off x="1487148"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Rectangle 304"/>
            <p:cNvSpPr>
              <a:spLocks noChangeArrowheads="1"/>
            </p:cNvSpPr>
            <p:nvPr/>
          </p:nvSpPr>
          <p:spPr bwMode="auto">
            <a:xfrm>
              <a:off x="3263302"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305"/>
            <p:cNvSpPr>
              <a:spLocks noChangeArrowheads="1"/>
            </p:cNvSpPr>
            <p:nvPr/>
          </p:nvSpPr>
          <p:spPr bwMode="auto">
            <a:xfrm>
              <a:off x="3263302"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Rectangle 306"/>
            <p:cNvSpPr>
              <a:spLocks noChangeArrowheads="1"/>
            </p:cNvSpPr>
            <p:nvPr/>
          </p:nvSpPr>
          <p:spPr bwMode="auto">
            <a:xfrm>
              <a:off x="2804161"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Rectangle 307"/>
            <p:cNvSpPr>
              <a:spLocks noChangeArrowheads="1"/>
            </p:cNvSpPr>
            <p:nvPr/>
          </p:nvSpPr>
          <p:spPr bwMode="auto">
            <a:xfrm>
              <a:off x="2804161"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Rectangle 308"/>
            <p:cNvSpPr>
              <a:spLocks noChangeArrowheads="1"/>
            </p:cNvSpPr>
            <p:nvPr/>
          </p:nvSpPr>
          <p:spPr bwMode="auto">
            <a:xfrm>
              <a:off x="1026496" y="5810866"/>
              <a:ext cx="2328937" cy="10421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Rectangle 309"/>
            <p:cNvSpPr>
              <a:spLocks noChangeArrowheads="1"/>
            </p:cNvSpPr>
            <p:nvPr/>
          </p:nvSpPr>
          <p:spPr bwMode="auto">
            <a:xfrm>
              <a:off x="1026496" y="5810866"/>
              <a:ext cx="2328937" cy="10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Rectangle 310"/>
            <p:cNvSpPr>
              <a:spLocks noChangeArrowheads="1"/>
            </p:cNvSpPr>
            <p:nvPr/>
          </p:nvSpPr>
          <p:spPr bwMode="auto">
            <a:xfrm>
              <a:off x="1071806" y="5915080"/>
              <a:ext cx="46821" cy="1016456"/>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311"/>
            <p:cNvSpPr>
              <a:spLocks/>
            </p:cNvSpPr>
            <p:nvPr/>
          </p:nvSpPr>
          <p:spPr bwMode="auto">
            <a:xfrm>
              <a:off x="1535478" y="5915080"/>
              <a:ext cx="43800" cy="1016456"/>
            </a:xfrm>
            <a:custGeom>
              <a:avLst/>
              <a:gdLst>
                <a:gd name="T0" fmla="*/ 29 w 29"/>
                <a:gd name="T1" fmla="*/ 0 h 673"/>
                <a:gd name="T2" fmla="*/ 0 w 29"/>
                <a:gd name="T3" fmla="*/ 0 h 673"/>
                <a:gd name="T4" fmla="*/ 0 w 29"/>
                <a:gd name="T5" fmla="*/ 673 h 673"/>
                <a:gd name="T6" fmla="*/ 29 w 29"/>
                <a:gd name="T7" fmla="*/ 673 h 673"/>
                <a:gd name="T8" fmla="*/ 29 w 29"/>
                <a:gd name="T9" fmla="*/ 569 h 673"/>
                <a:gd name="T10" fmla="*/ 29 w 29"/>
                <a:gd name="T11" fmla="*/ 199 h 673"/>
                <a:gd name="T12" fmla="*/ 29 w 29"/>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29" h="673">
                  <a:moveTo>
                    <a:pt x="29" y="0"/>
                  </a:moveTo>
                  <a:lnTo>
                    <a:pt x="0" y="0"/>
                  </a:lnTo>
                  <a:lnTo>
                    <a:pt x="0" y="673"/>
                  </a:lnTo>
                  <a:lnTo>
                    <a:pt x="29" y="673"/>
                  </a:lnTo>
                  <a:lnTo>
                    <a:pt x="29" y="569"/>
                  </a:lnTo>
                  <a:lnTo>
                    <a:pt x="29" y="199"/>
                  </a:lnTo>
                  <a:lnTo>
                    <a:pt x="2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312"/>
            <p:cNvSpPr>
              <a:spLocks/>
            </p:cNvSpPr>
            <p:nvPr/>
          </p:nvSpPr>
          <p:spPr bwMode="auto">
            <a:xfrm>
              <a:off x="1535478" y="5915080"/>
              <a:ext cx="43800" cy="1016456"/>
            </a:xfrm>
            <a:custGeom>
              <a:avLst/>
              <a:gdLst>
                <a:gd name="T0" fmla="*/ 29 w 29"/>
                <a:gd name="T1" fmla="*/ 0 h 673"/>
                <a:gd name="T2" fmla="*/ 0 w 29"/>
                <a:gd name="T3" fmla="*/ 0 h 673"/>
                <a:gd name="T4" fmla="*/ 0 w 29"/>
                <a:gd name="T5" fmla="*/ 673 h 673"/>
                <a:gd name="T6" fmla="*/ 29 w 29"/>
                <a:gd name="T7" fmla="*/ 673 h 673"/>
                <a:gd name="T8" fmla="*/ 29 w 29"/>
                <a:gd name="T9" fmla="*/ 569 h 673"/>
                <a:gd name="T10" fmla="*/ 29 w 29"/>
                <a:gd name="T11" fmla="*/ 199 h 673"/>
                <a:gd name="T12" fmla="*/ 29 w 29"/>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29" h="673">
                  <a:moveTo>
                    <a:pt x="29" y="0"/>
                  </a:moveTo>
                  <a:lnTo>
                    <a:pt x="0" y="0"/>
                  </a:lnTo>
                  <a:lnTo>
                    <a:pt x="0" y="673"/>
                  </a:lnTo>
                  <a:lnTo>
                    <a:pt x="29" y="673"/>
                  </a:lnTo>
                  <a:lnTo>
                    <a:pt x="29" y="569"/>
                  </a:lnTo>
                  <a:lnTo>
                    <a:pt x="29" y="19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Rectangle 313"/>
            <p:cNvSpPr>
              <a:spLocks noChangeArrowheads="1"/>
            </p:cNvSpPr>
            <p:nvPr/>
          </p:nvSpPr>
          <p:spPr bwMode="auto">
            <a:xfrm>
              <a:off x="3308613" y="5915080"/>
              <a:ext cx="45310" cy="101645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Rectangle 314"/>
            <p:cNvSpPr>
              <a:spLocks noChangeArrowheads="1"/>
            </p:cNvSpPr>
            <p:nvPr/>
          </p:nvSpPr>
          <p:spPr bwMode="auto">
            <a:xfrm>
              <a:off x="3308613" y="5915080"/>
              <a:ext cx="45310"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315"/>
            <p:cNvSpPr>
              <a:spLocks noChangeArrowheads="1"/>
            </p:cNvSpPr>
            <p:nvPr/>
          </p:nvSpPr>
          <p:spPr bwMode="auto">
            <a:xfrm>
              <a:off x="2849471" y="5915080"/>
              <a:ext cx="45310" cy="101645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Rectangle 316"/>
            <p:cNvSpPr>
              <a:spLocks noChangeArrowheads="1"/>
            </p:cNvSpPr>
            <p:nvPr/>
          </p:nvSpPr>
          <p:spPr bwMode="auto">
            <a:xfrm>
              <a:off x="2849471" y="5915080"/>
              <a:ext cx="45310"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317"/>
            <p:cNvSpPr>
              <a:spLocks/>
            </p:cNvSpPr>
            <p:nvPr/>
          </p:nvSpPr>
          <p:spPr bwMode="auto">
            <a:xfrm>
              <a:off x="1532458" y="5810866"/>
              <a:ext cx="1822975" cy="104214"/>
            </a:xfrm>
            <a:custGeom>
              <a:avLst/>
              <a:gdLst>
                <a:gd name="T0" fmla="*/ 1207 w 1207"/>
                <a:gd name="T1" fmla="*/ 0 h 69"/>
                <a:gd name="T2" fmla="*/ 793 w 1207"/>
                <a:gd name="T3" fmla="*/ 0 h 69"/>
                <a:gd name="T4" fmla="*/ 716 w 1207"/>
                <a:gd name="T5" fmla="*/ 0 h 69"/>
                <a:gd name="T6" fmla="*/ 542 w 1207"/>
                <a:gd name="T7" fmla="*/ 0 h 69"/>
                <a:gd name="T8" fmla="*/ 233 w 1207"/>
                <a:gd name="T9" fmla="*/ 0 h 69"/>
                <a:gd name="T10" fmla="*/ 227 w 1207"/>
                <a:gd name="T11" fmla="*/ 0 h 69"/>
                <a:gd name="T12" fmla="*/ 158 w 1207"/>
                <a:gd name="T13" fmla="*/ 0 h 69"/>
                <a:gd name="T14" fmla="*/ 0 w 1207"/>
                <a:gd name="T15" fmla="*/ 0 h 69"/>
                <a:gd name="T16" fmla="*/ 0 w 1207"/>
                <a:gd name="T17" fmla="*/ 69 h 69"/>
                <a:gd name="T18" fmla="*/ 2 w 1207"/>
                <a:gd name="T19" fmla="*/ 69 h 69"/>
                <a:gd name="T20" fmla="*/ 31 w 1207"/>
                <a:gd name="T21" fmla="*/ 69 h 69"/>
                <a:gd name="T22" fmla="*/ 872 w 1207"/>
                <a:gd name="T23" fmla="*/ 69 h 69"/>
                <a:gd name="T24" fmla="*/ 902 w 1207"/>
                <a:gd name="T25" fmla="*/ 69 h 69"/>
                <a:gd name="T26" fmla="*/ 1176 w 1207"/>
                <a:gd name="T27" fmla="*/ 69 h 69"/>
                <a:gd name="T28" fmla="*/ 1206 w 1207"/>
                <a:gd name="T29" fmla="*/ 69 h 69"/>
                <a:gd name="T30" fmla="*/ 1207 w 1207"/>
                <a:gd name="T31" fmla="*/ 69 h 69"/>
                <a:gd name="T32" fmla="*/ 1207 w 1207"/>
                <a:gd name="T33" fmla="*/ 41 h 69"/>
                <a:gd name="T34" fmla="*/ 1207 w 1207"/>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69">
                  <a:moveTo>
                    <a:pt x="1207" y="0"/>
                  </a:moveTo>
                  <a:lnTo>
                    <a:pt x="793" y="0"/>
                  </a:lnTo>
                  <a:lnTo>
                    <a:pt x="716" y="0"/>
                  </a:lnTo>
                  <a:lnTo>
                    <a:pt x="542" y="0"/>
                  </a:lnTo>
                  <a:lnTo>
                    <a:pt x="233" y="0"/>
                  </a:lnTo>
                  <a:lnTo>
                    <a:pt x="227" y="0"/>
                  </a:lnTo>
                  <a:lnTo>
                    <a:pt x="158" y="0"/>
                  </a:lnTo>
                  <a:lnTo>
                    <a:pt x="0" y="0"/>
                  </a:lnTo>
                  <a:lnTo>
                    <a:pt x="0" y="69"/>
                  </a:lnTo>
                  <a:lnTo>
                    <a:pt x="2" y="69"/>
                  </a:lnTo>
                  <a:lnTo>
                    <a:pt x="31" y="69"/>
                  </a:lnTo>
                  <a:lnTo>
                    <a:pt x="872" y="69"/>
                  </a:lnTo>
                  <a:lnTo>
                    <a:pt x="902" y="69"/>
                  </a:lnTo>
                  <a:lnTo>
                    <a:pt x="1176" y="69"/>
                  </a:lnTo>
                  <a:lnTo>
                    <a:pt x="1206" y="69"/>
                  </a:lnTo>
                  <a:lnTo>
                    <a:pt x="1207" y="69"/>
                  </a:lnTo>
                  <a:lnTo>
                    <a:pt x="1207" y="41"/>
                  </a:lnTo>
                  <a:lnTo>
                    <a:pt x="120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318"/>
            <p:cNvSpPr>
              <a:spLocks/>
            </p:cNvSpPr>
            <p:nvPr/>
          </p:nvSpPr>
          <p:spPr bwMode="auto">
            <a:xfrm>
              <a:off x="1532458" y="5810866"/>
              <a:ext cx="1822975" cy="104214"/>
            </a:xfrm>
            <a:custGeom>
              <a:avLst/>
              <a:gdLst>
                <a:gd name="T0" fmla="*/ 1207 w 1207"/>
                <a:gd name="T1" fmla="*/ 0 h 69"/>
                <a:gd name="T2" fmla="*/ 793 w 1207"/>
                <a:gd name="T3" fmla="*/ 0 h 69"/>
                <a:gd name="T4" fmla="*/ 716 w 1207"/>
                <a:gd name="T5" fmla="*/ 0 h 69"/>
                <a:gd name="T6" fmla="*/ 542 w 1207"/>
                <a:gd name="T7" fmla="*/ 0 h 69"/>
                <a:gd name="T8" fmla="*/ 233 w 1207"/>
                <a:gd name="T9" fmla="*/ 0 h 69"/>
                <a:gd name="T10" fmla="*/ 227 w 1207"/>
                <a:gd name="T11" fmla="*/ 0 h 69"/>
                <a:gd name="T12" fmla="*/ 158 w 1207"/>
                <a:gd name="T13" fmla="*/ 0 h 69"/>
                <a:gd name="T14" fmla="*/ 0 w 1207"/>
                <a:gd name="T15" fmla="*/ 0 h 69"/>
                <a:gd name="T16" fmla="*/ 0 w 1207"/>
                <a:gd name="T17" fmla="*/ 69 h 69"/>
                <a:gd name="T18" fmla="*/ 2 w 1207"/>
                <a:gd name="T19" fmla="*/ 69 h 69"/>
                <a:gd name="T20" fmla="*/ 31 w 1207"/>
                <a:gd name="T21" fmla="*/ 69 h 69"/>
                <a:gd name="T22" fmla="*/ 872 w 1207"/>
                <a:gd name="T23" fmla="*/ 69 h 69"/>
                <a:gd name="T24" fmla="*/ 902 w 1207"/>
                <a:gd name="T25" fmla="*/ 69 h 69"/>
                <a:gd name="T26" fmla="*/ 1176 w 1207"/>
                <a:gd name="T27" fmla="*/ 69 h 69"/>
                <a:gd name="T28" fmla="*/ 1206 w 1207"/>
                <a:gd name="T29" fmla="*/ 69 h 69"/>
                <a:gd name="T30" fmla="*/ 1207 w 1207"/>
                <a:gd name="T31" fmla="*/ 69 h 69"/>
                <a:gd name="T32" fmla="*/ 1207 w 1207"/>
                <a:gd name="T33" fmla="*/ 41 h 69"/>
                <a:gd name="T34" fmla="*/ 1207 w 1207"/>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69">
                  <a:moveTo>
                    <a:pt x="1207" y="0"/>
                  </a:moveTo>
                  <a:lnTo>
                    <a:pt x="793" y="0"/>
                  </a:lnTo>
                  <a:lnTo>
                    <a:pt x="716" y="0"/>
                  </a:lnTo>
                  <a:lnTo>
                    <a:pt x="542" y="0"/>
                  </a:lnTo>
                  <a:lnTo>
                    <a:pt x="233" y="0"/>
                  </a:lnTo>
                  <a:lnTo>
                    <a:pt x="227" y="0"/>
                  </a:lnTo>
                  <a:lnTo>
                    <a:pt x="158" y="0"/>
                  </a:lnTo>
                  <a:lnTo>
                    <a:pt x="0" y="0"/>
                  </a:lnTo>
                  <a:lnTo>
                    <a:pt x="0" y="69"/>
                  </a:lnTo>
                  <a:lnTo>
                    <a:pt x="2" y="69"/>
                  </a:lnTo>
                  <a:lnTo>
                    <a:pt x="31" y="69"/>
                  </a:lnTo>
                  <a:lnTo>
                    <a:pt x="872" y="69"/>
                  </a:lnTo>
                  <a:lnTo>
                    <a:pt x="902" y="69"/>
                  </a:lnTo>
                  <a:lnTo>
                    <a:pt x="1176" y="69"/>
                  </a:lnTo>
                  <a:lnTo>
                    <a:pt x="1206" y="69"/>
                  </a:lnTo>
                  <a:lnTo>
                    <a:pt x="1207" y="69"/>
                  </a:lnTo>
                  <a:lnTo>
                    <a:pt x="1207" y="41"/>
                  </a:lnTo>
                  <a:lnTo>
                    <a:pt x="1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Rectangle 319"/>
            <p:cNvSpPr>
              <a:spLocks noChangeArrowheads="1"/>
            </p:cNvSpPr>
            <p:nvPr/>
          </p:nvSpPr>
          <p:spPr bwMode="auto">
            <a:xfrm>
              <a:off x="1346687" y="5751964"/>
              <a:ext cx="602624" cy="5890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Rectangle 320"/>
            <p:cNvSpPr>
              <a:spLocks noChangeArrowheads="1"/>
            </p:cNvSpPr>
            <p:nvPr/>
          </p:nvSpPr>
          <p:spPr bwMode="auto">
            <a:xfrm>
              <a:off x="1558134" y="5466510"/>
              <a:ext cx="391177" cy="3096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Rectangle 321"/>
            <p:cNvSpPr>
              <a:spLocks noChangeArrowheads="1"/>
            </p:cNvSpPr>
            <p:nvPr/>
          </p:nvSpPr>
          <p:spPr bwMode="auto">
            <a:xfrm>
              <a:off x="1346687" y="5751964"/>
              <a:ext cx="244674" cy="58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322"/>
            <p:cNvSpPr>
              <a:spLocks noChangeArrowheads="1"/>
            </p:cNvSpPr>
            <p:nvPr/>
          </p:nvSpPr>
          <p:spPr bwMode="auto">
            <a:xfrm>
              <a:off x="1558134" y="5466510"/>
              <a:ext cx="33227" cy="2854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323"/>
            <p:cNvSpPr>
              <a:spLocks/>
            </p:cNvSpPr>
            <p:nvPr/>
          </p:nvSpPr>
          <p:spPr bwMode="auto">
            <a:xfrm>
              <a:off x="2236275" y="5229388"/>
              <a:ext cx="61924" cy="43800"/>
            </a:xfrm>
            <a:custGeom>
              <a:avLst/>
              <a:gdLst>
                <a:gd name="T0" fmla="*/ 0 w 41"/>
                <a:gd name="T1" fmla="*/ 29 h 29"/>
                <a:gd name="T2" fmla="*/ 21 w 41"/>
                <a:gd name="T3" fmla="*/ 0 h 29"/>
                <a:gd name="T4" fmla="*/ 41 w 41"/>
                <a:gd name="T5" fmla="*/ 29 h 29"/>
                <a:gd name="T6" fmla="*/ 0 w 41"/>
                <a:gd name="T7" fmla="*/ 29 h 29"/>
              </a:gdLst>
              <a:ahLst/>
              <a:cxnLst>
                <a:cxn ang="0">
                  <a:pos x="T0" y="T1"/>
                </a:cxn>
                <a:cxn ang="0">
                  <a:pos x="T2" y="T3"/>
                </a:cxn>
                <a:cxn ang="0">
                  <a:pos x="T4" y="T5"/>
                </a:cxn>
                <a:cxn ang="0">
                  <a:pos x="T6" y="T7"/>
                </a:cxn>
              </a:cxnLst>
              <a:rect l="0" t="0" r="r" b="b"/>
              <a:pathLst>
                <a:path w="41" h="29">
                  <a:moveTo>
                    <a:pt x="0" y="29"/>
                  </a:moveTo>
                  <a:lnTo>
                    <a:pt x="21" y="0"/>
                  </a:lnTo>
                  <a:lnTo>
                    <a:pt x="41"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324"/>
            <p:cNvSpPr>
              <a:spLocks/>
            </p:cNvSpPr>
            <p:nvPr/>
          </p:nvSpPr>
          <p:spPr bwMode="auto">
            <a:xfrm>
              <a:off x="2267991" y="5229388"/>
              <a:ext cx="63434" cy="43800"/>
            </a:xfrm>
            <a:custGeom>
              <a:avLst/>
              <a:gdLst>
                <a:gd name="T0" fmla="*/ 0 w 42"/>
                <a:gd name="T1" fmla="*/ 29 h 29"/>
                <a:gd name="T2" fmla="*/ 22 w 42"/>
                <a:gd name="T3" fmla="*/ 0 h 29"/>
                <a:gd name="T4" fmla="*/ 42 w 42"/>
                <a:gd name="T5" fmla="*/ 29 h 29"/>
                <a:gd name="T6" fmla="*/ 0 w 42"/>
                <a:gd name="T7" fmla="*/ 29 h 29"/>
              </a:gdLst>
              <a:ahLst/>
              <a:cxnLst>
                <a:cxn ang="0">
                  <a:pos x="T0" y="T1"/>
                </a:cxn>
                <a:cxn ang="0">
                  <a:pos x="T2" y="T3"/>
                </a:cxn>
                <a:cxn ang="0">
                  <a:pos x="T4" y="T5"/>
                </a:cxn>
                <a:cxn ang="0">
                  <a:pos x="T6" y="T7"/>
                </a:cxn>
              </a:cxnLst>
              <a:rect l="0" t="0" r="r" b="b"/>
              <a:pathLst>
                <a:path w="42" h="29">
                  <a:moveTo>
                    <a:pt x="0" y="29"/>
                  </a:moveTo>
                  <a:lnTo>
                    <a:pt x="22" y="0"/>
                  </a:lnTo>
                  <a:lnTo>
                    <a:pt x="42"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325"/>
            <p:cNvSpPr>
              <a:spLocks/>
            </p:cNvSpPr>
            <p:nvPr/>
          </p:nvSpPr>
          <p:spPr bwMode="auto">
            <a:xfrm>
              <a:off x="2098834" y="5055699"/>
              <a:ext cx="104214" cy="40780"/>
            </a:xfrm>
            <a:custGeom>
              <a:avLst/>
              <a:gdLst>
                <a:gd name="T0" fmla="*/ 69 w 69"/>
                <a:gd name="T1" fmla="*/ 0 h 27"/>
                <a:gd name="T2" fmla="*/ 34 w 69"/>
                <a:gd name="T3" fmla="*/ 27 h 27"/>
                <a:gd name="T4" fmla="*/ 0 w 69"/>
                <a:gd name="T5" fmla="*/ 0 h 27"/>
                <a:gd name="T6" fmla="*/ 69 w 69"/>
                <a:gd name="T7" fmla="*/ 0 h 27"/>
              </a:gdLst>
              <a:ahLst/>
              <a:cxnLst>
                <a:cxn ang="0">
                  <a:pos x="T0" y="T1"/>
                </a:cxn>
                <a:cxn ang="0">
                  <a:pos x="T2" y="T3"/>
                </a:cxn>
                <a:cxn ang="0">
                  <a:pos x="T4" y="T5"/>
                </a:cxn>
                <a:cxn ang="0">
                  <a:pos x="T6" y="T7"/>
                </a:cxn>
              </a:cxnLst>
              <a:rect l="0" t="0" r="r" b="b"/>
              <a:pathLst>
                <a:path w="69" h="27">
                  <a:moveTo>
                    <a:pt x="69" y="0"/>
                  </a:moveTo>
                  <a:lnTo>
                    <a:pt x="34" y="27"/>
                  </a:lnTo>
                  <a:lnTo>
                    <a:pt x="0" y="0"/>
                  </a:lnTo>
                  <a:lnTo>
                    <a:pt x="69"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326"/>
            <p:cNvSpPr>
              <a:spLocks/>
            </p:cNvSpPr>
            <p:nvPr/>
          </p:nvSpPr>
          <p:spPr bwMode="auto">
            <a:xfrm>
              <a:off x="2098834" y="5055699"/>
              <a:ext cx="104214" cy="40780"/>
            </a:xfrm>
            <a:custGeom>
              <a:avLst/>
              <a:gdLst>
                <a:gd name="T0" fmla="*/ 69 w 69"/>
                <a:gd name="T1" fmla="*/ 0 h 27"/>
                <a:gd name="T2" fmla="*/ 34 w 69"/>
                <a:gd name="T3" fmla="*/ 27 h 27"/>
                <a:gd name="T4" fmla="*/ 0 w 69"/>
                <a:gd name="T5" fmla="*/ 0 h 27"/>
                <a:gd name="T6" fmla="*/ 69 w 69"/>
                <a:gd name="T7" fmla="*/ 0 h 27"/>
              </a:gdLst>
              <a:ahLst/>
              <a:cxnLst>
                <a:cxn ang="0">
                  <a:pos x="T0" y="T1"/>
                </a:cxn>
                <a:cxn ang="0">
                  <a:pos x="T2" y="T3"/>
                </a:cxn>
                <a:cxn ang="0">
                  <a:pos x="T4" y="T5"/>
                </a:cxn>
                <a:cxn ang="0">
                  <a:pos x="T6" y="T7"/>
                </a:cxn>
              </a:cxnLst>
              <a:rect l="0" t="0" r="r" b="b"/>
              <a:pathLst>
                <a:path w="69" h="27">
                  <a:moveTo>
                    <a:pt x="69" y="0"/>
                  </a:moveTo>
                  <a:lnTo>
                    <a:pt x="34" y="27"/>
                  </a:lnTo>
                  <a:lnTo>
                    <a:pt x="0" y="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327"/>
            <p:cNvSpPr>
              <a:spLocks/>
            </p:cNvSpPr>
            <p:nvPr/>
          </p:nvSpPr>
          <p:spPr bwMode="auto">
            <a:xfrm>
              <a:off x="2098834" y="5096478"/>
              <a:ext cx="104214" cy="377584"/>
            </a:xfrm>
            <a:custGeom>
              <a:avLst/>
              <a:gdLst>
                <a:gd name="T0" fmla="*/ 69 w 69"/>
                <a:gd name="T1" fmla="*/ 0 h 250"/>
                <a:gd name="T2" fmla="*/ 34 w 69"/>
                <a:gd name="T3" fmla="*/ 0 h 250"/>
                <a:gd name="T4" fmla="*/ 0 w 69"/>
                <a:gd name="T5" fmla="*/ 0 h 250"/>
                <a:gd name="T6" fmla="*/ 36 w 69"/>
                <a:gd name="T7" fmla="*/ 250 h 250"/>
                <a:gd name="T8" fmla="*/ 69 w 69"/>
                <a:gd name="T9" fmla="*/ 0 h 250"/>
              </a:gdLst>
              <a:ahLst/>
              <a:cxnLst>
                <a:cxn ang="0">
                  <a:pos x="T0" y="T1"/>
                </a:cxn>
                <a:cxn ang="0">
                  <a:pos x="T2" y="T3"/>
                </a:cxn>
                <a:cxn ang="0">
                  <a:pos x="T4" y="T5"/>
                </a:cxn>
                <a:cxn ang="0">
                  <a:pos x="T6" y="T7"/>
                </a:cxn>
                <a:cxn ang="0">
                  <a:pos x="T8" y="T9"/>
                </a:cxn>
              </a:cxnLst>
              <a:rect l="0" t="0" r="r" b="b"/>
              <a:pathLst>
                <a:path w="69" h="250">
                  <a:moveTo>
                    <a:pt x="69" y="0"/>
                  </a:moveTo>
                  <a:lnTo>
                    <a:pt x="34" y="0"/>
                  </a:lnTo>
                  <a:lnTo>
                    <a:pt x="0" y="0"/>
                  </a:lnTo>
                  <a:lnTo>
                    <a:pt x="36" y="250"/>
                  </a:lnTo>
                  <a:lnTo>
                    <a:pt x="69"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328"/>
            <p:cNvSpPr>
              <a:spLocks/>
            </p:cNvSpPr>
            <p:nvPr/>
          </p:nvSpPr>
          <p:spPr bwMode="auto">
            <a:xfrm>
              <a:off x="2098834" y="5096478"/>
              <a:ext cx="104214" cy="377584"/>
            </a:xfrm>
            <a:custGeom>
              <a:avLst/>
              <a:gdLst>
                <a:gd name="T0" fmla="*/ 69 w 69"/>
                <a:gd name="T1" fmla="*/ 0 h 250"/>
                <a:gd name="T2" fmla="*/ 34 w 69"/>
                <a:gd name="T3" fmla="*/ 0 h 250"/>
                <a:gd name="T4" fmla="*/ 0 w 69"/>
                <a:gd name="T5" fmla="*/ 0 h 250"/>
                <a:gd name="T6" fmla="*/ 36 w 69"/>
                <a:gd name="T7" fmla="*/ 250 h 250"/>
                <a:gd name="T8" fmla="*/ 69 w 69"/>
                <a:gd name="T9" fmla="*/ 0 h 250"/>
              </a:gdLst>
              <a:ahLst/>
              <a:cxnLst>
                <a:cxn ang="0">
                  <a:pos x="T0" y="T1"/>
                </a:cxn>
                <a:cxn ang="0">
                  <a:pos x="T2" y="T3"/>
                </a:cxn>
                <a:cxn ang="0">
                  <a:pos x="T4" y="T5"/>
                </a:cxn>
                <a:cxn ang="0">
                  <a:pos x="T6" y="T7"/>
                </a:cxn>
                <a:cxn ang="0">
                  <a:pos x="T8" y="T9"/>
                </a:cxn>
              </a:cxnLst>
              <a:rect l="0" t="0" r="r" b="b"/>
              <a:pathLst>
                <a:path w="69" h="250">
                  <a:moveTo>
                    <a:pt x="69" y="0"/>
                  </a:moveTo>
                  <a:lnTo>
                    <a:pt x="34" y="0"/>
                  </a:lnTo>
                  <a:lnTo>
                    <a:pt x="0" y="0"/>
                  </a:lnTo>
                  <a:lnTo>
                    <a:pt x="36" y="25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329"/>
            <p:cNvSpPr>
              <a:spLocks/>
            </p:cNvSpPr>
            <p:nvPr/>
          </p:nvSpPr>
          <p:spPr bwMode="auto">
            <a:xfrm>
              <a:off x="2126020" y="5096478"/>
              <a:ext cx="49842" cy="70986"/>
            </a:xfrm>
            <a:custGeom>
              <a:avLst/>
              <a:gdLst>
                <a:gd name="T0" fmla="*/ 0 w 33"/>
                <a:gd name="T1" fmla="*/ 29 h 47"/>
                <a:gd name="T2" fmla="*/ 5 w 33"/>
                <a:gd name="T3" fmla="*/ 47 h 47"/>
                <a:gd name="T4" fmla="*/ 27 w 33"/>
                <a:gd name="T5" fmla="*/ 47 h 47"/>
                <a:gd name="T6" fmla="*/ 33 w 33"/>
                <a:gd name="T7" fmla="*/ 22 h 47"/>
                <a:gd name="T8" fmla="*/ 16 w 33"/>
                <a:gd name="T9" fmla="*/ 0 h 47"/>
                <a:gd name="T10" fmla="*/ 0 w 33"/>
                <a:gd name="T11" fmla="*/ 29 h 47"/>
              </a:gdLst>
              <a:ahLst/>
              <a:cxnLst>
                <a:cxn ang="0">
                  <a:pos x="T0" y="T1"/>
                </a:cxn>
                <a:cxn ang="0">
                  <a:pos x="T2" y="T3"/>
                </a:cxn>
                <a:cxn ang="0">
                  <a:pos x="T4" y="T5"/>
                </a:cxn>
                <a:cxn ang="0">
                  <a:pos x="T6" y="T7"/>
                </a:cxn>
                <a:cxn ang="0">
                  <a:pos x="T8" y="T9"/>
                </a:cxn>
                <a:cxn ang="0">
                  <a:pos x="T10" y="T11"/>
                </a:cxn>
              </a:cxnLst>
              <a:rect l="0" t="0" r="r" b="b"/>
              <a:pathLst>
                <a:path w="33" h="47">
                  <a:moveTo>
                    <a:pt x="0" y="29"/>
                  </a:moveTo>
                  <a:lnTo>
                    <a:pt x="5" y="47"/>
                  </a:lnTo>
                  <a:lnTo>
                    <a:pt x="27" y="47"/>
                  </a:lnTo>
                  <a:lnTo>
                    <a:pt x="33" y="22"/>
                  </a:lnTo>
                  <a:lnTo>
                    <a:pt x="16" y="0"/>
                  </a:lnTo>
                  <a:lnTo>
                    <a:pt x="0" y="2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330"/>
            <p:cNvSpPr>
              <a:spLocks/>
            </p:cNvSpPr>
            <p:nvPr/>
          </p:nvSpPr>
          <p:spPr bwMode="auto">
            <a:xfrm>
              <a:off x="2119979" y="5167464"/>
              <a:ext cx="61924" cy="306598"/>
            </a:xfrm>
            <a:custGeom>
              <a:avLst/>
              <a:gdLst>
                <a:gd name="T0" fmla="*/ 31 w 41"/>
                <a:gd name="T1" fmla="*/ 0 h 203"/>
                <a:gd name="T2" fmla="*/ 9 w 41"/>
                <a:gd name="T3" fmla="*/ 0 h 203"/>
                <a:gd name="T4" fmla="*/ 0 w 41"/>
                <a:gd name="T5" fmla="*/ 50 h 203"/>
                <a:gd name="T6" fmla="*/ 22 w 41"/>
                <a:gd name="T7" fmla="*/ 203 h 203"/>
                <a:gd name="T8" fmla="*/ 41 w 41"/>
                <a:gd name="T9" fmla="*/ 59 h 203"/>
                <a:gd name="T10" fmla="*/ 31 w 41"/>
                <a:gd name="T11" fmla="*/ 0 h 203"/>
              </a:gdLst>
              <a:ahLst/>
              <a:cxnLst>
                <a:cxn ang="0">
                  <a:pos x="T0" y="T1"/>
                </a:cxn>
                <a:cxn ang="0">
                  <a:pos x="T2" y="T3"/>
                </a:cxn>
                <a:cxn ang="0">
                  <a:pos x="T4" y="T5"/>
                </a:cxn>
                <a:cxn ang="0">
                  <a:pos x="T6" y="T7"/>
                </a:cxn>
                <a:cxn ang="0">
                  <a:pos x="T8" y="T9"/>
                </a:cxn>
                <a:cxn ang="0">
                  <a:pos x="T10" y="T11"/>
                </a:cxn>
              </a:cxnLst>
              <a:rect l="0" t="0" r="r" b="b"/>
              <a:pathLst>
                <a:path w="41" h="203">
                  <a:moveTo>
                    <a:pt x="31" y="0"/>
                  </a:moveTo>
                  <a:lnTo>
                    <a:pt x="9" y="0"/>
                  </a:lnTo>
                  <a:lnTo>
                    <a:pt x="0" y="50"/>
                  </a:lnTo>
                  <a:lnTo>
                    <a:pt x="22" y="203"/>
                  </a:lnTo>
                  <a:lnTo>
                    <a:pt x="41" y="59"/>
                  </a:lnTo>
                  <a:lnTo>
                    <a:pt x="31"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331"/>
            <p:cNvSpPr>
              <a:spLocks/>
            </p:cNvSpPr>
            <p:nvPr/>
          </p:nvSpPr>
          <p:spPr bwMode="auto">
            <a:xfrm>
              <a:off x="2098834" y="5055699"/>
              <a:ext cx="52862" cy="98172"/>
            </a:xfrm>
            <a:custGeom>
              <a:avLst/>
              <a:gdLst>
                <a:gd name="T0" fmla="*/ 35 w 35"/>
                <a:gd name="T1" fmla="*/ 27 h 65"/>
                <a:gd name="T2" fmla="*/ 13 w 35"/>
                <a:gd name="T3" fmla="*/ 65 h 65"/>
                <a:gd name="T4" fmla="*/ 0 w 35"/>
                <a:gd name="T5" fmla="*/ 27 h 65"/>
                <a:gd name="T6" fmla="*/ 0 w 35"/>
                <a:gd name="T7" fmla="*/ 0 h 65"/>
                <a:gd name="T8" fmla="*/ 35 w 35"/>
                <a:gd name="T9" fmla="*/ 27 h 65"/>
              </a:gdLst>
              <a:ahLst/>
              <a:cxnLst>
                <a:cxn ang="0">
                  <a:pos x="T0" y="T1"/>
                </a:cxn>
                <a:cxn ang="0">
                  <a:pos x="T2" y="T3"/>
                </a:cxn>
                <a:cxn ang="0">
                  <a:pos x="T4" y="T5"/>
                </a:cxn>
                <a:cxn ang="0">
                  <a:pos x="T6" y="T7"/>
                </a:cxn>
                <a:cxn ang="0">
                  <a:pos x="T8" y="T9"/>
                </a:cxn>
              </a:cxnLst>
              <a:rect l="0" t="0" r="r" b="b"/>
              <a:pathLst>
                <a:path w="35" h="65">
                  <a:moveTo>
                    <a:pt x="35" y="27"/>
                  </a:moveTo>
                  <a:lnTo>
                    <a:pt x="13" y="65"/>
                  </a:lnTo>
                  <a:lnTo>
                    <a:pt x="0" y="27"/>
                  </a:lnTo>
                  <a:lnTo>
                    <a:pt x="0" y="0"/>
                  </a:ln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332"/>
            <p:cNvSpPr>
              <a:spLocks/>
            </p:cNvSpPr>
            <p:nvPr/>
          </p:nvSpPr>
          <p:spPr bwMode="auto">
            <a:xfrm>
              <a:off x="2150185" y="5055699"/>
              <a:ext cx="52862" cy="98172"/>
            </a:xfrm>
            <a:custGeom>
              <a:avLst/>
              <a:gdLst>
                <a:gd name="T0" fmla="*/ 0 w 35"/>
                <a:gd name="T1" fmla="*/ 27 h 65"/>
                <a:gd name="T2" fmla="*/ 24 w 35"/>
                <a:gd name="T3" fmla="*/ 65 h 65"/>
                <a:gd name="T4" fmla="*/ 35 w 35"/>
                <a:gd name="T5" fmla="*/ 27 h 65"/>
                <a:gd name="T6" fmla="*/ 35 w 35"/>
                <a:gd name="T7" fmla="*/ 0 h 65"/>
                <a:gd name="T8" fmla="*/ 0 w 35"/>
                <a:gd name="T9" fmla="*/ 27 h 65"/>
              </a:gdLst>
              <a:ahLst/>
              <a:cxnLst>
                <a:cxn ang="0">
                  <a:pos x="T0" y="T1"/>
                </a:cxn>
                <a:cxn ang="0">
                  <a:pos x="T2" y="T3"/>
                </a:cxn>
                <a:cxn ang="0">
                  <a:pos x="T4" y="T5"/>
                </a:cxn>
                <a:cxn ang="0">
                  <a:pos x="T6" y="T7"/>
                </a:cxn>
                <a:cxn ang="0">
                  <a:pos x="T8" y="T9"/>
                </a:cxn>
              </a:cxnLst>
              <a:rect l="0" t="0" r="r" b="b"/>
              <a:pathLst>
                <a:path w="35" h="65">
                  <a:moveTo>
                    <a:pt x="0" y="27"/>
                  </a:moveTo>
                  <a:lnTo>
                    <a:pt x="24" y="65"/>
                  </a:lnTo>
                  <a:lnTo>
                    <a:pt x="35" y="27"/>
                  </a:lnTo>
                  <a:lnTo>
                    <a:pt x="35"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333"/>
            <p:cNvSpPr>
              <a:spLocks/>
            </p:cNvSpPr>
            <p:nvPr/>
          </p:nvSpPr>
          <p:spPr bwMode="auto">
            <a:xfrm>
              <a:off x="3288978" y="5313967"/>
              <a:ext cx="288474" cy="261288"/>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334"/>
            <p:cNvSpPr>
              <a:spLocks/>
            </p:cNvSpPr>
            <p:nvPr/>
          </p:nvSpPr>
          <p:spPr bwMode="auto">
            <a:xfrm>
              <a:off x="2678802" y="4403234"/>
              <a:ext cx="108744" cy="21144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335"/>
            <p:cNvSpPr>
              <a:spLocks noChangeArrowheads="1"/>
            </p:cNvSpPr>
            <p:nvPr/>
          </p:nvSpPr>
          <p:spPr bwMode="auto">
            <a:xfrm>
              <a:off x="1752967" y="5635668"/>
              <a:ext cx="49842" cy="49842"/>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336"/>
            <p:cNvSpPr>
              <a:spLocks/>
            </p:cNvSpPr>
            <p:nvPr/>
          </p:nvSpPr>
          <p:spPr bwMode="auto">
            <a:xfrm>
              <a:off x="3150027" y="5250533"/>
              <a:ext cx="119317" cy="188792"/>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337"/>
            <p:cNvSpPr>
              <a:spLocks/>
            </p:cNvSpPr>
            <p:nvPr/>
          </p:nvSpPr>
          <p:spPr bwMode="auto">
            <a:xfrm>
              <a:off x="1132220" y="5224856"/>
              <a:ext cx="132909" cy="209937"/>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338"/>
            <p:cNvSpPr>
              <a:spLocks/>
            </p:cNvSpPr>
            <p:nvPr/>
          </p:nvSpPr>
          <p:spPr bwMode="auto">
            <a:xfrm>
              <a:off x="3063938" y="5087416"/>
              <a:ext cx="57393" cy="110255"/>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339"/>
            <p:cNvSpPr>
              <a:spLocks/>
            </p:cNvSpPr>
            <p:nvPr/>
          </p:nvSpPr>
          <p:spPr bwMode="auto">
            <a:xfrm>
              <a:off x="3073000" y="5017941"/>
              <a:ext cx="282433" cy="330764"/>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340"/>
            <p:cNvSpPr>
              <a:spLocks/>
            </p:cNvSpPr>
            <p:nvPr/>
          </p:nvSpPr>
          <p:spPr bwMode="auto">
            <a:xfrm>
              <a:off x="3160600" y="5137257"/>
              <a:ext cx="19635" cy="21145"/>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341"/>
            <p:cNvSpPr>
              <a:spLocks/>
            </p:cNvSpPr>
            <p:nvPr/>
          </p:nvSpPr>
          <p:spPr bwMode="auto">
            <a:xfrm>
              <a:off x="3073000" y="4931851"/>
              <a:ext cx="356439" cy="465183"/>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342"/>
            <p:cNvSpPr>
              <a:spLocks/>
            </p:cNvSpPr>
            <p:nvPr/>
          </p:nvSpPr>
          <p:spPr bwMode="auto">
            <a:xfrm>
              <a:off x="2246847" y="4737019"/>
              <a:ext cx="87599" cy="126868"/>
            </a:xfrm>
            <a:custGeom>
              <a:avLst/>
              <a:gdLst>
                <a:gd name="T0" fmla="*/ 0 w 58"/>
                <a:gd name="T1" fmla="*/ 0 h 84"/>
                <a:gd name="T2" fmla="*/ 58 w 58"/>
                <a:gd name="T3" fmla="*/ 64 h 84"/>
                <a:gd name="T4" fmla="*/ 16 w 58"/>
                <a:gd name="T5" fmla="*/ 84 h 84"/>
                <a:gd name="T6" fmla="*/ 0 w 58"/>
                <a:gd name="T7" fmla="*/ 0 h 84"/>
              </a:gdLst>
              <a:ahLst/>
              <a:cxnLst>
                <a:cxn ang="0">
                  <a:pos x="T0" y="T1"/>
                </a:cxn>
                <a:cxn ang="0">
                  <a:pos x="T2" y="T3"/>
                </a:cxn>
                <a:cxn ang="0">
                  <a:pos x="T4" y="T5"/>
                </a:cxn>
                <a:cxn ang="0">
                  <a:pos x="T6" y="T7"/>
                </a:cxn>
              </a:cxnLst>
              <a:rect l="0" t="0" r="r" b="b"/>
              <a:pathLst>
                <a:path w="58" h="84">
                  <a:moveTo>
                    <a:pt x="0" y="0"/>
                  </a:moveTo>
                  <a:lnTo>
                    <a:pt x="58" y="64"/>
                  </a:lnTo>
                  <a:lnTo>
                    <a:pt x="16" y="8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343"/>
            <p:cNvSpPr>
              <a:spLocks/>
            </p:cNvSpPr>
            <p:nvPr/>
          </p:nvSpPr>
          <p:spPr bwMode="auto">
            <a:xfrm>
              <a:off x="2011234" y="4659991"/>
              <a:ext cx="332274" cy="34133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344"/>
            <p:cNvSpPr>
              <a:spLocks/>
            </p:cNvSpPr>
            <p:nvPr/>
          </p:nvSpPr>
          <p:spPr bwMode="auto">
            <a:xfrm>
              <a:off x="2197006" y="4782329"/>
              <a:ext cx="19635" cy="1963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345"/>
            <p:cNvSpPr>
              <a:spLocks/>
            </p:cNvSpPr>
            <p:nvPr/>
          </p:nvSpPr>
          <p:spPr bwMode="auto">
            <a:xfrm>
              <a:off x="1931186" y="4598068"/>
              <a:ext cx="283943" cy="339826"/>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346"/>
            <p:cNvSpPr>
              <a:spLocks/>
            </p:cNvSpPr>
            <p:nvPr/>
          </p:nvSpPr>
          <p:spPr bwMode="auto">
            <a:xfrm>
              <a:off x="3254240" y="5123664"/>
              <a:ext cx="64945" cy="105723"/>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347"/>
            <p:cNvSpPr>
              <a:spLocks/>
            </p:cNvSpPr>
            <p:nvPr/>
          </p:nvSpPr>
          <p:spPr bwMode="auto">
            <a:xfrm>
              <a:off x="3258771" y="5149340"/>
              <a:ext cx="33227" cy="49842"/>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348"/>
            <p:cNvSpPr>
              <a:spLocks/>
            </p:cNvSpPr>
            <p:nvPr/>
          </p:nvSpPr>
          <p:spPr bwMode="auto">
            <a:xfrm>
              <a:off x="2067116" y="4795921"/>
              <a:ext cx="77028" cy="102703"/>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349"/>
            <p:cNvSpPr>
              <a:spLocks/>
            </p:cNvSpPr>
            <p:nvPr/>
          </p:nvSpPr>
          <p:spPr bwMode="auto">
            <a:xfrm>
              <a:off x="2112427" y="4817066"/>
              <a:ext cx="22655" cy="45310"/>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350"/>
            <p:cNvSpPr>
              <a:spLocks/>
            </p:cNvSpPr>
            <p:nvPr/>
          </p:nvSpPr>
          <p:spPr bwMode="auto">
            <a:xfrm>
              <a:off x="2095813" y="4817066"/>
              <a:ext cx="39269" cy="46821"/>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351"/>
            <p:cNvSpPr>
              <a:spLocks/>
            </p:cNvSpPr>
            <p:nvPr/>
          </p:nvSpPr>
          <p:spPr bwMode="auto">
            <a:xfrm>
              <a:off x="2692396" y="4502916"/>
              <a:ext cx="95152" cy="98172"/>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352"/>
            <p:cNvSpPr>
              <a:spLocks/>
            </p:cNvSpPr>
            <p:nvPr/>
          </p:nvSpPr>
          <p:spPr bwMode="auto">
            <a:xfrm>
              <a:off x="1121647" y="5022472"/>
              <a:ext cx="264309" cy="324722"/>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353"/>
            <p:cNvSpPr>
              <a:spLocks/>
            </p:cNvSpPr>
            <p:nvPr/>
          </p:nvSpPr>
          <p:spPr bwMode="auto">
            <a:xfrm>
              <a:off x="1384445" y="5060230"/>
              <a:ext cx="0" cy="151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Rectangle 354"/>
            <p:cNvSpPr>
              <a:spLocks noChangeArrowheads="1"/>
            </p:cNvSpPr>
            <p:nvPr/>
          </p:nvSpPr>
          <p:spPr bwMode="auto">
            <a:xfrm>
              <a:off x="1384445" y="5060230"/>
              <a:ext cx="1511" cy="151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355"/>
            <p:cNvSpPr>
              <a:spLocks/>
            </p:cNvSpPr>
            <p:nvPr/>
          </p:nvSpPr>
          <p:spPr bwMode="auto">
            <a:xfrm>
              <a:off x="1382935" y="5061740"/>
              <a:ext cx="1511" cy="1511"/>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0" name="Freeform 356"/>
            <p:cNvSpPr>
              <a:spLocks/>
            </p:cNvSpPr>
            <p:nvPr/>
          </p:nvSpPr>
          <p:spPr bwMode="auto">
            <a:xfrm>
              <a:off x="999310" y="4940913"/>
              <a:ext cx="395708" cy="336805"/>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357"/>
            <p:cNvSpPr>
              <a:spLocks/>
            </p:cNvSpPr>
            <p:nvPr/>
          </p:nvSpPr>
          <p:spPr bwMode="auto">
            <a:xfrm>
              <a:off x="1145812" y="5107050"/>
              <a:ext cx="60413" cy="99682"/>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358"/>
            <p:cNvSpPr>
              <a:spLocks/>
            </p:cNvSpPr>
            <p:nvPr/>
          </p:nvSpPr>
          <p:spPr bwMode="auto">
            <a:xfrm>
              <a:off x="1192633" y="5135747"/>
              <a:ext cx="9062" cy="46821"/>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359"/>
            <p:cNvSpPr>
              <a:spLocks/>
            </p:cNvSpPr>
            <p:nvPr/>
          </p:nvSpPr>
          <p:spPr bwMode="auto">
            <a:xfrm>
              <a:off x="1171488" y="5135747"/>
              <a:ext cx="30207" cy="46821"/>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360"/>
            <p:cNvSpPr>
              <a:spLocks/>
            </p:cNvSpPr>
            <p:nvPr/>
          </p:nvSpPr>
          <p:spPr bwMode="auto">
            <a:xfrm>
              <a:off x="1290804" y="5165954"/>
              <a:ext cx="19635" cy="19635"/>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361"/>
            <p:cNvSpPr>
              <a:spLocks/>
            </p:cNvSpPr>
            <p:nvPr/>
          </p:nvSpPr>
          <p:spPr bwMode="auto">
            <a:xfrm>
              <a:off x="3124352" y="5390993"/>
              <a:ext cx="166137" cy="67966"/>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362"/>
            <p:cNvSpPr>
              <a:spLocks/>
            </p:cNvSpPr>
            <p:nvPr/>
          </p:nvSpPr>
          <p:spPr bwMode="auto">
            <a:xfrm>
              <a:off x="3196848" y="5440835"/>
              <a:ext cx="25676" cy="99682"/>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363"/>
            <p:cNvSpPr>
              <a:spLocks/>
            </p:cNvSpPr>
            <p:nvPr/>
          </p:nvSpPr>
          <p:spPr bwMode="auto">
            <a:xfrm>
              <a:off x="1080868" y="5381931"/>
              <a:ext cx="181240" cy="80048"/>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364"/>
            <p:cNvSpPr>
              <a:spLocks/>
            </p:cNvSpPr>
            <p:nvPr/>
          </p:nvSpPr>
          <p:spPr bwMode="auto">
            <a:xfrm>
              <a:off x="928324" y="5267146"/>
              <a:ext cx="244674" cy="243164"/>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80116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Text Placeholder 25"/>
          <p:cNvSpPr txBox="1">
            <a:spLocks/>
          </p:cNvSpPr>
          <p:nvPr/>
        </p:nvSpPr>
        <p:spPr bwMode="invGray">
          <a:xfrm>
            <a:off x="6675438" y="2148958"/>
            <a:ext cx="5486400" cy="182880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Azure Docs</a:t>
            </a:r>
            <a:b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hlinkClick r:id="rId3"/>
              </a:rPr>
              <a:t>https://docs.microsoft.com/en-us/azure/index</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invGray">
          <a:xfrm>
            <a:off x="935034" y="1149850"/>
            <a:ext cx="4772722" cy="5834270"/>
          </a:xfrm>
          <a:prstGeom prst="rect">
            <a:avLst/>
          </a:prstGeom>
        </p:spPr>
      </p:pic>
      <p:pic>
        <p:nvPicPr>
          <p:cNvPr id="139" name="Picture 138"/>
          <p:cNvPicPr>
            <a:picLocks noChangeAspect="1"/>
          </p:cNvPicPr>
          <p:nvPr/>
        </p:nvPicPr>
        <p:blipFill>
          <a:blip r:embed="rId5"/>
          <a:stretch>
            <a:fillRect/>
          </a:stretch>
        </p:blipFill>
        <p:spPr>
          <a:xfrm>
            <a:off x="1082316" y="1454895"/>
            <a:ext cx="4526321" cy="2757152"/>
          </a:xfrm>
          <a:prstGeom prst="rect">
            <a:avLst/>
          </a:prstGeom>
        </p:spPr>
      </p:pic>
      <p:pic>
        <p:nvPicPr>
          <p:cNvPr id="140" name="Picture 139"/>
          <p:cNvPicPr>
            <a:picLocks noChangeAspect="1"/>
          </p:cNvPicPr>
          <p:nvPr/>
        </p:nvPicPr>
        <p:blipFill rotWithShape="1">
          <a:blip r:embed="rId6"/>
          <a:srcRect l="686" r="3302"/>
          <a:stretch/>
        </p:blipFill>
        <p:spPr>
          <a:xfrm>
            <a:off x="6751637" y="3878262"/>
            <a:ext cx="4796646" cy="2796285"/>
          </a:xfrm>
          <a:prstGeom prst="rect">
            <a:avLst/>
          </a:prstGeom>
        </p:spPr>
      </p:pic>
    </p:spTree>
    <p:extLst>
      <p:ext uri="{BB962C8B-B14F-4D97-AF65-F5344CB8AC3E}">
        <p14:creationId xmlns:p14="http://schemas.microsoft.com/office/powerpoint/2010/main" val="363910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structure</a:t>
            </a:r>
          </a:p>
        </p:txBody>
      </p:sp>
      <p:sp>
        <p:nvSpPr>
          <p:cNvPr id="3" name="Text Placeholder 4"/>
          <p:cNvSpPr txBox="1">
            <a:spLocks/>
          </p:cNvSpPr>
          <p:nvPr/>
        </p:nvSpPr>
        <p:spPr>
          <a:xfrm>
            <a:off x="274639" y="12047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Technical Environment or Scenario</a:t>
            </a:r>
          </a:p>
          <a:p>
            <a:pPr>
              <a:lnSpc>
                <a:spcPct val="100000"/>
              </a:lnSpc>
              <a:spcBef>
                <a:spcPts val="0"/>
              </a:spcBef>
              <a:buSzTx/>
            </a:pPr>
            <a:r>
              <a:rPr lang="en-US" sz="2000" b="1" dirty="0">
                <a:gradFill>
                  <a:gsLst>
                    <a:gs pos="5417">
                      <a:schemeClr val="tx1"/>
                    </a:gs>
                    <a:gs pos="28000">
                      <a:schemeClr val="tx1"/>
                    </a:gs>
                  </a:gsLst>
                  <a:lin ang="5400000" scaled="0"/>
                </a:gradFill>
                <a:latin typeface="Segoe UI"/>
              </a:rPr>
              <a:t>You are a developer…</a:t>
            </a:r>
          </a:p>
        </p:txBody>
      </p:sp>
      <p:sp>
        <p:nvSpPr>
          <p:cNvPr id="4" name="Text Placeholder 4"/>
          <p:cNvSpPr txBox="1">
            <a:spLocks/>
          </p:cNvSpPr>
          <p:nvPr/>
        </p:nvSpPr>
        <p:spPr>
          <a:xfrm>
            <a:off x="274639" y="25763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Problem Statement / Requirements</a:t>
            </a:r>
          </a:p>
          <a:p>
            <a:pPr>
              <a:lnSpc>
                <a:spcPct val="100000"/>
              </a:lnSpc>
              <a:spcBef>
                <a:spcPts val="0"/>
              </a:spcBef>
              <a:buSzTx/>
            </a:pPr>
            <a:r>
              <a:rPr lang="en-US" sz="2000" b="1" dirty="0">
                <a:gradFill>
                  <a:gsLst>
                    <a:gs pos="5417">
                      <a:schemeClr val="tx1"/>
                    </a:gs>
                    <a:gs pos="28000">
                      <a:schemeClr val="tx1"/>
                    </a:gs>
                  </a:gsLst>
                  <a:lin ang="5400000" scaled="0"/>
                </a:gradFill>
                <a:latin typeface="Segoe UI"/>
              </a:rPr>
              <a:t>The app must…</a:t>
            </a:r>
          </a:p>
        </p:txBody>
      </p:sp>
      <p:sp>
        <p:nvSpPr>
          <p:cNvPr id="5" name="Text Placeholder 4"/>
          <p:cNvSpPr txBox="1">
            <a:spLocks/>
          </p:cNvSpPr>
          <p:nvPr/>
        </p:nvSpPr>
        <p:spPr>
          <a:xfrm>
            <a:off x="274639" y="3947984"/>
            <a:ext cx="8229599" cy="132588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Goal Statement</a:t>
            </a:r>
          </a:p>
          <a:p>
            <a:pPr>
              <a:lnSpc>
                <a:spcPct val="100000"/>
              </a:lnSpc>
              <a:spcBef>
                <a:spcPts val="0"/>
              </a:spcBef>
              <a:buSzTx/>
            </a:pPr>
            <a:r>
              <a:rPr lang="en-US" sz="2000" b="1" dirty="0">
                <a:gradFill>
                  <a:gsLst>
                    <a:gs pos="5417">
                      <a:schemeClr val="tx1"/>
                    </a:gs>
                    <a:gs pos="28000">
                      <a:schemeClr val="tx1"/>
                    </a:gs>
                  </a:gsLst>
                  <a:lin ang="5400000" scaled="0"/>
                </a:gradFill>
                <a:latin typeface="Segoe UI"/>
              </a:rPr>
              <a:t>You need to…</a:t>
            </a:r>
          </a:p>
        </p:txBody>
      </p:sp>
      <p:sp>
        <p:nvSpPr>
          <p:cNvPr id="6" name="Text Placeholder 4"/>
          <p:cNvSpPr txBox="1">
            <a:spLocks/>
          </p:cNvSpPr>
          <p:nvPr/>
        </p:nvSpPr>
        <p:spPr>
          <a:xfrm>
            <a:off x="274639" y="5319584"/>
            <a:ext cx="8229599" cy="1371600"/>
          </a:xfrm>
          <a:prstGeom prst="rect">
            <a:avLst/>
          </a:prstGeom>
          <a:solidFill>
            <a:schemeClr val="tx1">
              <a:alpha val="13000"/>
            </a:schemeClr>
          </a:solidFill>
        </p:spPr>
        <p:txBody>
          <a:bodyPr wrap="none" lIns="182880" tIns="146304" rIns="182880" bIns="146304"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pc="-70" dirty="0">
                <a:gradFill>
                  <a:gsLst>
                    <a:gs pos="5417">
                      <a:schemeClr val="tx1"/>
                    </a:gs>
                    <a:gs pos="28000">
                      <a:schemeClr val="tx1"/>
                    </a:gs>
                  </a:gsLst>
                  <a:lin ang="5400000" scaled="0"/>
                </a:gradFill>
                <a:latin typeface="Segoe UI Light"/>
              </a:rPr>
              <a:t>Question statement</a:t>
            </a:r>
          </a:p>
          <a:p>
            <a:pPr>
              <a:lnSpc>
                <a:spcPct val="100000"/>
              </a:lnSpc>
              <a:spcBef>
                <a:spcPts val="0"/>
              </a:spcBef>
              <a:buSzTx/>
            </a:pPr>
            <a:r>
              <a:rPr lang="en-US" sz="2000" b="1" dirty="0">
                <a:gradFill>
                  <a:gsLst>
                    <a:gs pos="5417">
                      <a:schemeClr val="tx1"/>
                    </a:gs>
                    <a:gs pos="28000">
                      <a:schemeClr val="tx1"/>
                    </a:gs>
                  </a:gsLst>
                  <a:lin ang="5400000" scaled="0"/>
                </a:gradFill>
                <a:latin typeface="Segoe UI"/>
              </a:rPr>
              <a:t>What should you do…</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18752" y="1212849"/>
            <a:ext cx="3657600" cy="5486400"/>
          </a:xfrm>
          <a:prstGeom prst="rect">
            <a:avLst/>
          </a:prstGeom>
        </p:spPr>
      </p:pic>
    </p:spTree>
    <p:extLst>
      <p:ext uri="{BB962C8B-B14F-4D97-AF65-F5344CB8AC3E}">
        <p14:creationId xmlns:p14="http://schemas.microsoft.com/office/powerpoint/2010/main" val="290676406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0" name="Picture 139"/>
          <p:cNvPicPr>
            <a:picLocks noChangeAspect="1"/>
          </p:cNvPicPr>
          <p:nvPr/>
        </p:nvPicPr>
        <p:blipFill>
          <a:blip r:embed="rId3"/>
          <a:stretch>
            <a:fillRect/>
          </a:stretch>
        </p:blipFill>
        <p:spPr>
          <a:xfrm>
            <a:off x="7208837" y="3924894"/>
            <a:ext cx="3552740" cy="2649505"/>
          </a:xfrm>
          <a:prstGeom prst="rect">
            <a:avLst/>
          </a:prstGeom>
        </p:spPr>
      </p:pic>
      <p:sp>
        <p:nvSpPr>
          <p:cNvPr id="50" name="Text Placeholder 25"/>
          <p:cNvSpPr txBox="1">
            <a:spLocks/>
          </p:cNvSpPr>
          <p:nvPr/>
        </p:nvSpPr>
        <p:spPr bwMode="invGray">
          <a:xfrm>
            <a:off x="6675438" y="2148958"/>
            <a:ext cx="5486400" cy="221563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6100" b="0" i="0" u="none" strike="noStrike" kern="1200" cap="none" spc="-153"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MeasureUp</a:t>
            </a:r>
            <a:b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hlinkClick r:id="rId4"/>
              </a:rPr>
              <a:t>http://www.measureup.com/70-532-Developing-Microsoft-Azure-Solutions-P5566.aspx</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invGray">
          <a:xfrm>
            <a:off x="935034" y="1149850"/>
            <a:ext cx="4772722" cy="5834270"/>
          </a:xfrm>
          <a:prstGeom prst="rect">
            <a:avLst/>
          </a:prstGeom>
        </p:spPr>
      </p:pic>
      <p:pic>
        <p:nvPicPr>
          <p:cNvPr id="4" name="Picture 3"/>
          <p:cNvPicPr>
            <a:picLocks noChangeAspect="1"/>
          </p:cNvPicPr>
          <p:nvPr/>
        </p:nvPicPr>
        <p:blipFill>
          <a:blip r:embed="rId6"/>
          <a:stretch>
            <a:fillRect/>
          </a:stretch>
        </p:blipFill>
        <p:spPr>
          <a:xfrm>
            <a:off x="1087350" y="1439862"/>
            <a:ext cx="4468089" cy="2819400"/>
          </a:xfrm>
          <a:prstGeom prst="rect">
            <a:avLst/>
          </a:prstGeom>
        </p:spPr>
      </p:pic>
    </p:spTree>
    <p:extLst>
      <p:ext uri="{BB962C8B-B14F-4D97-AF65-F5344CB8AC3E}">
        <p14:creationId xmlns:p14="http://schemas.microsoft.com/office/powerpoint/2010/main" val="42099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0" name="Picture 139"/>
          <p:cNvPicPr>
            <a:picLocks noChangeAspect="1"/>
          </p:cNvPicPr>
          <p:nvPr/>
        </p:nvPicPr>
        <p:blipFill>
          <a:blip r:embed="rId3"/>
          <a:stretch>
            <a:fillRect/>
          </a:stretch>
        </p:blipFill>
        <p:spPr>
          <a:xfrm>
            <a:off x="7208837" y="3924894"/>
            <a:ext cx="3552740" cy="2649505"/>
          </a:xfrm>
          <a:prstGeom prst="rect">
            <a:avLst/>
          </a:prstGeom>
        </p:spPr>
      </p:pic>
      <p:sp>
        <p:nvSpPr>
          <p:cNvPr id="50" name="Text Placeholder 25"/>
          <p:cNvSpPr txBox="1">
            <a:spLocks/>
          </p:cNvSpPr>
          <p:nvPr/>
        </p:nvSpPr>
        <p:spPr bwMode="invGray">
          <a:xfrm>
            <a:off x="6675438" y="2148958"/>
            <a:ext cx="5486400" cy="2215630"/>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5400" b="0" i="0" u="none" strike="noStrike" kern="1200" cap="none" spc="-153"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edX</a:t>
            </a:r>
            <a:r>
              <a:rPr kumimoji="0" lang="en-US" sz="54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Course/Labs</a:t>
            </a:r>
            <a:b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hlinkClick r:id="rId4"/>
              </a:rPr>
              <a:t>https://www.edx.org/course/developing-microsoft-azure-solutions-microsoft-dev233</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 name="Picture 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bwMode="invGray">
          <a:xfrm>
            <a:off x="935034" y="1149850"/>
            <a:ext cx="4772722" cy="5834270"/>
          </a:xfrm>
          <a:prstGeom prst="rect">
            <a:avLst/>
          </a:prstGeom>
        </p:spPr>
      </p:pic>
      <p:pic>
        <p:nvPicPr>
          <p:cNvPr id="2" name="Picture 1"/>
          <p:cNvPicPr>
            <a:picLocks noChangeAspect="1"/>
          </p:cNvPicPr>
          <p:nvPr/>
        </p:nvPicPr>
        <p:blipFill>
          <a:blip r:embed="rId6"/>
          <a:stretch>
            <a:fillRect/>
          </a:stretch>
        </p:blipFill>
        <p:spPr>
          <a:xfrm>
            <a:off x="1148323" y="1439863"/>
            <a:ext cx="4384114" cy="2819400"/>
          </a:xfrm>
          <a:prstGeom prst="rect">
            <a:avLst/>
          </a:prstGeom>
        </p:spPr>
      </p:pic>
    </p:spTree>
    <p:extLst>
      <p:ext uri="{BB962C8B-B14F-4D97-AF65-F5344CB8AC3E}">
        <p14:creationId xmlns:p14="http://schemas.microsoft.com/office/powerpoint/2010/main" val="281605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Text Placeholder 25"/>
          <p:cNvSpPr txBox="1">
            <a:spLocks/>
          </p:cNvSpPr>
          <p:nvPr/>
        </p:nvSpPr>
        <p:spPr bwMode="invGray">
          <a:xfrm>
            <a:off x="884541" y="1745705"/>
            <a:ext cx="10439400" cy="2402151"/>
          </a:xfrm>
          <a:prstGeom prst="rect">
            <a:avLst/>
          </a:prstGeom>
        </p:spPr>
        <p:txBody>
          <a:bodyPr vert="horz" wrap="square" lIns="182880" tIns="146304" rIns="182880" bIns="146304"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Course 20532C:</a:t>
            </a:r>
          </a:p>
          <a:p>
            <a:pPr marL="0" marR="0" lvl="0" indent="0" algn="l" defTabSz="932742" rtl="0" eaLnBrk="1" fontAlgn="auto" latinLnBrk="0" hangingPunct="1">
              <a:lnSpc>
                <a:spcPct val="90000"/>
              </a:lnSpc>
              <a:spcBef>
                <a:spcPct val="20000"/>
              </a:spcBef>
              <a:spcAft>
                <a:spcPts val="0"/>
              </a:spcAft>
              <a:buClr>
                <a:srgbClr val="FFFFFF"/>
              </a:buClr>
              <a:buSzPct val="90000"/>
              <a:buFont typeface="Arial" pitchFamily="34" charset="0"/>
              <a:buNone/>
              <a:tabLst/>
              <a:defRPr/>
            </a:pPr>
            <a:r>
              <a:rPr kumimoji="0" lang="en-US" sz="28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Developing Microsoft Azure Solutions</a:t>
            </a:r>
            <a:br>
              <a:rPr kumimoji="0" lang="en-US" sz="6100" b="0" i="0" u="none" strike="noStrike" kern="1200" cap="none" spc="-153"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hlinkClick r:id="rId3"/>
              </a:rPr>
              <a:t>https://www.microsoft.com/en-us/learning/course.aspx?cid=20532</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 </a:t>
            </a: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nvGrpSpPr>
          <p:cNvPr id="6" name="Group 5"/>
          <p:cNvGrpSpPr/>
          <p:nvPr/>
        </p:nvGrpSpPr>
        <p:grpSpPr>
          <a:xfrm>
            <a:off x="3779836" y="3878262"/>
            <a:ext cx="3200400" cy="2582674"/>
            <a:chOff x="579437" y="4403234"/>
            <a:chExt cx="3200400" cy="2582674"/>
          </a:xfrm>
        </p:grpSpPr>
        <p:sp>
          <p:nvSpPr>
            <p:cNvPr id="7" name="Freeform 232"/>
            <p:cNvSpPr>
              <a:spLocks/>
            </p:cNvSpPr>
            <p:nvPr/>
          </p:nvSpPr>
          <p:spPr bwMode="auto">
            <a:xfrm>
              <a:off x="579437" y="6848467"/>
              <a:ext cx="3195869" cy="137441"/>
            </a:xfrm>
            <a:custGeom>
              <a:avLst/>
              <a:gdLst>
                <a:gd name="T0" fmla="*/ 1872 w 1907"/>
                <a:gd name="T1" fmla="*/ 0 h 82"/>
                <a:gd name="T2" fmla="*/ 1868 w 1907"/>
                <a:gd name="T3" fmla="*/ 0 h 82"/>
                <a:gd name="T4" fmla="*/ 1868 w 1907"/>
                <a:gd name="T5" fmla="*/ 0 h 82"/>
                <a:gd name="T6" fmla="*/ 1773 w 1907"/>
                <a:gd name="T7" fmla="*/ 0 h 82"/>
                <a:gd name="T8" fmla="*/ 1776 w 1907"/>
                <a:gd name="T9" fmla="*/ 13 h 82"/>
                <a:gd name="T10" fmla="*/ 1750 w 1907"/>
                <a:gd name="T11" fmla="*/ 39 h 82"/>
                <a:gd name="T12" fmla="*/ 1747 w 1907"/>
                <a:gd name="T13" fmla="*/ 39 h 82"/>
                <a:gd name="T14" fmla="*/ 1720 w 1907"/>
                <a:gd name="T15" fmla="*/ 13 h 82"/>
                <a:gd name="T16" fmla="*/ 1723 w 1907"/>
                <a:gd name="T17" fmla="*/ 0 h 82"/>
                <a:gd name="T18" fmla="*/ 1657 w 1907"/>
                <a:gd name="T19" fmla="*/ 0 h 82"/>
                <a:gd name="T20" fmla="*/ 1657 w 1907"/>
                <a:gd name="T21" fmla="*/ 50 h 82"/>
                <a:gd name="T22" fmla="*/ 1602 w 1907"/>
                <a:gd name="T23" fmla="*/ 50 h 82"/>
                <a:gd name="T24" fmla="*/ 1602 w 1907"/>
                <a:gd name="T25" fmla="*/ 0 h 82"/>
                <a:gd name="T26" fmla="*/ 1482 w 1907"/>
                <a:gd name="T27" fmla="*/ 0 h 82"/>
                <a:gd name="T28" fmla="*/ 1485 w 1907"/>
                <a:gd name="T29" fmla="*/ 13 h 82"/>
                <a:gd name="T30" fmla="*/ 1459 w 1907"/>
                <a:gd name="T31" fmla="*/ 39 h 82"/>
                <a:gd name="T32" fmla="*/ 1458 w 1907"/>
                <a:gd name="T33" fmla="*/ 39 h 82"/>
                <a:gd name="T34" fmla="*/ 1456 w 1907"/>
                <a:gd name="T35" fmla="*/ 39 h 82"/>
                <a:gd name="T36" fmla="*/ 1456 w 1907"/>
                <a:gd name="T37" fmla="*/ 39 h 82"/>
                <a:gd name="T38" fmla="*/ 1383 w 1907"/>
                <a:gd name="T39" fmla="*/ 39 h 82"/>
                <a:gd name="T40" fmla="*/ 1383 w 1907"/>
                <a:gd name="T41" fmla="*/ 50 h 82"/>
                <a:gd name="T42" fmla="*/ 1328 w 1907"/>
                <a:gd name="T43" fmla="*/ 50 h 82"/>
                <a:gd name="T44" fmla="*/ 1328 w 1907"/>
                <a:gd name="T45" fmla="*/ 39 h 82"/>
                <a:gd name="T46" fmla="*/ 1319 w 1907"/>
                <a:gd name="T47" fmla="*/ 39 h 82"/>
                <a:gd name="T48" fmla="*/ 1319 w 1907"/>
                <a:gd name="T49" fmla="*/ 21 h 82"/>
                <a:gd name="T50" fmla="*/ 1328 w 1907"/>
                <a:gd name="T51" fmla="*/ 13 h 82"/>
                <a:gd name="T52" fmla="*/ 1328 w 1907"/>
                <a:gd name="T53" fmla="*/ 0 h 82"/>
                <a:gd name="T54" fmla="*/ 811 w 1907"/>
                <a:gd name="T55" fmla="*/ 0 h 82"/>
                <a:gd name="T56" fmla="*/ 812 w 1907"/>
                <a:gd name="T57" fmla="*/ 5 h 82"/>
                <a:gd name="T58" fmla="*/ 785 w 1907"/>
                <a:gd name="T59" fmla="*/ 32 h 82"/>
                <a:gd name="T60" fmla="*/ 758 w 1907"/>
                <a:gd name="T61" fmla="*/ 5 h 82"/>
                <a:gd name="T62" fmla="*/ 759 w 1907"/>
                <a:gd name="T63" fmla="*/ 0 h 82"/>
                <a:gd name="T64" fmla="*/ 700 w 1907"/>
                <a:gd name="T65" fmla="*/ 0 h 82"/>
                <a:gd name="T66" fmla="*/ 716 w 1907"/>
                <a:gd name="T67" fmla="*/ 15 h 82"/>
                <a:gd name="T68" fmla="*/ 716 w 1907"/>
                <a:gd name="T69" fmla="*/ 32 h 82"/>
                <a:gd name="T70" fmla="*/ 597 w 1907"/>
                <a:gd name="T71" fmla="*/ 32 h 82"/>
                <a:gd name="T72" fmla="*/ 597 w 1907"/>
                <a:gd name="T73" fmla="*/ 50 h 82"/>
                <a:gd name="T74" fmla="*/ 542 w 1907"/>
                <a:gd name="T75" fmla="*/ 50 h 82"/>
                <a:gd name="T76" fmla="*/ 542 w 1907"/>
                <a:gd name="T77" fmla="*/ 32 h 82"/>
                <a:gd name="T78" fmla="*/ 471 w 1907"/>
                <a:gd name="T79" fmla="*/ 32 h 82"/>
                <a:gd name="T80" fmla="*/ 471 w 1907"/>
                <a:gd name="T81" fmla="*/ 32 h 82"/>
                <a:gd name="T82" fmla="*/ 468 w 1907"/>
                <a:gd name="T83" fmla="*/ 32 h 82"/>
                <a:gd name="T84" fmla="*/ 442 w 1907"/>
                <a:gd name="T85" fmla="*/ 5 h 82"/>
                <a:gd name="T86" fmla="*/ 442 w 1907"/>
                <a:gd name="T87" fmla="*/ 0 h 82"/>
                <a:gd name="T88" fmla="*/ 322 w 1907"/>
                <a:gd name="T89" fmla="*/ 0 h 82"/>
                <a:gd name="T90" fmla="*/ 322 w 1907"/>
                <a:gd name="T91" fmla="*/ 50 h 82"/>
                <a:gd name="T92" fmla="*/ 267 w 1907"/>
                <a:gd name="T93" fmla="*/ 50 h 82"/>
                <a:gd name="T94" fmla="*/ 267 w 1907"/>
                <a:gd name="T95" fmla="*/ 0 h 82"/>
                <a:gd name="T96" fmla="*/ 31 w 1907"/>
                <a:gd name="T97" fmla="*/ 0 h 82"/>
                <a:gd name="T98" fmla="*/ 31 w 1907"/>
                <a:gd name="T99" fmla="*/ 0 h 82"/>
                <a:gd name="T100" fmla="*/ 0 w 1907"/>
                <a:gd name="T101" fmla="*/ 41 h 82"/>
                <a:gd name="T102" fmla="*/ 35 w 1907"/>
                <a:gd name="T103" fmla="*/ 82 h 82"/>
                <a:gd name="T104" fmla="*/ 42 w 1907"/>
                <a:gd name="T105" fmla="*/ 81 h 82"/>
                <a:gd name="T106" fmla="*/ 1864 w 1907"/>
                <a:gd name="T107" fmla="*/ 81 h 82"/>
                <a:gd name="T108" fmla="*/ 1872 w 1907"/>
                <a:gd name="T109" fmla="*/ 82 h 82"/>
                <a:gd name="T110" fmla="*/ 1907 w 1907"/>
                <a:gd name="T111" fmla="*/ 41 h 82"/>
                <a:gd name="T112" fmla="*/ 1872 w 1907"/>
                <a:gd name="T113"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7" h="82">
                  <a:moveTo>
                    <a:pt x="1872" y="0"/>
                  </a:moveTo>
                  <a:cubicBezTo>
                    <a:pt x="1870" y="0"/>
                    <a:pt x="1869" y="0"/>
                    <a:pt x="1868" y="0"/>
                  </a:cubicBezTo>
                  <a:cubicBezTo>
                    <a:pt x="1868" y="0"/>
                    <a:pt x="1868" y="0"/>
                    <a:pt x="1868" y="0"/>
                  </a:cubicBezTo>
                  <a:cubicBezTo>
                    <a:pt x="1773" y="0"/>
                    <a:pt x="1773" y="0"/>
                    <a:pt x="1773" y="0"/>
                  </a:cubicBezTo>
                  <a:cubicBezTo>
                    <a:pt x="1775" y="3"/>
                    <a:pt x="1776" y="8"/>
                    <a:pt x="1776" y="13"/>
                  </a:cubicBezTo>
                  <a:cubicBezTo>
                    <a:pt x="1776" y="27"/>
                    <a:pt x="1764" y="39"/>
                    <a:pt x="1750" y="39"/>
                  </a:cubicBezTo>
                  <a:cubicBezTo>
                    <a:pt x="1747" y="39"/>
                    <a:pt x="1747" y="39"/>
                    <a:pt x="1747" y="39"/>
                  </a:cubicBezTo>
                  <a:cubicBezTo>
                    <a:pt x="1732" y="39"/>
                    <a:pt x="1720" y="27"/>
                    <a:pt x="1720" y="13"/>
                  </a:cubicBezTo>
                  <a:cubicBezTo>
                    <a:pt x="1720" y="8"/>
                    <a:pt x="1721" y="3"/>
                    <a:pt x="1723" y="0"/>
                  </a:cubicBezTo>
                  <a:cubicBezTo>
                    <a:pt x="1657" y="0"/>
                    <a:pt x="1657" y="0"/>
                    <a:pt x="1657" y="0"/>
                  </a:cubicBezTo>
                  <a:cubicBezTo>
                    <a:pt x="1657" y="50"/>
                    <a:pt x="1657" y="50"/>
                    <a:pt x="1657" y="50"/>
                  </a:cubicBezTo>
                  <a:cubicBezTo>
                    <a:pt x="1602" y="50"/>
                    <a:pt x="1602" y="50"/>
                    <a:pt x="1602" y="50"/>
                  </a:cubicBezTo>
                  <a:cubicBezTo>
                    <a:pt x="1602" y="0"/>
                    <a:pt x="1602" y="0"/>
                    <a:pt x="1602" y="0"/>
                  </a:cubicBezTo>
                  <a:cubicBezTo>
                    <a:pt x="1482" y="0"/>
                    <a:pt x="1482" y="0"/>
                    <a:pt x="1482" y="0"/>
                  </a:cubicBezTo>
                  <a:cubicBezTo>
                    <a:pt x="1484" y="3"/>
                    <a:pt x="1485" y="8"/>
                    <a:pt x="1485" y="13"/>
                  </a:cubicBezTo>
                  <a:cubicBezTo>
                    <a:pt x="1485" y="27"/>
                    <a:pt x="1474" y="39"/>
                    <a:pt x="1459" y="39"/>
                  </a:cubicBezTo>
                  <a:cubicBezTo>
                    <a:pt x="1458" y="39"/>
                    <a:pt x="1458" y="39"/>
                    <a:pt x="1458" y="39"/>
                  </a:cubicBezTo>
                  <a:cubicBezTo>
                    <a:pt x="1457" y="39"/>
                    <a:pt x="1457" y="39"/>
                    <a:pt x="1456" y="39"/>
                  </a:cubicBezTo>
                  <a:cubicBezTo>
                    <a:pt x="1456" y="39"/>
                    <a:pt x="1456" y="39"/>
                    <a:pt x="1456" y="39"/>
                  </a:cubicBezTo>
                  <a:cubicBezTo>
                    <a:pt x="1383" y="39"/>
                    <a:pt x="1383" y="39"/>
                    <a:pt x="1383" y="39"/>
                  </a:cubicBezTo>
                  <a:cubicBezTo>
                    <a:pt x="1383" y="50"/>
                    <a:pt x="1383" y="50"/>
                    <a:pt x="1383" y="50"/>
                  </a:cubicBezTo>
                  <a:cubicBezTo>
                    <a:pt x="1328" y="50"/>
                    <a:pt x="1328" y="50"/>
                    <a:pt x="1328" y="50"/>
                  </a:cubicBezTo>
                  <a:cubicBezTo>
                    <a:pt x="1328" y="39"/>
                    <a:pt x="1328" y="39"/>
                    <a:pt x="1328" y="39"/>
                  </a:cubicBezTo>
                  <a:cubicBezTo>
                    <a:pt x="1319" y="39"/>
                    <a:pt x="1319" y="39"/>
                    <a:pt x="1319" y="39"/>
                  </a:cubicBezTo>
                  <a:cubicBezTo>
                    <a:pt x="1319" y="21"/>
                    <a:pt x="1319" y="21"/>
                    <a:pt x="1319" y="21"/>
                  </a:cubicBezTo>
                  <a:cubicBezTo>
                    <a:pt x="1328" y="13"/>
                    <a:pt x="1328" y="13"/>
                    <a:pt x="1328" y="13"/>
                  </a:cubicBezTo>
                  <a:cubicBezTo>
                    <a:pt x="1328" y="0"/>
                    <a:pt x="1328" y="0"/>
                    <a:pt x="1328" y="0"/>
                  </a:cubicBezTo>
                  <a:cubicBezTo>
                    <a:pt x="811" y="0"/>
                    <a:pt x="811" y="0"/>
                    <a:pt x="811" y="0"/>
                  </a:cubicBezTo>
                  <a:cubicBezTo>
                    <a:pt x="811" y="1"/>
                    <a:pt x="812" y="3"/>
                    <a:pt x="812" y="5"/>
                  </a:cubicBezTo>
                  <a:cubicBezTo>
                    <a:pt x="812" y="20"/>
                    <a:pt x="800" y="32"/>
                    <a:pt x="785" y="32"/>
                  </a:cubicBezTo>
                  <a:cubicBezTo>
                    <a:pt x="770" y="32"/>
                    <a:pt x="758" y="20"/>
                    <a:pt x="758" y="5"/>
                  </a:cubicBezTo>
                  <a:cubicBezTo>
                    <a:pt x="758" y="3"/>
                    <a:pt x="759" y="1"/>
                    <a:pt x="759" y="0"/>
                  </a:cubicBezTo>
                  <a:cubicBezTo>
                    <a:pt x="700" y="0"/>
                    <a:pt x="700" y="0"/>
                    <a:pt x="700" y="0"/>
                  </a:cubicBezTo>
                  <a:cubicBezTo>
                    <a:pt x="716" y="15"/>
                    <a:pt x="716" y="15"/>
                    <a:pt x="716" y="15"/>
                  </a:cubicBezTo>
                  <a:cubicBezTo>
                    <a:pt x="716" y="32"/>
                    <a:pt x="716" y="32"/>
                    <a:pt x="716" y="32"/>
                  </a:cubicBezTo>
                  <a:cubicBezTo>
                    <a:pt x="597" y="32"/>
                    <a:pt x="597" y="32"/>
                    <a:pt x="597" y="32"/>
                  </a:cubicBezTo>
                  <a:cubicBezTo>
                    <a:pt x="597" y="50"/>
                    <a:pt x="597" y="50"/>
                    <a:pt x="597" y="50"/>
                  </a:cubicBezTo>
                  <a:cubicBezTo>
                    <a:pt x="542" y="50"/>
                    <a:pt x="542" y="50"/>
                    <a:pt x="542" y="50"/>
                  </a:cubicBezTo>
                  <a:cubicBezTo>
                    <a:pt x="542" y="32"/>
                    <a:pt x="542" y="32"/>
                    <a:pt x="542" y="32"/>
                  </a:cubicBezTo>
                  <a:cubicBezTo>
                    <a:pt x="471" y="32"/>
                    <a:pt x="471" y="32"/>
                    <a:pt x="471" y="32"/>
                  </a:cubicBezTo>
                  <a:cubicBezTo>
                    <a:pt x="471" y="32"/>
                    <a:pt x="471" y="32"/>
                    <a:pt x="471" y="32"/>
                  </a:cubicBezTo>
                  <a:cubicBezTo>
                    <a:pt x="470" y="32"/>
                    <a:pt x="469" y="32"/>
                    <a:pt x="468" y="32"/>
                  </a:cubicBezTo>
                  <a:cubicBezTo>
                    <a:pt x="453" y="32"/>
                    <a:pt x="442" y="20"/>
                    <a:pt x="442" y="5"/>
                  </a:cubicBezTo>
                  <a:cubicBezTo>
                    <a:pt x="442" y="3"/>
                    <a:pt x="442" y="1"/>
                    <a:pt x="442" y="0"/>
                  </a:cubicBezTo>
                  <a:cubicBezTo>
                    <a:pt x="322" y="0"/>
                    <a:pt x="322" y="0"/>
                    <a:pt x="322" y="0"/>
                  </a:cubicBezTo>
                  <a:cubicBezTo>
                    <a:pt x="322" y="50"/>
                    <a:pt x="322" y="50"/>
                    <a:pt x="322" y="50"/>
                  </a:cubicBezTo>
                  <a:cubicBezTo>
                    <a:pt x="267" y="50"/>
                    <a:pt x="267" y="50"/>
                    <a:pt x="267" y="50"/>
                  </a:cubicBezTo>
                  <a:cubicBezTo>
                    <a:pt x="267" y="0"/>
                    <a:pt x="267" y="0"/>
                    <a:pt x="267" y="0"/>
                  </a:cubicBezTo>
                  <a:cubicBezTo>
                    <a:pt x="31" y="0"/>
                    <a:pt x="31" y="0"/>
                    <a:pt x="31" y="0"/>
                  </a:cubicBezTo>
                  <a:cubicBezTo>
                    <a:pt x="31" y="0"/>
                    <a:pt x="31" y="0"/>
                    <a:pt x="31" y="0"/>
                  </a:cubicBezTo>
                  <a:cubicBezTo>
                    <a:pt x="13" y="3"/>
                    <a:pt x="0" y="20"/>
                    <a:pt x="0" y="41"/>
                  </a:cubicBezTo>
                  <a:cubicBezTo>
                    <a:pt x="0" y="63"/>
                    <a:pt x="16" y="82"/>
                    <a:pt x="35" y="82"/>
                  </a:cubicBezTo>
                  <a:cubicBezTo>
                    <a:pt x="37" y="82"/>
                    <a:pt x="40" y="81"/>
                    <a:pt x="42" y="81"/>
                  </a:cubicBezTo>
                  <a:cubicBezTo>
                    <a:pt x="1864" y="81"/>
                    <a:pt x="1864" y="81"/>
                    <a:pt x="1864" y="81"/>
                  </a:cubicBezTo>
                  <a:cubicBezTo>
                    <a:pt x="1867" y="81"/>
                    <a:pt x="1869" y="82"/>
                    <a:pt x="1872" y="82"/>
                  </a:cubicBezTo>
                  <a:cubicBezTo>
                    <a:pt x="1891" y="82"/>
                    <a:pt x="1907" y="63"/>
                    <a:pt x="1907" y="41"/>
                  </a:cubicBezTo>
                  <a:cubicBezTo>
                    <a:pt x="1907" y="18"/>
                    <a:pt x="1891" y="0"/>
                    <a:pt x="1872" y="0"/>
                  </a:cubicBezTo>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233"/>
            <p:cNvSpPr>
              <a:spLocks noEditPoints="1"/>
            </p:cNvSpPr>
            <p:nvPr/>
          </p:nvSpPr>
          <p:spPr bwMode="auto">
            <a:xfrm>
              <a:off x="819580" y="5706654"/>
              <a:ext cx="628299" cy="1194675"/>
            </a:xfrm>
            <a:custGeom>
              <a:avLst/>
              <a:gdLst>
                <a:gd name="T0" fmla="*/ 168 w 375"/>
                <a:gd name="T1" fmla="*/ 660 h 713"/>
                <a:gd name="T2" fmla="*/ 323 w 375"/>
                <a:gd name="T3" fmla="*/ 660 h 713"/>
                <a:gd name="T4" fmla="*/ 299 w 375"/>
                <a:gd name="T5" fmla="*/ 686 h 713"/>
                <a:gd name="T6" fmla="*/ 325 w 375"/>
                <a:gd name="T7" fmla="*/ 713 h 713"/>
                <a:gd name="T8" fmla="*/ 352 w 375"/>
                <a:gd name="T9" fmla="*/ 686 h 713"/>
                <a:gd name="T10" fmla="*/ 328 w 375"/>
                <a:gd name="T11" fmla="*/ 660 h 713"/>
                <a:gd name="T12" fmla="*/ 334 w 375"/>
                <a:gd name="T13" fmla="*/ 660 h 713"/>
                <a:gd name="T14" fmla="*/ 334 w 375"/>
                <a:gd name="T15" fmla="*/ 660 h 713"/>
                <a:gd name="T16" fmla="*/ 359 w 375"/>
                <a:gd name="T17" fmla="*/ 660 h 713"/>
                <a:gd name="T18" fmla="*/ 375 w 375"/>
                <a:gd name="T19" fmla="*/ 644 h 713"/>
                <a:gd name="T20" fmla="*/ 375 w 375"/>
                <a:gd name="T21" fmla="*/ 630 h 713"/>
                <a:gd name="T22" fmla="*/ 359 w 375"/>
                <a:gd name="T23" fmla="*/ 614 h 713"/>
                <a:gd name="T24" fmla="*/ 210 w 375"/>
                <a:gd name="T25" fmla="*/ 614 h 713"/>
                <a:gd name="T26" fmla="*/ 210 w 375"/>
                <a:gd name="T27" fmla="*/ 465 h 713"/>
                <a:gd name="T28" fmla="*/ 359 w 375"/>
                <a:gd name="T29" fmla="*/ 465 h 713"/>
                <a:gd name="T30" fmla="*/ 375 w 375"/>
                <a:gd name="T31" fmla="*/ 450 h 713"/>
                <a:gd name="T32" fmla="*/ 375 w 375"/>
                <a:gd name="T33" fmla="*/ 392 h 713"/>
                <a:gd name="T34" fmla="*/ 359 w 375"/>
                <a:gd name="T35" fmla="*/ 376 h 713"/>
                <a:gd name="T36" fmla="*/ 182 w 375"/>
                <a:gd name="T37" fmla="*/ 376 h 713"/>
                <a:gd name="T38" fmla="*/ 182 w 375"/>
                <a:gd name="T39" fmla="*/ 253 h 713"/>
                <a:gd name="T40" fmla="*/ 301 w 375"/>
                <a:gd name="T41" fmla="*/ 253 h 713"/>
                <a:gd name="T42" fmla="*/ 317 w 375"/>
                <a:gd name="T43" fmla="*/ 238 h 713"/>
                <a:gd name="T44" fmla="*/ 317 w 375"/>
                <a:gd name="T45" fmla="*/ 15 h 713"/>
                <a:gd name="T46" fmla="*/ 301 w 375"/>
                <a:gd name="T47" fmla="*/ 0 h 713"/>
                <a:gd name="T48" fmla="*/ 53 w 375"/>
                <a:gd name="T49" fmla="*/ 0 h 713"/>
                <a:gd name="T50" fmla="*/ 16 w 375"/>
                <a:gd name="T51" fmla="*/ 0 h 713"/>
                <a:gd name="T52" fmla="*/ 0 w 375"/>
                <a:gd name="T53" fmla="*/ 15 h 713"/>
                <a:gd name="T54" fmla="*/ 0 w 375"/>
                <a:gd name="T55" fmla="*/ 238 h 713"/>
                <a:gd name="T56" fmla="*/ 16 w 375"/>
                <a:gd name="T57" fmla="*/ 253 h 713"/>
                <a:gd name="T58" fmla="*/ 53 w 375"/>
                <a:gd name="T59" fmla="*/ 253 h 713"/>
                <a:gd name="T60" fmla="*/ 91 w 375"/>
                <a:gd name="T61" fmla="*/ 253 h 713"/>
                <a:gd name="T62" fmla="*/ 91 w 375"/>
                <a:gd name="T63" fmla="*/ 376 h 713"/>
                <a:gd name="T64" fmla="*/ 16 w 375"/>
                <a:gd name="T65" fmla="*/ 376 h 713"/>
                <a:gd name="T66" fmla="*/ 0 w 375"/>
                <a:gd name="T67" fmla="*/ 392 h 713"/>
                <a:gd name="T68" fmla="*/ 0 w 375"/>
                <a:gd name="T69" fmla="*/ 450 h 713"/>
                <a:gd name="T70" fmla="*/ 16 w 375"/>
                <a:gd name="T71" fmla="*/ 465 h 713"/>
                <a:gd name="T72" fmla="*/ 103 w 375"/>
                <a:gd name="T73" fmla="*/ 465 h 713"/>
                <a:gd name="T74" fmla="*/ 174 w 375"/>
                <a:gd name="T75" fmla="*/ 465 h 713"/>
                <a:gd name="T76" fmla="*/ 174 w 375"/>
                <a:gd name="T77" fmla="*/ 563 h 713"/>
                <a:gd name="T78" fmla="*/ 158 w 375"/>
                <a:gd name="T79" fmla="*/ 563 h 713"/>
                <a:gd name="T80" fmla="*/ 158 w 375"/>
                <a:gd name="T81" fmla="*/ 614 h 713"/>
                <a:gd name="T82" fmla="*/ 16 w 375"/>
                <a:gd name="T83" fmla="*/ 614 h 713"/>
                <a:gd name="T84" fmla="*/ 0 w 375"/>
                <a:gd name="T85" fmla="*/ 630 h 713"/>
                <a:gd name="T86" fmla="*/ 0 w 375"/>
                <a:gd name="T87" fmla="*/ 644 h 713"/>
                <a:gd name="T88" fmla="*/ 16 w 375"/>
                <a:gd name="T89" fmla="*/ 660 h 713"/>
                <a:gd name="T90" fmla="*/ 36 w 375"/>
                <a:gd name="T91" fmla="*/ 660 h 713"/>
                <a:gd name="T92" fmla="*/ 51 w 375"/>
                <a:gd name="T93" fmla="*/ 660 h 713"/>
                <a:gd name="T94" fmla="*/ 51 w 375"/>
                <a:gd name="T95" fmla="*/ 660 h 713"/>
                <a:gd name="T96" fmla="*/ 149 w 375"/>
                <a:gd name="T97" fmla="*/ 660 h 713"/>
                <a:gd name="T98" fmla="*/ 168 w 375"/>
                <a:gd name="T99" fmla="*/ 660 h 713"/>
                <a:gd name="T100" fmla="*/ 158 w 375"/>
                <a:gd name="T101" fmla="*/ 660 h 713"/>
                <a:gd name="T102" fmla="*/ 154 w 375"/>
                <a:gd name="T103" fmla="*/ 660 h 713"/>
                <a:gd name="T104" fmla="*/ 163 w 375"/>
                <a:gd name="T105" fmla="*/ 660 h 713"/>
                <a:gd name="T106" fmla="*/ 158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168" y="660"/>
                  </a:moveTo>
                  <a:cubicBezTo>
                    <a:pt x="323" y="660"/>
                    <a:pt x="323" y="660"/>
                    <a:pt x="323" y="660"/>
                  </a:cubicBezTo>
                  <a:cubicBezTo>
                    <a:pt x="309" y="661"/>
                    <a:pt x="299" y="672"/>
                    <a:pt x="299" y="686"/>
                  </a:cubicBezTo>
                  <a:cubicBezTo>
                    <a:pt x="299" y="701"/>
                    <a:pt x="310" y="713"/>
                    <a:pt x="325" y="713"/>
                  </a:cubicBezTo>
                  <a:cubicBezTo>
                    <a:pt x="340" y="713"/>
                    <a:pt x="352" y="701"/>
                    <a:pt x="352" y="686"/>
                  </a:cubicBezTo>
                  <a:cubicBezTo>
                    <a:pt x="352" y="672"/>
                    <a:pt x="341" y="661"/>
                    <a:pt x="328" y="660"/>
                  </a:cubicBezTo>
                  <a:cubicBezTo>
                    <a:pt x="334" y="660"/>
                    <a:pt x="334" y="660"/>
                    <a:pt x="334" y="660"/>
                  </a:cubicBezTo>
                  <a:cubicBezTo>
                    <a:pt x="334" y="660"/>
                    <a:pt x="334" y="660"/>
                    <a:pt x="334" y="660"/>
                  </a:cubicBezTo>
                  <a:cubicBezTo>
                    <a:pt x="359" y="660"/>
                    <a:pt x="359" y="660"/>
                    <a:pt x="359" y="660"/>
                  </a:cubicBezTo>
                  <a:cubicBezTo>
                    <a:pt x="359" y="660"/>
                    <a:pt x="375" y="660"/>
                    <a:pt x="375" y="644"/>
                  </a:cubicBezTo>
                  <a:cubicBezTo>
                    <a:pt x="375" y="630"/>
                    <a:pt x="375" y="630"/>
                    <a:pt x="375" y="630"/>
                  </a:cubicBezTo>
                  <a:cubicBezTo>
                    <a:pt x="375" y="630"/>
                    <a:pt x="375" y="614"/>
                    <a:pt x="359" y="614"/>
                  </a:cubicBezTo>
                  <a:cubicBezTo>
                    <a:pt x="210" y="614"/>
                    <a:pt x="210" y="614"/>
                    <a:pt x="210" y="614"/>
                  </a:cubicBezTo>
                  <a:cubicBezTo>
                    <a:pt x="210" y="465"/>
                    <a:pt x="210" y="465"/>
                    <a:pt x="210" y="465"/>
                  </a:cubicBezTo>
                  <a:cubicBezTo>
                    <a:pt x="359" y="465"/>
                    <a:pt x="359" y="465"/>
                    <a:pt x="359" y="465"/>
                  </a:cubicBezTo>
                  <a:cubicBezTo>
                    <a:pt x="375" y="465"/>
                    <a:pt x="375" y="450"/>
                    <a:pt x="375" y="450"/>
                  </a:cubicBezTo>
                  <a:cubicBezTo>
                    <a:pt x="375" y="392"/>
                    <a:pt x="375" y="392"/>
                    <a:pt x="375" y="392"/>
                  </a:cubicBezTo>
                  <a:cubicBezTo>
                    <a:pt x="375" y="376"/>
                    <a:pt x="359" y="376"/>
                    <a:pt x="359" y="376"/>
                  </a:cubicBezTo>
                  <a:cubicBezTo>
                    <a:pt x="182" y="376"/>
                    <a:pt x="182" y="376"/>
                    <a:pt x="182" y="376"/>
                  </a:cubicBezTo>
                  <a:cubicBezTo>
                    <a:pt x="182" y="253"/>
                    <a:pt x="182" y="253"/>
                    <a:pt x="182" y="253"/>
                  </a:cubicBezTo>
                  <a:cubicBezTo>
                    <a:pt x="301" y="253"/>
                    <a:pt x="301" y="253"/>
                    <a:pt x="301" y="253"/>
                  </a:cubicBezTo>
                  <a:cubicBezTo>
                    <a:pt x="317" y="253"/>
                    <a:pt x="317" y="238"/>
                    <a:pt x="317" y="238"/>
                  </a:cubicBezTo>
                  <a:cubicBezTo>
                    <a:pt x="317" y="15"/>
                    <a:pt x="317" y="15"/>
                    <a:pt x="317" y="15"/>
                  </a:cubicBezTo>
                  <a:cubicBezTo>
                    <a:pt x="317" y="0"/>
                    <a:pt x="301" y="0"/>
                    <a:pt x="301"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91" y="253"/>
                    <a:pt x="91" y="253"/>
                    <a:pt x="91" y="253"/>
                  </a:cubicBezTo>
                  <a:cubicBezTo>
                    <a:pt x="91" y="376"/>
                    <a:pt x="91" y="376"/>
                    <a:pt x="91"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74" y="465"/>
                    <a:pt x="174" y="465"/>
                    <a:pt x="174" y="465"/>
                  </a:cubicBezTo>
                  <a:cubicBezTo>
                    <a:pt x="174" y="563"/>
                    <a:pt x="174" y="563"/>
                    <a:pt x="174" y="563"/>
                  </a:cubicBezTo>
                  <a:cubicBezTo>
                    <a:pt x="158" y="563"/>
                    <a:pt x="158" y="563"/>
                    <a:pt x="158" y="563"/>
                  </a:cubicBezTo>
                  <a:cubicBezTo>
                    <a:pt x="158" y="614"/>
                    <a:pt x="158" y="614"/>
                    <a:pt x="158"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36" y="660"/>
                    <a:pt x="36" y="660"/>
                    <a:pt x="36" y="660"/>
                  </a:cubicBezTo>
                  <a:cubicBezTo>
                    <a:pt x="51" y="660"/>
                    <a:pt x="51" y="660"/>
                    <a:pt x="51" y="660"/>
                  </a:cubicBezTo>
                  <a:cubicBezTo>
                    <a:pt x="51" y="660"/>
                    <a:pt x="51" y="660"/>
                    <a:pt x="51" y="660"/>
                  </a:cubicBezTo>
                  <a:cubicBezTo>
                    <a:pt x="149" y="660"/>
                    <a:pt x="149" y="660"/>
                    <a:pt x="149" y="660"/>
                  </a:cubicBezTo>
                  <a:cubicBezTo>
                    <a:pt x="168" y="660"/>
                    <a:pt x="168" y="660"/>
                    <a:pt x="168" y="660"/>
                  </a:cubicBezTo>
                  <a:moveTo>
                    <a:pt x="158" y="660"/>
                  </a:moveTo>
                  <a:cubicBezTo>
                    <a:pt x="157" y="660"/>
                    <a:pt x="156" y="660"/>
                    <a:pt x="154" y="660"/>
                  </a:cubicBezTo>
                  <a:cubicBezTo>
                    <a:pt x="163" y="660"/>
                    <a:pt x="163" y="660"/>
                    <a:pt x="163" y="660"/>
                  </a:cubicBezTo>
                  <a:cubicBezTo>
                    <a:pt x="161" y="660"/>
                    <a:pt x="160" y="660"/>
                    <a:pt x="158"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Oval 234"/>
            <p:cNvSpPr>
              <a:spLocks noChangeArrowheads="1"/>
            </p:cNvSpPr>
            <p:nvPr/>
          </p:nvSpPr>
          <p:spPr bwMode="auto">
            <a:xfrm>
              <a:off x="834683" y="6813729"/>
              <a:ext cx="90620" cy="87599"/>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 name="Freeform 235"/>
            <p:cNvSpPr>
              <a:spLocks/>
            </p:cNvSpPr>
            <p:nvPr/>
          </p:nvSpPr>
          <p:spPr bwMode="auto">
            <a:xfrm>
              <a:off x="1639692" y="5706654"/>
              <a:ext cx="628299" cy="1194675"/>
            </a:xfrm>
            <a:custGeom>
              <a:avLst/>
              <a:gdLst>
                <a:gd name="T0" fmla="*/ 360 w 375"/>
                <a:gd name="T1" fmla="*/ 465 h 713"/>
                <a:gd name="T2" fmla="*/ 375 w 375"/>
                <a:gd name="T3" fmla="*/ 450 h 713"/>
                <a:gd name="T4" fmla="*/ 375 w 375"/>
                <a:gd name="T5" fmla="*/ 392 h 713"/>
                <a:gd name="T6" fmla="*/ 360 w 375"/>
                <a:gd name="T7" fmla="*/ 376 h 713"/>
                <a:gd name="T8" fmla="*/ 200 w 375"/>
                <a:gd name="T9" fmla="*/ 376 h 713"/>
                <a:gd name="T10" fmla="*/ 200 w 375"/>
                <a:gd name="T11" fmla="*/ 253 h 713"/>
                <a:gd name="T12" fmla="*/ 302 w 375"/>
                <a:gd name="T13" fmla="*/ 253 h 713"/>
                <a:gd name="T14" fmla="*/ 317 w 375"/>
                <a:gd name="T15" fmla="*/ 238 h 713"/>
                <a:gd name="T16" fmla="*/ 317 w 375"/>
                <a:gd name="T17" fmla="*/ 15 h 713"/>
                <a:gd name="T18" fmla="*/ 302 w 375"/>
                <a:gd name="T19" fmla="*/ 0 h 713"/>
                <a:gd name="T20" fmla="*/ 53 w 375"/>
                <a:gd name="T21" fmla="*/ 0 h 713"/>
                <a:gd name="T22" fmla="*/ 16 w 375"/>
                <a:gd name="T23" fmla="*/ 0 h 713"/>
                <a:gd name="T24" fmla="*/ 0 w 375"/>
                <a:gd name="T25" fmla="*/ 15 h 713"/>
                <a:gd name="T26" fmla="*/ 0 w 375"/>
                <a:gd name="T27" fmla="*/ 238 h 713"/>
                <a:gd name="T28" fmla="*/ 16 w 375"/>
                <a:gd name="T29" fmla="*/ 253 h 713"/>
                <a:gd name="T30" fmla="*/ 53 w 375"/>
                <a:gd name="T31" fmla="*/ 253 h 713"/>
                <a:gd name="T32" fmla="*/ 123 w 375"/>
                <a:gd name="T33" fmla="*/ 253 h 713"/>
                <a:gd name="T34" fmla="*/ 123 w 375"/>
                <a:gd name="T35" fmla="*/ 376 h 713"/>
                <a:gd name="T36" fmla="*/ 16 w 375"/>
                <a:gd name="T37" fmla="*/ 376 h 713"/>
                <a:gd name="T38" fmla="*/ 0 w 375"/>
                <a:gd name="T39" fmla="*/ 392 h 713"/>
                <a:gd name="T40" fmla="*/ 0 w 375"/>
                <a:gd name="T41" fmla="*/ 450 h 713"/>
                <a:gd name="T42" fmla="*/ 16 w 375"/>
                <a:gd name="T43" fmla="*/ 465 h 713"/>
                <a:gd name="T44" fmla="*/ 103 w 375"/>
                <a:gd name="T45" fmla="*/ 465 h 713"/>
                <a:gd name="T46" fmla="*/ 167 w 375"/>
                <a:gd name="T47" fmla="*/ 465 h 713"/>
                <a:gd name="T48" fmla="*/ 167 w 375"/>
                <a:gd name="T49" fmla="*/ 563 h 713"/>
                <a:gd name="T50" fmla="*/ 167 w 375"/>
                <a:gd name="T51" fmla="*/ 614 h 713"/>
                <a:gd name="T52" fmla="*/ 16 w 375"/>
                <a:gd name="T53" fmla="*/ 614 h 713"/>
                <a:gd name="T54" fmla="*/ 0 w 375"/>
                <a:gd name="T55" fmla="*/ 630 h 713"/>
                <a:gd name="T56" fmla="*/ 0 w 375"/>
                <a:gd name="T57" fmla="*/ 644 h 713"/>
                <a:gd name="T58" fmla="*/ 16 w 375"/>
                <a:gd name="T59" fmla="*/ 660 h 713"/>
                <a:gd name="T60" fmla="*/ 51 w 375"/>
                <a:gd name="T61" fmla="*/ 660 h 713"/>
                <a:gd name="T62" fmla="*/ 51 w 375"/>
                <a:gd name="T63" fmla="*/ 660 h 713"/>
                <a:gd name="T64" fmla="*/ 150 w 375"/>
                <a:gd name="T65" fmla="*/ 660 h 713"/>
                <a:gd name="T66" fmla="*/ 125 w 375"/>
                <a:gd name="T67" fmla="*/ 686 h 713"/>
                <a:gd name="T68" fmla="*/ 152 w 375"/>
                <a:gd name="T69" fmla="*/ 713 h 713"/>
                <a:gd name="T70" fmla="*/ 179 w 375"/>
                <a:gd name="T71" fmla="*/ 686 h 713"/>
                <a:gd name="T72" fmla="*/ 155 w 375"/>
                <a:gd name="T73" fmla="*/ 660 h 713"/>
                <a:gd name="T74" fmla="*/ 334 w 375"/>
                <a:gd name="T75" fmla="*/ 660 h 713"/>
                <a:gd name="T76" fmla="*/ 334 w 375"/>
                <a:gd name="T77" fmla="*/ 660 h 713"/>
                <a:gd name="T78" fmla="*/ 360 w 375"/>
                <a:gd name="T79" fmla="*/ 660 h 713"/>
                <a:gd name="T80" fmla="*/ 375 w 375"/>
                <a:gd name="T81" fmla="*/ 644 h 713"/>
                <a:gd name="T82" fmla="*/ 375 w 375"/>
                <a:gd name="T83" fmla="*/ 630 h 713"/>
                <a:gd name="T84" fmla="*/ 360 w 375"/>
                <a:gd name="T85" fmla="*/ 614 h 713"/>
                <a:gd name="T86" fmla="*/ 210 w 375"/>
                <a:gd name="T87" fmla="*/ 614 h 713"/>
                <a:gd name="T88" fmla="*/ 210 w 375"/>
                <a:gd name="T89" fmla="*/ 465 h 713"/>
                <a:gd name="T90" fmla="*/ 360 w 375"/>
                <a:gd name="T91" fmla="*/ 465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713">
                  <a:moveTo>
                    <a:pt x="360" y="465"/>
                  </a:moveTo>
                  <a:cubicBezTo>
                    <a:pt x="375" y="465"/>
                    <a:pt x="375" y="450"/>
                    <a:pt x="375" y="450"/>
                  </a:cubicBezTo>
                  <a:cubicBezTo>
                    <a:pt x="375" y="392"/>
                    <a:pt x="375" y="392"/>
                    <a:pt x="375" y="392"/>
                  </a:cubicBezTo>
                  <a:cubicBezTo>
                    <a:pt x="375" y="376"/>
                    <a:pt x="360" y="376"/>
                    <a:pt x="360" y="376"/>
                  </a:cubicBezTo>
                  <a:cubicBezTo>
                    <a:pt x="200" y="376"/>
                    <a:pt x="200" y="376"/>
                    <a:pt x="200" y="376"/>
                  </a:cubicBezTo>
                  <a:cubicBezTo>
                    <a:pt x="200" y="253"/>
                    <a:pt x="200" y="253"/>
                    <a:pt x="200" y="253"/>
                  </a:cubicBezTo>
                  <a:cubicBezTo>
                    <a:pt x="302" y="253"/>
                    <a:pt x="302" y="253"/>
                    <a:pt x="302" y="253"/>
                  </a:cubicBezTo>
                  <a:cubicBezTo>
                    <a:pt x="317" y="253"/>
                    <a:pt x="317" y="238"/>
                    <a:pt x="317" y="238"/>
                  </a:cubicBezTo>
                  <a:cubicBezTo>
                    <a:pt x="317" y="15"/>
                    <a:pt x="317" y="15"/>
                    <a:pt x="317" y="15"/>
                  </a:cubicBezTo>
                  <a:cubicBezTo>
                    <a:pt x="317" y="0"/>
                    <a:pt x="302" y="0"/>
                    <a:pt x="302" y="0"/>
                  </a:cubicBezTo>
                  <a:cubicBezTo>
                    <a:pt x="53" y="0"/>
                    <a:pt x="53" y="0"/>
                    <a:pt x="53" y="0"/>
                  </a:cubicBezTo>
                  <a:cubicBezTo>
                    <a:pt x="16" y="0"/>
                    <a:pt x="16" y="0"/>
                    <a:pt x="16" y="0"/>
                  </a:cubicBezTo>
                  <a:cubicBezTo>
                    <a:pt x="0" y="0"/>
                    <a:pt x="0" y="15"/>
                    <a:pt x="0" y="15"/>
                  </a:cubicBezTo>
                  <a:cubicBezTo>
                    <a:pt x="0" y="238"/>
                    <a:pt x="0" y="238"/>
                    <a:pt x="0" y="238"/>
                  </a:cubicBezTo>
                  <a:cubicBezTo>
                    <a:pt x="0" y="253"/>
                    <a:pt x="16" y="253"/>
                    <a:pt x="16" y="253"/>
                  </a:cubicBezTo>
                  <a:cubicBezTo>
                    <a:pt x="53" y="253"/>
                    <a:pt x="53" y="253"/>
                    <a:pt x="53" y="253"/>
                  </a:cubicBezTo>
                  <a:cubicBezTo>
                    <a:pt x="123" y="253"/>
                    <a:pt x="123" y="253"/>
                    <a:pt x="123" y="253"/>
                  </a:cubicBezTo>
                  <a:cubicBezTo>
                    <a:pt x="123" y="376"/>
                    <a:pt x="123" y="376"/>
                    <a:pt x="123" y="376"/>
                  </a:cubicBezTo>
                  <a:cubicBezTo>
                    <a:pt x="16" y="376"/>
                    <a:pt x="16" y="376"/>
                    <a:pt x="16" y="376"/>
                  </a:cubicBezTo>
                  <a:cubicBezTo>
                    <a:pt x="0" y="376"/>
                    <a:pt x="0" y="392"/>
                    <a:pt x="0" y="392"/>
                  </a:cubicBezTo>
                  <a:cubicBezTo>
                    <a:pt x="0" y="450"/>
                    <a:pt x="0" y="450"/>
                    <a:pt x="0" y="450"/>
                  </a:cubicBezTo>
                  <a:cubicBezTo>
                    <a:pt x="0" y="465"/>
                    <a:pt x="16" y="465"/>
                    <a:pt x="16" y="465"/>
                  </a:cubicBezTo>
                  <a:cubicBezTo>
                    <a:pt x="103" y="465"/>
                    <a:pt x="103" y="465"/>
                    <a:pt x="103" y="465"/>
                  </a:cubicBezTo>
                  <a:cubicBezTo>
                    <a:pt x="167" y="465"/>
                    <a:pt x="167" y="465"/>
                    <a:pt x="167" y="465"/>
                  </a:cubicBezTo>
                  <a:cubicBezTo>
                    <a:pt x="167" y="563"/>
                    <a:pt x="167" y="563"/>
                    <a:pt x="167" y="563"/>
                  </a:cubicBezTo>
                  <a:cubicBezTo>
                    <a:pt x="167" y="614"/>
                    <a:pt x="167" y="614"/>
                    <a:pt x="167" y="614"/>
                  </a:cubicBezTo>
                  <a:cubicBezTo>
                    <a:pt x="16" y="614"/>
                    <a:pt x="16" y="614"/>
                    <a:pt x="16" y="614"/>
                  </a:cubicBezTo>
                  <a:cubicBezTo>
                    <a:pt x="16" y="614"/>
                    <a:pt x="0" y="614"/>
                    <a:pt x="0" y="630"/>
                  </a:cubicBezTo>
                  <a:cubicBezTo>
                    <a:pt x="0" y="644"/>
                    <a:pt x="0" y="644"/>
                    <a:pt x="0" y="644"/>
                  </a:cubicBezTo>
                  <a:cubicBezTo>
                    <a:pt x="0" y="644"/>
                    <a:pt x="0" y="660"/>
                    <a:pt x="16" y="660"/>
                  </a:cubicBezTo>
                  <a:cubicBezTo>
                    <a:pt x="51" y="660"/>
                    <a:pt x="51" y="660"/>
                    <a:pt x="51" y="660"/>
                  </a:cubicBezTo>
                  <a:cubicBezTo>
                    <a:pt x="51" y="660"/>
                    <a:pt x="51" y="660"/>
                    <a:pt x="51" y="660"/>
                  </a:cubicBezTo>
                  <a:cubicBezTo>
                    <a:pt x="150" y="660"/>
                    <a:pt x="150" y="660"/>
                    <a:pt x="150" y="660"/>
                  </a:cubicBezTo>
                  <a:cubicBezTo>
                    <a:pt x="136" y="661"/>
                    <a:pt x="125" y="672"/>
                    <a:pt x="125" y="686"/>
                  </a:cubicBezTo>
                  <a:cubicBezTo>
                    <a:pt x="125" y="701"/>
                    <a:pt x="137" y="713"/>
                    <a:pt x="152" y="713"/>
                  </a:cubicBezTo>
                  <a:cubicBezTo>
                    <a:pt x="167" y="713"/>
                    <a:pt x="179" y="701"/>
                    <a:pt x="179" y="686"/>
                  </a:cubicBezTo>
                  <a:cubicBezTo>
                    <a:pt x="179" y="672"/>
                    <a:pt x="168" y="661"/>
                    <a:pt x="155" y="660"/>
                  </a:cubicBezTo>
                  <a:cubicBezTo>
                    <a:pt x="334" y="660"/>
                    <a:pt x="334" y="660"/>
                    <a:pt x="334" y="660"/>
                  </a:cubicBezTo>
                  <a:cubicBezTo>
                    <a:pt x="334" y="660"/>
                    <a:pt x="334" y="660"/>
                    <a:pt x="334" y="660"/>
                  </a:cubicBezTo>
                  <a:cubicBezTo>
                    <a:pt x="360" y="660"/>
                    <a:pt x="360" y="660"/>
                    <a:pt x="360" y="660"/>
                  </a:cubicBezTo>
                  <a:cubicBezTo>
                    <a:pt x="360" y="660"/>
                    <a:pt x="375" y="660"/>
                    <a:pt x="375" y="644"/>
                  </a:cubicBezTo>
                  <a:cubicBezTo>
                    <a:pt x="375" y="630"/>
                    <a:pt x="375" y="630"/>
                    <a:pt x="375" y="630"/>
                  </a:cubicBezTo>
                  <a:cubicBezTo>
                    <a:pt x="375" y="630"/>
                    <a:pt x="375" y="614"/>
                    <a:pt x="360" y="614"/>
                  </a:cubicBezTo>
                  <a:cubicBezTo>
                    <a:pt x="210" y="614"/>
                    <a:pt x="210" y="614"/>
                    <a:pt x="210" y="614"/>
                  </a:cubicBezTo>
                  <a:cubicBezTo>
                    <a:pt x="210" y="465"/>
                    <a:pt x="210" y="465"/>
                    <a:pt x="210" y="465"/>
                  </a:cubicBezTo>
                  <a:cubicBezTo>
                    <a:pt x="360" y="465"/>
                    <a:pt x="360" y="465"/>
                    <a:pt x="360" y="465"/>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Freeform 236"/>
            <p:cNvSpPr>
              <a:spLocks noEditPoints="1"/>
            </p:cNvSpPr>
            <p:nvPr/>
          </p:nvSpPr>
          <p:spPr bwMode="auto">
            <a:xfrm>
              <a:off x="2961236" y="5718736"/>
              <a:ext cx="628299" cy="1194675"/>
            </a:xfrm>
            <a:custGeom>
              <a:avLst/>
              <a:gdLst>
                <a:gd name="T0" fmla="*/ 226 w 375"/>
                <a:gd name="T1" fmla="*/ 660 h 713"/>
                <a:gd name="T2" fmla="*/ 323 w 375"/>
                <a:gd name="T3" fmla="*/ 660 h 713"/>
                <a:gd name="T4" fmla="*/ 299 w 375"/>
                <a:gd name="T5" fmla="*/ 687 h 713"/>
                <a:gd name="T6" fmla="*/ 326 w 375"/>
                <a:gd name="T7" fmla="*/ 713 h 713"/>
                <a:gd name="T8" fmla="*/ 329 w 375"/>
                <a:gd name="T9" fmla="*/ 713 h 713"/>
                <a:gd name="T10" fmla="*/ 355 w 375"/>
                <a:gd name="T11" fmla="*/ 687 h 713"/>
                <a:gd name="T12" fmla="*/ 329 w 375"/>
                <a:gd name="T13" fmla="*/ 660 h 713"/>
                <a:gd name="T14" fmla="*/ 360 w 375"/>
                <a:gd name="T15" fmla="*/ 660 h 713"/>
                <a:gd name="T16" fmla="*/ 375 w 375"/>
                <a:gd name="T17" fmla="*/ 644 h 713"/>
                <a:gd name="T18" fmla="*/ 375 w 375"/>
                <a:gd name="T19" fmla="*/ 630 h 713"/>
                <a:gd name="T20" fmla="*/ 360 w 375"/>
                <a:gd name="T21" fmla="*/ 614 h 713"/>
                <a:gd name="T22" fmla="*/ 231 w 375"/>
                <a:gd name="T23" fmla="*/ 614 h 713"/>
                <a:gd name="T24" fmla="*/ 231 w 375"/>
                <a:gd name="T25" fmla="*/ 466 h 713"/>
                <a:gd name="T26" fmla="*/ 272 w 375"/>
                <a:gd name="T27" fmla="*/ 466 h 713"/>
                <a:gd name="T28" fmla="*/ 360 w 375"/>
                <a:gd name="T29" fmla="*/ 466 h 713"/>
                <a:gd name="T30" fmla="*/ 375 w 375"/>
                <a:gd name="T31" fmla="*/ 450 h 713"/>
                <a:gd name="T32" fmla="*/ 375 w 375"/>
                <a:gd name="T33" fmla="*/ 393 h 713"/>
                <a:gd name="T34" fmla="*/ 360 w 375"/>
                <a:gd name="T35" fmla="*/ 377 h 713"/>
                <a:gd name="T36" fmla="*/ 284 w 375"/>
                <a:gd name="T37" fmla="*/ 377 h 713"/>
                <a:gd name="T38" fmla="*/ 284 w 375"/>
                <a:gd name="T39" fmla="*/ 254 h 713"/>
                <a:gd name="T40" fmla="*/ 322 w 375"/>
                <a:gd name="T41" fmla="*/ 254 h 713"/>
                <a:gd name="T42" fmla="*/ 360 w 375"/>
                <a:gd name="T43" fmla="*/ 254 h 713"/>
                <a:gd name="T44" fmla="*/ 375 w 375"/>
                <a:gd name="T45" fmla="*/ 238 h 713"/>
                <a:gd name="T46" fmla="*/ 375 w 375"/>
                <a:gd name="T47" fmla="*/ 16 h 713"/>
                <a:gd name="T48" fmla="*/ 360 w 375"/>
                <a:gd name="T49" fmla="*/ 0 h 713"/>
                <a:gd name="T50" fmla="*/ 322 w 375"/>
                <a:gd name="T51" fmla="*/ 0 h 713"/>
                <a:gd name="T52" fmla="*/ 74 w 375"/>
                <a:gd name="T53" fmla="*/ 0 h 713"/>
                <a:gd name="T54" fmla="*/ 58 w 375"/>
                <a:gd name="T55" fmla="*/ 16 h 713"/>
                <a:gd name="T56" fmla="*/ 58 w 375"/>
                <a:gd name="T57" fmla="*/ 238 h 713"/>
                <a:gd name="T58" fmla="*/ 74 w 375"/>
                <a:gd name="T59" fmla="*/ 254 h 713"/>
                <a:gd name="T60" fmla="*/ 193 w 375"/>
                <a:gd name="T61" fmla="*/ 254 h 713"/>
                <a:gd name="T62" fmla="*/ 193 w 375"/>
                <a:gd name="T63" fmla="*/ 377 h 713"/>
                <a:gd name="T64" fmla="*/ 16 w 375"/>
                <a:gd name="T65" fmla="*/ 377 h 713"/>
                <a:gd name="T66" fmla="*/ 0 w 375"/>
                <a:gd name="T67" fmla="*/ 393 h 713"/>
                <a:gd name="T68" fmla="*/ 0 w 375"/>
                <a:gd name="T69" fmla="*/ 450 h 713"/>
                <a:gd name="T70" fmla="*/ 16 w 375"/>
                <a:gd name="T71" fmla="*/ 466 h 713"/>
                <a:gd name="T72" fmla="*/ 149 w 375"/>
                <a:gd name="T73" fmla="*/ 466 h 713"/>
                <a:gd name="T74" fmla="*/ 149 w 375"/>
                <a:gd name="T75" fmla="*/ 614 h 713"/>
                <a:gd name="T76" fmla="*/ 16 w 375"/>
                <a:gd name="T77" fmla="*/ 614 h 713"/>
                <a:gd name="T78" fmla="*/ 0 w 375"/>
                <a:gd name="T79" fmla="*/ 630 h 713"/>
                <a:gd name="T80" fmla="*/ 0 w 375"/>
                <a:gd name="T81" fmla="*/ 644 h 713"/>
                <a:gd name="T82" fmla="*/ 16 w 375"/>
                <a:gd name="T83" fmla="*/ 660 h 713"/>
                <a:gd name="T84" fmla="*/ 37 w 375"/>
                <a:gd name="T85" fmla="*/ 660 h 713"/>
                <a:gd name="T86" fmla="*/ 10 w 375"/>
                <a:gd name="T87" fmla="*/ 687 h 713"/>
                <a:gd name="T88" fmla="*/ 37 w 375"/>
                <a:gd name="T89" fmla="*/ 713 h 713"/>
                <a:gd name="T90" fmla="*/ 38 w 375"/>
                <a:gd name="T91" fmla="*/ 713 h 713"/>
                <a:gd name="T92" fmla="*/ 64 w 375"/>
                <a:gd name="T93" fmla="*/ 687 h 713"/>
                <a:gd name="T94" fmla="*/ 40 w 375"/>
                <a:gd name="T95" fmla="*/ 660 h 713"/>
                <a:gd name="T96" fmla="*/ 207 w 375"/>
                <a:gd name="T97" fmla="*/ 660 h 713"/>
                <a:gd name="T98" fmla="*/ 226 w 375"/>
                <a:gd name="T99" fmla="*/ 660 h 713"/>
                <a:gd name="T100" fmla="*/ 324 w 375"/>
                <a:gd name="T101" fmla="*/ 660 h 713"/>
                <a:gd name="T102" fmla="*/ 324 w 375"/>
                <a:gd name="T103" fmla="*/ 660 h 713"/>
                <a:gd name="T104" fmla="*/ 326 w 375"/>
                <a:gd name="T105" fmla="*/ 660 h 713"/>
                <a:gd name="T106" fmla="*/ 324 w 375"/>
                <a:gd name="T107" fmla="*/ 66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5" h="713">
                  <a:moveTo>
                    <a:pt x="226" y="660"/>
                  </a:moveTo>
                  <a:cubicBezTo>
                    <a:pt x="323" y="660"/>
                    <a:pt x="323" y="660"/>
                    <a:pt x="323" y="660"/>
                  </a:cubicBezTo>
                  <a:cubicBezTo>
                    <a:pt x="310" y="662"/>
                    <a:pt x="299" y="673"/>
                    <a:pt x="299" y="687"/>
                  </a:cubicBezTo>
                  <a:cubicBezTo>
                    <a:pt x="299" y="701"/>
                    <a:pt x="311" y="713"/>
                    <a:pt x="326" y="713"/>
                  </a:cubicBezTo>
                  <a:cubicBezTo>
                    <a:pt x="329" y="713"/>
                    <a:pt x="329" y="713"/>
                    <a:pt x="329" y="713"/>
                  </a:cubicBezTo>
                  <a:cubicBezTo>
                    <a:pt x="343" y="713"/>
                    <a:pt x="355" y="701"/>
                    <a:pt x="355" y="687"/>
                  </a:cubicBezTo>
                  <a:cubicBezTo>
                    <a:pt x="355" y="672"/>
                    <a:pt x="343" y="660"/>
                    <a:pt x="329" y="660"/>
                  </a:cubicBezTo>
                  <a:cubicBezTo>
                    <a:pt x="360" y="660"/>
                    <a:pt x="360" y="660"/>
                    <a:pt x="360" y="660"/>
                  </a:cubicBezTo>
                  <a:cubicBezTo>
                    <a:pt x="375" y="660"/>
                    <a:pt x="375" y="644"/>
                    <a:pt x="375" y="644"/>
                  </a:cubicBezTo>
                  <a:cubicBezTo>
                    <a:pt x="375" y="630"/>
                    <a:pt x="375" y="630"/>
                    <a:pt x="375" y="630"/>
                  </a:cubicBezTo>
                  <a:cubicBezTo>
                    <a:pt x="375" y="614"/>
                    <a:pt x="360" y="614"/>
                    <a:pt x="360" y="614"/>
                  </a:cubicBezTo>
                  <a:cubicBezTo>
                    <a:pt x="231" y="614"/>
                    <a:pt x="231" y="614"/>
                    <a:pt x="231" y="614"/>
                  </a:cubicBezTo>
                  <a:cubicBezTo>
                    <a:pt x="231" y="466"/>
                    <a:pt x="231" y="466"/>
                    <a:pt x="231" y="466"/>
                  </a:cubicBezTo>
                  <a:cubicBezTo>
                    <a:pt x="272" y="466"/>
                    <a:pt x="272" y="466"/>
                    <a:pt x="272" y="466"/>
                  </a:cubicBezTo>
                  <a:cubicBezTo>
                    <a:pt x="360" y="466"/>
                    <a:pt x="360" y="466"/>
                    <a:pt x="360" y="466"/>
                  </a:cubicBezTo>
                  <a:cubicBezTo>
                    <a:pt x="360" y="466"/>
                    <a:pt x="375" y="466"/>
                    <a:pt x="375" y="450"/>
                  </a:cubicBezTo>
                  <a:cubicBezTo>
                    <a:pt x="375" y="393"/>
                    <a:pt x="375" y="393"/>
                    <a:pt x="375" y="393"/>
                  </a:cubicBezTo>
                  <a:cubicBezTo>
                    <a:pt x="375" y="393"/>
                    <a:pt x="375" y="377"/>
                    <a:pt x="360" y="377"/>
                  </a:cubicBezTo>
                  <a:cubicBezTo>
                    <a:pt x="284" y="377"/>
                    <a:pt x="284" y="377"/>
                    <a:pt x="284" y="377"/>
                  </a:cubicBezTo>
                  <a:cubicBezTo>
                    <a:pt x="284" y="254"/>
                    <a:pt x="284" y="254"/>
                    <a:pt x="284" y="254"/>
                  </a:cubicBezTo>
                  <a:cubicBezTo>
                    <a:pt x="322" y="254"/>
                    <a:pt x="322" y="254"/>
                    <a:pt x="322" y="254"/>
                  </a:cubicBezTo>
                  <a:cubicBezTo>
                    <a:pt x="360" y="254"/>
                    <a:pt x="360" y="254"/>
                    <a:pt x="360" y="254"/>
                  </a:cubicBezTo>
                  <a:cubicBezTo>
                    <a:pt x="360" y="254"/>
                    <a:pt x="375" y="254"/>
                    <a:pt x="375" y="238"/>
                  </a:cubicBezTo>
                  <a:cubicBezTo>
                    <a:pt x="375" y="16"/>
                    <a:pt x="375" y="16"/>
                    <a:pt x="375" y="16"/>
                  </a:cubicBezTo>
                  <a:cubicBezTo>
                    <a:pt x="375" y="16"/>
                    <a:pt x="375" y="0"/>
                    <a:pt x="360" y="0"/>
                  </a:cubicBezTo>
                  <a:cubicBezTo>
                    <a:pt x="322" y="0"/>
                    <a:pt x="322" y="0"/>
                    <a:pt x="322" y="0"/>
                  </a:cubicBezTo>
                  <a:cubicBezTo>
                    <a:pt x="74" y="0"/>
                    <a:pt x="74" y="0"/>
                    <a:pt x="74" y="0"/>
                  </a:cubicBezTo>
                  <a:cubicBezTo>
                    <a:pt x="74" y="0"/>
                    <a:pt x="58" y="0"/>
                    <a:pt x="58" y="16"/>
                  </a:cubicBezTo>
                  <a:cubicBezTo>
                    <a:pt x="58" y="238"/>
                    <a:pt x="58" y="238"/>
                    <a:pt x="58" y="238"/>
                  </a:cubicBezTo>
                  <a:cubicBezTo>
                    <a:pt x="58" y="238"/>
                    <a:pt x="58" y="254"/>
                    <a:pt x="74" y="254"/>
                  </a:cubicBezTo>
                  <a:cubicBezTo>
                    <a:pt x="193" y="254"/>
                    <a:pt x="193" y="254"/>
                    <a:pt x="193" y="254"/>
                  </a:cubicBezTo>
                  <a:cubicBezTo>
                    <a:pt x="193" y="377"/>
                    <a:pt x="193" y="377"/>
                    <a:pt x="193" y="377"/>
                  </a:cubicBezTo>
                  <a:cubicBezTo>
                    <a:pt x="16" y="377"/>
                    <a:pt x="16" y="377"/>
                    <a:pt x="16" y="377"/>
                  </a:cubicBezTo>
                  <a:cubicBezTo>
                    <a:pt x="16" y="377"/>
                    <a:pt x="0" y="377"/>
                    <a:pt x="0" y="393"/>
                  </a:cubicBezTo>
                  <a:cubicBezTo>
                    <a:pt x="0" y="450"/>
                    <a:pt x="0" y="450"/>
                    <a:pt x="0" y="450"/>
                  </a:cubicBezTo>
                  <a:cubicBezTo>
                    <a:pt x="0" y="450"/>
                    <a:pt x="0" y="466"/>
                    <a:pt x="16" y="466"/>
                  </a:cubicBezTo>
                  <a:cubicBezTo>
                    <a:pt x="149" y="466"/>
                    <a:pt x="149" y="466"/>
                    <a:pt x="149" y="466"/>
                  </a:cubicBezTo>
                  <a:cubicBezTo>
                    <a:pt x="149" y="614"/>
                    <a:pt x="149" y="614"/>
                    <a:pt x="149" y="614"/>
                  </a:cubicBezTo>
                  <a:cubicBezTo>
                    <a:pt x="16" y="614"/>
                    <a:pt x="16" y="614"/>
                    <a:pt x="16" y="614"/>
                  </a:cubicBezTo>
                  <a:cubicBezTo>
                    <a:pt x="0" y="614"/>
                    <a:pt x="0" y="630"/>
                    <a:pt x="0" y="630"/>
                  </a:cubicBezTo>
                  <a:cubicBezTo>
                    <a:pt x="0" y="644"/>
                    <a:pt x="0" y="644"/>
                    <a:pt x="0" y="644"/>
                  </a:cubicBezTo>
                  <a:cubicBezTo>
                    <a:pt x="0" y="660"/>
                    <a:pt x="16" y="660"/>
                    <a:pt x="16" y="660"/>
                  </a:cubicBezTo>
                  <a:cubicBezTo>
                    <a:pt x="37" y="660"/>
                    <a:pt x="37" y="660"/>
                    <a:pt x="37" y="660"/>
                  </a:cubicBezTo>
                  <a:cubicBezTo>
                    <a:pt x="22" y="660"/>
                    <a:pt x="10" y="672"/>
                    <a:pt x="10" y="687"/>
                  </a:cubicBezTo>
                  <a:cubicBezTo>
                    <a:pt x="10" y="701"/>
                    <a:pt x="22" y="713"/>
                    <a:pt x="37" y="713"/>
                  </a:cubicBezTo>
                  <a:cubicBezTo>
                    <a:pt x="38" y="713"/>
                    <a:pt x="38" y="713"/>
                    <a:pt x="38" y="713"/>
                  </a:cubicBezTo>
                  <a:cubicBezTo>
                    <a:pt x="53" y="713"/>
                    <a:pt x="64" y="701"/>
                    <a:pt x="64" y="687"/>
                  </a:cubicBezTo>
                  <a:cubicBezTo>
                    <a:pt x="64" y="673"/>
                    <a:pt x="54" y="662"/>
                    <a:pt x="40" y="660"/>
                  </a:cubicBezTo>
                  <a:cubicBezTo>
                    <a:pt x="207" y="660"/>
                    <a:pt x="207" y="660"/>
                    <a:pt x="207" y="660"/>
                  </a:cubicBezTo>
                  <a:cubicBezTo>
                    <a:pt x="226" y="660"/>
                    <a:pt x="226" y="660"/>
                    <a:pt x="226" y="660"/>
                  </a:cubicBezTo>
                  <a:moveTo>
                    <a:pt x="324" y="660"/>
                  </a:moveTo>
                  <a:cubicBezTo>
                    <a:pt x="324" y="660"/>
                    <a:pt x="324" y="660"/>
                    <a:pt x="324" y="660"/>
                  </a:cubicBezTo>
                  <a:cubicBezTo>
                    <a:pt x="326" y="660"/>
                    <a:pt x="326" y="660"/>
                    <a:pt x="326" y="660"/>
                  </a:cubicBezTo>
                  <a:cubicBezTo>
                    <a:pt x="325" y="660"/>
                    <a:pt x="325" y="660"/>
                    <a:pt x="324" y="660"/>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Rectangle 237"/>
            <p:cNvSpPr>
              <a:spLocks noChangeArrowheads="1"/>
            </p:cNvSpPr>
            <p:nvPr/>
          </p:nvSpPr>
          <p:spPr bwMode="auto">
            <a:xfrm>
              <a:off x="2242316" y="4569371"/>
              <a:ext cx="1484660" cy="100588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Rectangle 238"/>
            <p:cNvSpPr>
              <a:spLocks noChangeArrowheads="1"/>
            </p:cNvSpPr>
            <p:nvPr/>
          </p:nvSpPr>
          <p:spPr bwMode="auto">
            <a:xfrm>
              <a:off x="2242316" y="4569371"/>
              <a:ext cx="1484660" cy="1005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Freeform 239"/>
            <p:cNvSpPr>
              <a:spLocks noEditPoints="1"/>
            </p:cNvSpPr>
            <p:nvPr/>
          </p:nvSpPr>
          <p:spPr bwMode="auto">
            <a:xfrm>
              <a:off x="2187944" y="4516510"/>
              <a:ext cx="1591893" cy="1111607"/>
            </a:xfrm>
            <a:custGeom>
              <a:avLst/>
              <a:gdLst>
                <a:gd name="T0" fmla="*/ 1019 w 1054"/>
                <a:gd name="T1" fmla="*/ 35 h 736"/>
                <a:gd name="T2" fmla="*/ 1019 w 1054"/>
                <a:gd name="T3" fmla="*/ 701 h 736"/>
                <a:gd name="T4" fmla="*/ 36 w 1054"/>
                <a:gd name="T5" fmla="*/ 701 h 736"/>
                <a:gd name="T6" fmla="*/ 36 w 1054"/>
                <a:gd name="T7" fmla="*/ 35 h 736"/>
                <a:gd name="T8" fmla="*/ 1019 w 1054"/>
                <a:gd name="T9" fmla="*/ 35 h 736"/>
                <a:gd name="T10" fmla="*/ 1054 w 1054"/>
                <a:gd name="T11" fmla="*/ 0 h 736"/>
                <a:gd name="T12" fmla="*/ 1019 w 1054"/>
                <a:gd name="T13" fmla="*/ 0 h 736"/>
                <a:gd name="T14" fmla="*/ 36 w 1054"/>
                <a:gd name="T15" fmla="*/ 0 h 736"/>
                <a:gd name="T16" fmla="*/ 0 w 1054"/>
                <a:gd name="T17" fmla="*/ 0 h 736"/>
                <a:gd name="T18" fmla="*/ 0 w 1054"/>
                <a:gd name="T19" fmla="*/ 35 h 736"/>
                <a:gd name="T20" fmla="*/ 0 w 1054"/>
                <a:gd name="T21" fmla="*/ 701 h 736"/>
                <a:gd name="T22" fmla="*/ 0 w 1054"/>
                <a:gd name="T23" fmla="*/ 736 h 736"/>
                <a:gd name="T24" fmla="*/ 36 w 1054"/>
                <a:gd name="T25" fmla="*/ 736 h 736"/>
                <a:gd name="T26" fmla="*/ 1019 w 1054"/>
                <a:gd name="T27" fmla="*/ 736 h 736"/>
                <a:gd name="T28" fmla="*/ 1054 w 1054"/>
                <a:gd name="T29" fmla="*/ 736 h 736"/>
                <a:gd name="T30" fmla="*/ 1054 w 1054"/>
                <a:gd name="T31" fmla="*/ 701 h 736"/>
                <a:gd name="T32" fmla="*/ 1054 w 1054"/>
                <a:gd name="T33" fmla="*/ 35 h 736"/>
                <a:gd name="T34" fmla="*/ 1054 w 1054"/>
                <a:gd name="T3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736">
                  <a:moveTo>
                    <a:pt x="1019" y="35"/>
                  </a:moveTo>
                  <a:lnTo>
                    <a:pt x="1019" y="701"/>
                  </a:lnTo>
                  <a:lnTo>
                    <a:pt x="36" y="701"/>
                  </a:lnTo>
                  <a:lnTo>
                    <a:pt x="36" y="35"/>
                  </a:lnTo>
                  <a:lnTo>
                    <a:pt x="1019" y="35"/>
                  </a:lnTo>
                  <a:close/>
                  <a:moveTo>
                    <a:pt x="1054" y="0"/>
                  </a:moveTo>
                  <a:lnTo>
                    <a:pt x="1019" y="0"/>
                  </a:lnTo>
                  <a:lnTo>
                    <a:pt x="36" y="0"/>
                  </a:lnTo>
                  <a:lnTo>
                    <a:pt x="0" y="0"/>
                  </a:lnTo>
                  <a:lnTo>
                    <a:pt x="0" y="35"/>
                  </a:lnTo>
                  <a:lnTo>
                    <a:pt x="0" y="701"/>
                  </a:lnTo>
                  <a:lnTo>
                    <a:pt x="0" y="736"/>
                  </a:lnTo>
                  <a:lnTo>
                    <a:pt x="36" y="736"/>
                  </a:lnTo>
                  <a:lnTo>
                    <a:pt x="1019" y="736"/>
                  </a:lnTo>
                  <a:lnTo>
                    <a:pt x="1054" y="736"/>
                  </a:lnTo>
                  <a:lnTo>
                    <a:pt x="1054" y="701"/>
                  </a:lnTo>
                  <a:lnTo>
                    <a:pt x="1054" y="35"/>
                  </a:lnTo>
                  <a:lnTo>
                    <a:pt x="1054"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Freeform 240"/>
            <p:cNvSpPr>
              <a:spLocks noEditPoints="1"/>
            </p:cNvSpPr>
            <p:nvPr/>
          </p:nvSpPr>
          <p:spPr bwMode="auto">
            <a:xfrm>
              <a:off x="2187944" y="4516510"/>
              <a:ext cx="1591893" cy="1111607"/>
            </a:xfrm>
            <a:custGeom>
              <a:avLst/>
              <a:gdLst>
                <a:gd name="T0" fmla="*/ 1019 w 1054"/>
                <a:gd name="T1" fmla="*/ 35 h 736"/>
                <a:gd name="T2" fmla="*/ 1019 w 1054"/>
                <a:gd name="T3" fmla="*/ 701 h 736"/>
                <a:gd name="T4" fmla="*/ 36 w 1054"/>
                <a:gd name="T5" fmla="*/ 701 h 736"/>
                <a:gd name="T6" fmla="*/ 36 w 1054"/>
                <a:gd name="T7" fmla="*/ 35 h 736"/>
                <a:gd name="T8" fmla="*/ 1019 w 1054"/>
                <a:gd name="T9" fmla="*/ 35 h 736"/>
                <a:gd name="T10" fmla="*/ 1054 w 1054"/>
                <a:gd name="T11" fmla="*/ 0 h 736"/>
                <a:gd name="T12" fmla="*/ 1019 w 1054"/>
                <a:gd name="T13" fmla="*/ 0 h 736"/>
                <a:gd name="T14" fmla="*/ 36 w 1054"/>
                <a:gd name="T15" fmla="*/ 0 h 736"/>
                <a:gd name="T16" fmla="*/ 0 w 1054"/>
                <a:gd name="T17" fmla="*/ 0 h 736"/>
                <a:gd name="T18" fmla="*/ 0 w 1054"/>
                <a:gd name="T19" fmla="*/ 35 h 736"/>
                <a:gd name="T20" fmla="*/ 0 w 1054"/>
                <a:gd name="T21" fmla="*/ 701 h 736"/>
                <a:gd name="T22" fmla="*/ 0 w 1054"/>
                <a:gd name="T23" fmla="*/ 736 h 736"/>
                <a:gd name="T24" fmla="*/ 36 w 1054"/>
                <a:gd name="T25" fmla="*/ 736 h 736"/>
                <a:gd name="T26" fmla="*/ 1019 w 1054"/>
                <a:gd name="T27" fmla="*/ 736 h 736"/>
                <a:gd name="T28" fmla="*/ 1054 w 1054"/>
                <a:gd name="T29" fmla="*/ 736 h 736"/>
                <a:gd name="T30" fmla="*/ 1054 w 1054"/>
                <a:gd name="T31" fmla="*/ 701 h 736"/>
                <a:gd name="T32" fmla="*/ 1054 w 1054"/>
                <a:gd name="T33" fmla="*/ 35 h 736"/>
                <a:gd name="T34" fmla="*/ 1054 w 1054"/>
                <a:gd name="T3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736">
                  <a:moveTo>
                    <a:pt x="1019" y="35"/>
                  </a:moveTo>
                  <a:lnTo>
                    <a:pt x="1019" y="701"/>
                  </a:lnTo>
                  <a:lnTo>
                    <a:pt x="36" y="701"/>
                  </a:lnTo>
                  <a:lnTo>
                    <a:pt x="36" y="35"/>
                  </a:lnTo>
                  <a:lnTo>
                    <a:pt x="1019" y="35"/>
                  </a:lnTo>
                  <a:moveTo>
                    <a:pt x="1054" y="0"/>
                  </a:moveTo>
                  <a:lnTo>
                    <a:pt x="1019" y="0"/>
                  </a:lnTo>
                  <a:lnTo>
                    <a:pt x="36" y="0"/>
                  </a:lnTo>
                  <a:lnTo>
                    <a:pt x="0" y="0"/>
                  </a:lnTo>
                  <a:lnTo>
                    <a:pt x="0" y="35"/>
                  </a:lnTo>
                  <a:lnTo>
                    <a:pt x="0" y="701"/>
                  </a:lnTo>
                  <a:lnTo>
                    <a:pt x="0" y="736"/>
                  </a:lnTo>
                  <a:lnTo>
                    <a:pt x="36" y="736"/>
                  </a:lnTo>
                  <a:lnTo>
                    <a:pt x="1019" y="736"/>
                  </a:lnTo>
                  <a:lnTo>
                    <a:pt x="1054" y="736"/>
                  </a:lnTo>
                  <a:lnTo>
                    <a:pt x="1054" y="701"/>
                  </a:lnTo>
                  <a:lnTo>
                    <a:pt x="1054" y="35"/>
                  </a:lnTo>
                  <a:lnTo>
                    <a:pt x="10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Freeform 241"/>
            <p:cNvSpPr>
              <a:spLocks/>
            </p:cNvSpPr>
            <p:nvPr/>
          </p:nvSpPr>
          <p:spPr bwMode="auto">
            <a:xfrm>
              <a:off x="2604796"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2"/>
            <p:cNvSpPr>
              <a:spLocks/>
            </p:cNvSpPr>
            <p:nvPr/>
          </p:nvSpPr>
          <p:spPr bwMode="auto">
            <a:xfrm>
              <a:off x="2705988" y="6224698"/>
              <a:ext cx="771782" cy="561845"/>
            </a:xfrm>
            <a:custGeom>
              <a:avLst/>
              <a:gdLst>
                <a:gd name="T0" fmla="*/ 85 w 511"/>
                <a:gd name="T1" fmla="*/ 0 h 372"/>
                <a:gd name="T2" fmla="*/ 85 w 511"/>
                <a:gd name="T3" fmla="*/ 0 h 372"/>
                <a:gd name="T4" fmla="*/ 511 w 511"/>
                <a:gd name="T5" fmla="*/ 0 h 372"/>
                <a:gd name="T6" fmla="*/ 511 w 511"/>
                <a:gd name="T7" fmla="*/ 83 h 372"/>
                <a:gd name="T8" fmla="*/ 85 w 511"/>
                <a:gd name="T9" fmla="*/ 83 h 372"/>
                <a:gd name="T10" fmla="*/ 85 w 511"/>
                <a:gd name="T11" fmla="*/ 372 h 372"/>
                <a:gd name="T12" fmla="*/ 0 w 511"/>
                <a:gd name="T13" fmla="*/ 372 h 372"/>
                <a:gd name="T14" fmla="*/ 0 w 511"/>
                <a:gd name="T15" fmla="*/ 0 h 372"/>
                <a:gd name="T16" fmla="*/ 85 w 511"/>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72">
                  <a:moveTo>
                    <a:pt x="85" y="0"/>
                  </a:moveTo>
                  <a:lnTo>
                    <a:pt x="85" y="0"/>
                  </a:lnTo>
                  <a:lnTo>
                    <a:pt x="511" y="0"/>
                  </a:lnTo>
                  <a:lnTo>
                    <a:pt x="511" y="83"/>
                  </a:lnTo>
                  <a:lnTo>
                    <a:pt x="85" y="83"/>
                  </a:lnTo>
                  <a:lnTo>
                    <a:pt x="85" y="372"/>
                  </a:lnTo>
                  <a:lnTo>
                    <a:pt x="0" y="372"/>
                  </a:lnTo>
                  <a:lnTo>
                    <a:pt x="0" y="0"/>
                  </a:lnTo>
                  <a:lnTo>
                    <a:pt x="85"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243"/>
            <p:cNvSpPr>
              <a:spLocks/>
            </p:cNvSpPr>
            <p:nvPr/>
          </p:nvSpPr>
          <p:spPr bwMode="auto">
            <a:xfrm>
              <a:off x="2705988" y="6224698"/>
              <a:ext cx="771782" cy="561845"/>
            </a:xfrm>
            <a:custGeom>
              <a:avLst/>
              <a:gdLst>
                <a:gd name="T0" fmla="*/ 85 w 511"/>
                <a:gd name="T1" fmla="*/ 0 h 372"/>
                <a:gd name="T2" fmla="*/ 85 w 511"/>
                <a:gd name="T3" fmla="*/ 0 h 372"/>
                <a:gd name="T4" fmla="*/ 511 w 511"/>
                <a:gd name="T5" fmla="*/ 0 h 372"/>
                <a:gd name="T6" fmla="*/ 511 w 511"/>
                <a:gd name="T7" fmla="*/ 83 h 372"/>
                <a:gd name="T8" fmla="*/ 85 w 511"/>
                <a:gd name="T9" fmla="*/ 83 h 372"/>
                <a:gd name="T10" fmla="*/ 85 w 511"/>
                <a:gd name="T11" fmla="*/ 372 h 372"/>
                <a:gd name="T12" fmla="*/ 0 w 511"/>
                <a:gd name="T13" fmla="*/ 372 h 372"/>
                <a:gd name="T14" fmla="*/ 0 w 511"/>
                <a:gd name="T15" fmla="*/ 0 h 372"/>
                <a:gd name="T16" fmla="*/ 85 w 511"/>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1" h="372">
                  <a:moveTo>
                    <a:pt x="85" y="0"/>
                  </a:moveTo>
                  <a:lnTo>
                    <a:pt x="85" y="0"/>
                  </a:lnTo>
                  <a:lnTo>
                    <a:pt x="511" y="0"/>
                  </a:lnTo>
                  <a:lnTo>
                    <a:pt x="511" y="83"/>
                  </a:lnTo>
                  <a:lnTo>
                    <a:pt x="85" y="83"/>
                  </a:lnTo>
                  <a:lnTo>
                    <a:pt x="85" y="372"/>
                  </a:lnTo>
                  <a:lnTo>
                    <a:pt x="0" y="372"/>
                  </a:lnTo>
                  <a:lnTo>
                    <a:pt x="0" y="0"/>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Rectangle 244"/>
            <p:cNvSpPr>
              <a:spLocks noChangeArrowheads="1"/>
            </p:cNvSpPr>
            <p:nvPr/>
          </p:nvSpPr>
          <p:spPr bwMode="auto">
            <a:xfrm>
              <a:off x="2890249" y="6235271"/>
              <a:ext cx="128379" cy="55127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Rectangle 245"/>
            <p:cNvSpPr>
              <a:spLocks noChangeArrowheads="1"/>
            </p:cNvSpPr>
            <p:nvPr/>
          </p:nvSpPr>
          <p:spPr bwMode="auto">
            <a:xfrm>
              <a:off x="2890249" y="6235271"/>
              <a:ext cx="128379" cy="55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Rectangle 246"/>
            <p:cNvSpPr>
              <a:spLocks noChangeArrowheads="1"/>
            </p:cNvSpPr>
            <p:nvPr/>
          </p:nvSpPr>
          <p:spPr bwMode="auto">
            <a:xfrm>
              <a:off x="3006546" y="5394014"/>
              <a:ext cx="471224" cy="83068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47"/>
            <p:cNvSpPr>
              <a:spLocks noChangeArrowheads="1"/>
            </p:cNvSpPr>
            <p:nvPr/>
          </p:nvSpPr>
          <p:spPr bwMode="auto">
            <a:xfrm>
              <a:off x="3006546" y="5394014"/>
              <a:ext cx="471224" cy="83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Freeform 248"/>
            <p:cNvSpPr>
              <a:spLocks/>
            </p:cNvSpPr>
            <p:nvPr/>
          </p:nvSpPr>
          <p:spPr bwMode="auto">
            <a:xfrm>
              <a:off x="2789057"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Freeform 249"/>
            <p:cNvSpPr>
              <a:spLocks/>
            </p:cNvSpPr>
            <p:nvPr/>
          </p:nvSpPr>
          <p:spPr bwMode="auto">
            <a:xfrm>
              <a:off x="2789057" y="6786543"/>
              <a:ext cx="229571" cy="126868"/>
            </a:xfrm>
            <a:custGeom>
              <a:avLst/>
              <a:gdLst>
                <a:gd name="T0" fmla="*/ 0 w 152"/>
                <a:gd name="T1" fmla="*/ 64 h 84"/>
                <a:gd name="T2" fmla="*/ 66 w 152"/>
                <a:gd name="T3" fmla="*/ 0 h 84"/>
                <a:gd name="T4" fmla="*/ 152 w 152"/>
                <a:gd name="T5" fmla="*/ 0 h 84"/>
                <a:gd name="T6" fmla="*/ 152 w 152"/>
                <a:gd name="T7" fmla="*/ 84 h 84"/>
                <a:gd name="T8" fmla="*/ 0 w 152"/>
                <a:gd name="T9" fmla="*/ 84 h 84"/>
                <a:gd name="T10" fmla="*/ 0 w 152"/>
                <a:gd name="T11" fmla="*/ 64 h 84"/>
              </a:gdLst>
              <a:ahLst/>
              <a:cxnLst>
                <a:cxn ang="0">
                  <a:pos x="T0" y="T1"/>
                </a:cxn>
                <a:cxn ang="0">
                  <a:pos x="T2" y="T3"/>
                </a:cxn>
                <a:cxn ang="0">
                  <a:pos x="T4" y="T5"/>
                </a:cxn>
                <a:cxn ang="0">
                  <a:pos x="T6" y="T7"/>
                </a:cxn>
                <a:cxn ang="0">
                  <a:pos x="T8" y="T9"/>
                </a:cxn>
                <a:cxn ang="0">
                  <a:pos x="T10" y="T11"/>
                </a:cxn>
              </a:cxnLst>
              <a:rect l="0" t="0" r="r" b="b"/>
              <a:pathLst>
                <a:path w="152" h="84">
                  <a:moveTo>
                    <a:pt x="0" y="64"/>
                  </a:moveTo>
                  <a:lnTo>
                    <a:pt x="66" y="0"/>
                  </a:lnTo>
                  <a:lnTo>
                    <a:pt x="152" y="0"/>
                  </a:lnTo>
                  <a:lnTo>
                    <a:pt x="152" y="84"/>
                  </a:lnTo>
                  <a:lnTo>
                    <a:pt x="0" y="84"/>
                  </a:lnTo>
                  <a:lnTo>
                    <a:pt x="0"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Rectangle 250"/>
            <p:cNvSpPr>
              <a:spLocks noChangeArrowheads="1"/>
            </p:cNvSpPr>
            <p:nvPr/>
          </p:nvSpPr>
          <p:spPr bwMode="auto">
            <a:xfrm>
              <a:off x="3477770" y="6144651"/>
              <a:ext cx="1511" cy="80048"/>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1"/>
            <p:cNvSpPr>
              <a:spLocks noChangeArrowheads="1"/>
            </p:cNvSpPr>
            <p:nvPr/>
          </p:nvSpPr>
          <p:spPr bwMode="auto">
            <a:xfrm>
              <a:off x="3477770" y="6144651"/>
              <a:ext cx="1511" cy="80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Rectangle 252"/>
            <p:cNvSpPr>
              <a:spLocks noChangeArrowheads="1"/>
            </p:cNvSpPr>
            <p:nvPr/>
          </p:nvSpPr>
          <p:spPr bwMode="auto">
            <a:xfrm>
              <a:off x="3477770" y="5801804"/>
              <a:ext cx="1511" cy="342847"/>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Rectangle 253"/>
            <p:cNvSpPr>
              <a:spLocks noChangeArrowheads="1"/>
            </p:cNvSpPr>
            <p:nvPr/>
          </p:nvSpPr>
          <p:spPr bwMode="auto">
            <a:xfrm>
              <a:off x="3477770" y="5801804"/>
              <a:ext cx="1511" cy="34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254"/>
            <p:cNvSpPr>
              <a:spLocks noEditPoints="1"/>
            </p:cNvSpPr>
            <p:nvPr/>
          </p:nvSpPr>
          <p:spPr bwMode="auto">
            <a:xfrm>
              <a:off x="3006546" y="5801804"/>
              <a:ext cx="471224" cy="422894"/>
            </a:xfrm>
            <a:custGeom>
              <a:avLst/>
              <a:gdLst>
                <a:gd name="T0" fmla="*/ 170 w 312"/>
                <a:gd name="T1" fmla="*/ 83 h 280"/>
                <a:gd name="T2" fmla="*/ 0 w 312"/>
                <a:gd name="T3" fmla="*/ 184 h 280"/>
                <a:gd name="T4" fmla="*/ 0 w 312"/>
                <a:gd name="T5" fmla="*/ 280 h 280"/>
                <a:gd name="T6" fmla="*/ 170 w 312"/>
                <a:gd name="T7" fmla="*/ 280 h 280"/>
                <a:gd name="T8" fmla="*/ 170 w 312"/>
                <a:gd name="T9" fmla="*/ 83 h 280"/>
                <a:gd name="T10" fmla="*/ 312 w 312"/>
                <a:gd name="T11" fmla="*/ 0 h 280"/>
                <a:gd name="T12" fmla="*/ 231 w 312"/>
                <a:gd name="T13" fmla="*/ 47 h 280"/>
                <a:gd name="T14" fmla="*/ 231 w 312"/>
                <a:gd name="T15" fmla="*/ 75 h 280"/>
                <a:gd name="T16" fmla="*/ 230 w 312"/>
                <a:gd name="T17" fmla="*/ 75 h 280"/>
                <a:gd name="T18" fmla="*/ 231 w 312"/>
                <a:gd name="T19" fmla="*/ 75 h 280"/>
                <a:gd name="T20" fmla="*/ 231 w 312"/>
                <a:gd name="T21" fmla="*/ 280 h 280"/>
                <a:gd name="T22" fmla="*/ 312 w 312"/>
                <a:gd name="T23" fmla="*/ 280 h 280"/>
                <a:gd name="T24" fmla="*/ 312 w 312"/>
                <a:gd name="T25" fmla="*/ 227 h 280"/>
                <a:gd name="T26" fmla="*/ 312 w 312"/>
                <a:gd name="T2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280">
                  <a:moveTo>
                    <a:pt x="170" y="83"/>
                  </a:moveTo>
                  <a:lnTo>
                    <a:pt x="0" y="184"/>
                  </a:lnTo>
                  <a:lnTo>
                    <a:pt x="0" y="280"/>
                  </a:lnTo>
                  <a:lnTo>
                    <a:pt x="170" y="280"/>
                  </a:lnTo>
                  <a:lnTo>
                    <a:pt x="170" y="83"/>
                  </a:lnTo>
                  <a:close/>
                  <a:moveTo>
                    <a:pt x="312" y="0"/>
                  </a:moveTo>
                  <a:lnTo>
                    <a:pt x="231" y="47"/>
                  </a:lnTo>
                  <a:lnTo>
                    <a:pt x="231" y="75"/>
                  </a:lnTo>
                  <a:lnTo>
                    <a:pt x="230" y="75"/>
                  </a:lnTo>
                  <a:lnTo>
                    <a:pt x="231" y="75"/>
                  </a:lnTo>
                  <a:lnTo>
                    <a:pt x="231" y="280"/>
                  </a:lnTo>
                  <a:lnTo>
                    <a:pt x="312" y="280"/>
                  </a:lnTo>
                  <a:lnTo>
                    <a:pt x="312" y="227"/>
                  </a:lnTo>
                  <a:lnTo>
                    <a:pt x="312"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255"/>
            <p:cNvSpPr>
              <a:spLocks noEditPoints="1"/>
            </p:cNvSpPr>
            <p:nvPr/>
          </p:nvSpPr>
          <p:spPr bwMode="auto">
            <a:xfrm>
              <a:off x="3006546" y="5801804"/>
              <a:ext cx="471224" cy="422894"/>
            </a:xfrm>
            <a:custGeom>
              <a:avLst/>
              <a:gdLst>
                <a:gd name="T0" fmla="*/ 170 w 312"/>
                <a:gd name="T1" fmla="*/ 83 h 280"/>
                <a:gd name="T2" fmla="*/ 0 w 312"/>
                <a:gd name="T3" fmla="*/ 184 h 280"/>
                <a:gd name="T4" fmla="*/ 0 w 312"/>
                <a:gd name="T5" fmla="*/ 280 h 280"/>
                <a:gd name="T6" fmla="*/ 170 w 312"/>
                <a:gd name="T7" fmla="*/ 280 h 280"/>
                <a:gd name="T8" fmla="*/ 170 w 312"/>
                <a:gd name="T9" fmla="*/ 83 h 280"/>
                <a:gd name="T10" fmla="*/ 312 w 312"/>
                <a:gd name="T11" fmla="*/ 0 h 280"/>
                <a:gd name="T12" fmla="*/ 231 w 312"/>
                <a:gd name="T13" fmla="*/ 47 h 280"/>
                <a:gd name="T14" fmla="*/ 231 w 312"/>
                <a:gd name="T15" fmla="*/ 75 h 280"/>
                <a:gd name="T16" fmla="*/ 230 w 312"/>
                <a:gd name="T17" fmla="*/ 75 h 280"/>
                <a:gd name="T18" fmla="*/ 231 w 312"/>
                <a:gd name="T19" fmla="*/ 75 h 280"/>
                <a:gd name="T20" fmla="*/ 231 w 312"/>
                <a:gd name="T21" fmla="*/ 280 h 280"/>
                <a:gd name="T22" fmla="*/ 312 w 312"/>
                <a:gd name="T23" fmla="*/ 280 h 280"/>
                <a:gd name="T24" fmla="*/ 312 w 312"/>
                <a:gd name="T25" fmla="*/ 227 h 280"/>
                <a:gd name="T26" fmla="*/ 312 w 312"/>
                <a:gd name="T27"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280">
                  <a:moveTo>
                    <a:pt x="170" y="83"/>
                  </a:moveTo>
                  <a:lnTo>
                    <a:pt x="0" y="184"/>
                  </a:lnTo>
                  <a:lnTo>
                    <a:pt x="0" y="280"/>
                  </a:lnTo>
                  <a:lnTo>
                    <a:pt x="170" y="280"/>
                  </a:lnTo>
                  <a:lnTo>
                    <a:pt x="170" y="83"/>
                  </a:lnTo>
                  <a:moveTo>
                    <a:pt x="312" y="0"/>
                  </a:moveTo>
                  <a:lnTo>
                    <a:pt x="231" y="47"/>
                  </a:lnTo>
                  <a:lnTo>
                    <a:pt x="231" y="75"/>
                  </a:lnTo>
                  <a:lnTo>
                    <a:pt x="230" y="75"/>
                  </a:lnTo>
                  <a:lnTo>
                    <a:pt x="231" y="75"/>
                  </a:lnTo>
                  <a:lnTo>
                    <a:pt x="231" y="280"/>
                  </a:lnTo>
                  <a:lnTo>
                    <a:pt x="312" y="280"/>
                  </a:lnTo>
                  <a:lnTo>
                    <a:pt x="312" y="227"/>
                  </a:lnTo>
                  <a:lnTo>
                    <a:pt x="3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256"/>
            <p:cNvSpPr>
              <a:spLocks/>
            </p:cNvSpPr>
            <p:nvPr/>
          </p:nvSpPr>
          <p:spPr bwMode="auto">
            <a:xfrm>
              <a:off x="155058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257"/>
            <p:cNvSpPr>
              <a:spLocks/>
            </p:cNvSpPr>
            <p:nvPr/>
          </p:nvSpPr>
          <p:spPr bwMode="auto">
            <a:xfrm>
              <a:off x="155058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258"/>
            <p:cNvSpPr>
              <a:spLocks/>
            </p:cNvSpPr>
            <p:nvPr/>
          </p:nvSpPr>
          <p:spPr bwMode="auto">
            <a:xfrm>
              <a:off x="908690" y="6215636"/>
              <a:ext cx="770271" cy="558824"/>
            </a:xfrm>
            <a:custGeom>
              <a:avLst/>
              <a:gdLst>
                <a:gd name="T0" fmla="*/ 0 w 510"/>
                <a:gd name="T1" fmla="*/ 0 h 370"/>
                <a:gd name="T2" fmla="*/ 0 w 510"/>
                <a:gd name="T3" fmla="*/ 81 h 370"/>
                <a:gd name="T4" fmla="*/ 425 w 510"/>
                <a:gd name="T5" fmla="*/ 81 h 370"/>
                <a:gd name="T6" fmla="*/ 425 w 510"/>
                <a:gd name="T7" fmla="*/ 370 h 370"/>
                <a:gd name="T8" fmla="*/ 510 w 510"/>
                <a:gd name="T9" fmla="*/ 370 h 370"/>
                <a:gd name="T10" fmla="*/ 510 w 510"/>
                <a:gd name="T11" fmla="*/ 0 h 370"/>
                <a:gd name="T12" fmla="*/ 0 w 510"/>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510" h="370">
                  <a:moveTo>
                    <a:pt x="0" y="0"/>
                  </a:moveTo>
                  <a:lnTo>
                    <a:pt x="0" y="81"/>
                  </a:lnTo>
                  <a:lnTo>
                    <a:pt x="425" y="81"/>
                  </a:lnTo>
                  <a:lnTo>
                    <a:pt x="425" y="370"/>
                  </a:lnTo>
                  <a:lnTo>
                    <a:pt x="510" y="370"/>
                  </a:lnTo>
                  <a:lnTo>
                    <a:pt x="510" y="0"/>
                  </a:ln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259"/>
            <p:cNvSpPr>
              <a:spLocks/>
            </p:cNvSpPr>
            <p:nvPr/>
          </p:nvSpPr>
          <p:spPr bwMode="auto">
            <a:xfrm>
              <a:off x="908690" y="6215636"/>
              <a:ext cx="770271" cy="558824"/>
            </a:xfrm>
            <a:custGeom>
              <a:avLst/>
              <a:gdLst>
                <a:gd name="T0" fmla="*/ 0 w 510"/>
                <a:gd name="T1" fmla="*/ 0 h 370"/>
                <a:gd name="T2" fmla="*/ 0 w 510"/>
                <a:gd name="T3" fmla="*/ 81 h 370"/>
                <a:gd name="T4" fmla="*/ 425 w 510"/>
                <a:gd name="T5" fmla="*/ 81 h 370"/>
                <a:gd name="T6" fmla="*/ 425 w 510"/>
                <a:gd name="T7" fmla="*/ 370 h 370"/>
                <a:gd name="T8" fmla="*/ 510 w 510"/>
                <a:gd name="T9" fmla="*/ 370 h 370"/>
                <a:gd name="T10" fmla="*/ 510 w 510"/>
                <a:gd name="T11" fmla="*/ 0 h 370"/>
                <a:gd name="T12" fmla="*/ 0 w 510"/>
                <a:gd name="T13" fmla="*/ 0 h 370"/>
              </a:gdLst>
              <a:ahLst/>
              <a:cxnLst>
                <a:cxn ang="0">
                  <a:pos x="T0" y="T1"/>
                </a:cxn>
                <a:cxn ang="0">
                  <a:pos x="T2" y="T3"/>
                </a:cxn>
                <a:cxn ang="0">
                  <a:pos x="T4" y="T5"/>
                </a:cxn>
                <a:cxn ang="0">
                  <a:pos x="T6" y="T7"/>
                </a:cxn>
                <a:cxn ang="0">
                  <a:pos x="T8" y="T9"/>
                </a:cxn>
                <a:cxn ang="0">
                  <a:pos x="T10" y="T11"/>
                </a:cxn>
                <a:cxn ang="0">
                  <a:pos x="T12" y="T13"/>
                </a:cxn>
              </a:cxnLst>
              <a:rect l="0" t="0" r="r" b="b"/>
              <a:pathLst>
                <a:path w="510" h="370">
                  <a:moveTo>
                    <a:pt x="0" y="0"/>
                  </a:moveTo>
                  <a:lnTo>
                    <a:pt x="0" y="81"/>
                  </a:lnTo>
                  <a:lnTo>
                    <a:pt x="425" y="81"/>
                  </a:lnTo>
                  <a:lnTo>
                    <a:pt x="425" y="370"/>
                  </a:lnTo>
                  <a:lnTo>
                    <a:pt x="510" y="370"/>
                  </a:lnTo>
                  <a:lnTo>
                    <a:pt x="51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Rectangle 260"/>
            <p:cNvSpPr>
              <a:spLocks noChangeArrowheads="1"/>
            </p:cNvSpPr>
            <p:nvPr/>
          </p:nvSpPr>
          <p:spPr bwMode="auto">
            <a:xfrm>
              <a:off x="1369342" y="6220168"/>
              <a:ext cx="128379" cy="55429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261"/>
            <p:cNvSpPr>
              <a:spLocks/>
            </p:cNvSpPr>
            <p:nvPr/>
          </p:nvSpPr>
          <p:spPr bwMode="auto">
            <a:xfrm>
              <a:off x="908690" y="5359277"/>
              <a:ext cx="528617" cy="856360"/>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262"/>
            <p:cNvSpPr>
              <a:spLocks/>
            </p:cNvSpPr>
            <p:nvPr/>
          </p:nvSpPr>
          <p:spPr bwMode="auto">
            <a:xfrm>
              <a:off x="136934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Freeform 263"/>
            <p:cNvSpPr>
              <a:spLocks/>
            </p:cNvSpPr>
            <p:nvPr/>
          </p:nvSpPr>
          <p:spPr bwMode="auto">
            <a:xfrm>
              <a:off x="1369342" y="6774460"/>
              <a:ext cx="229571" cy="126868"/>
            </a:xfrm>
            <a:custGeom>
              <a:avLst/>
              <a:gdLst>
                <a:gd name="T0" fmla="*/ 152 w 152"/>
                <a:gd name="T1" fmla="*/ 66 h 84"/>
                <a:gd name="T2" fmla="*/ 86 w 152"/>
                <a:gd name="T3" fmla="*/ 0 h 84"/>
                <a:gd name="T4" fmla="*/ 0 w 152"/>
                <a:gd name="T5" fmla="*/ 0 h 84"/>
                <a:gd name="T6" fmla="*/ 0 w 152"/>
                <a:gd name="T7" fmla="*/ 84 h 84"/>
                <a:gd name="T8" fmla="*/ 152 w 152"/>
                <a:gd name="T9" fmla="*/ 84 h 84"/>
                <a:gd name="T10" fmla="*/ 152 w 152"/>
                <a:gd name="T11" fmla="*/ 66 h 84"/>
              </a:gdLst>
              <a:ahLst/>
              <a:cxnLst>
                <a:cxn ang="0">
                  <a:pos x="T0" y="T1"/>
                </a:cxn>
                <a:cxn ang="0">
                  <a:pos x="T2" y="T3"/>
                </a:cxn>
                <a:cxn ang="0">
                  <a:pos x="T4" y="T5"/>
                </a:cxn>
                <a:cxn ang="0">
                  <a:pos x="T6" y="T7"/>
                </a:cxn>
                <a:cxn ang="0">
                  <a:pos x="T8" y="T9"/>
                </a:cxn>
                <a:cxn ang="0">
                  <a:pos x="T10" y="T11"/>
                </a:cxn>
              </a:cxnLst>
              <a:rect l="0" t="0" r="r" b="b"/>
              <a:pathLst>
                <a:path w="152" h="84">
                  <a:moveTo>
                    <a:pt x="152" y="66"/>
                  </a:moveTo>
                  <a:lnTo>
                    <a:pt x="86" y="0"/>
                  </a:lnTo>
                  <a:lnTo>
                    <a:pt x="0" y="0"/>
                  </a:lnTo>
                  <a:lnTo>
                    <a:pt x="0" y="84"/>
                  </a:lnTo>
                  <a:lnTo>
                    <a:pt x="152" y="84"/>
                  </a:lnTo>
                  <a:lnTo>
                    <a:pt x="152" y="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264"/>
            <p:cNvSpPr>
              <a:spLocks noChangeArrowheads="1"/>
            </p:cNvSpPr>
            <p:nvPr/>
          </p:nvSpPr>
          <p:spPr bwMode="auto">
            <a:xfrm>
              <a:off x="908690" y="6131057"/>
              <a:ext cx="1511" cy="84579"/>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265"/>
            <p:cNvSpPr>
              <a:spLocks noChangeArrowheads="1"/>
            </p:cNvSpPr>
            <p:nvPr/>
          </p:nvSpPr>
          <p:spPr bwMode="auto">
            <a:xfrm>
              <a:off x="908690" y="6131057"/>
              <a:ext cx="1511" cy="84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Rectangle 266"/>
            <p:cNvSpPr>
              <a:spLocks noChangeArrowheads="1"/>
            </p:cNvSpPr>
            <p:nvPr/>
          </p:nvSpPr>
          <p:spPr bwMode="auto">
            <a:xfrm>
              <a:off x="908690" y="5791233"/>
              <a:ext cx="1511" cy="339826"/>
            </a:xfrm>
            <a:prstGeom prst="rect">
              <a:avLst/>
            </a:prstGeom>
            <a:solidFill>
              <a:srgbClr val="3A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ectangle 267"/>
            <p:cNvSpPr>
              <a:spLocks noChangeArrowheads="1"/>
            </p:cNvSpPr>
            <p:nvPr/>
          </p:nvSpPr>
          <p:spPr bwMode="auto">
            <a:xfrm>
              <a:off x="908690" y="5791233"/>
              <a:ext cx="1511" cy="33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Freeform 268"/>
            <p:cNvSpPr>
              <a:spLocks noEditPoints="1"/>
            </p:cNvSpPr>
            <p:nvPr/>
          </p:nvSpPr>
          <p:spPr bwMode="auto">
            <a:xfrm>
              <a:off x="908690" y="5791233"/>
              <a:ext cx="528617" cy="424405"/>
            </a:xfrm>
            <a:custGeom>
              <a:avLst/>
              <a:gdLst>
                <a:gd name="T0" fmla="*/ 157 w 350"/>
                <a:gd name="T1" fmla="*/ 82 h 281"/>
                <a:gd name="T2" fmla="*/ 139 w 350"/>
                <a:gd name="T3" fmla="*/ 82 h 281"/>
                <a:gd name="T4" fmla="*/ 139 w 350"/>
                <a:gd name="T5" fmla="*/ 281 h 281"/>
                <a:gd name="T6" fmla="*/ 350 w 350"/>
                <a:gd name="T7" fmla="*/ 281 h 281"/>
                <a:gd name="T8" fmla="*/ 350 w 350"/>
                <a:gd name="T9" fmla="*/ 184 h 281"/>
                <a:gd name="T10" fmla="*/ 157 w 350"/>
                <a:gd name="T11" fmla="*/ 82 h 281"/>
                <a:gd name="T12" fmla="*/ 0 w 350"/>
                <a:gd name="T13" fmla="*/ 0 h 281"/>
                <a:gd name="T14" fmla="*/ 0 w 350"/>
                <a:gd name="T15" fmla="*/ 225 h 281"/>
                <a:gd name="T16" fmla="*/ 0 w 350"/>
                <a:gd name="T17" fmla="*/ 281 h 281"/>
                <a:gd name="T18" fmla="*/ 78 w 350"/>
                <a:gd name="T19" fmla="*/ 281 h 281"/>
                <a:gd name="T20" fmla="*/ 78 w 350"/>
                <a:gd name="T21" fmla="*/ 80 h 281"/>
                <a:gd name="T22" fmla="*/ 78 w 350"/>
                <a:gd name="T23" fmla="*/ 41 h 281"/>
                <a:gd name="T24" fmla="*/ 0 w 350"/>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281">
                  <a:moveTo>
                    <a:pt x="157" y="82"/>
                  </a:moveTo>
                  <a:lnTo>
                    <a:pt x="139" y="82"/>
                  </a:lnTo>
                  <a:lnTo>
                    <a:pt x="139" y="281"/>
                  </a:lnTo>
                  <a:lnTo>
                    <a:pt x="350" y="281"/>
                  </a:lnTo>
                  <a:lnTo>
                    <a:pt x="350" y="184"/>
                  </a:lnTo>
                  <a:lnTo>
                    <a:pt x="157" y="82"/>
                  </a:lnTo>
                  <a:close/>
                  <a:moveTo>
                    <a:pt x="0" y="0"/>
                  </a:moveTo>
                  <a:lnTo>
                    <a:pt x="0" y="225"/>
                  </a:lnTo>
                  <a:lnTo>
                    <a:pt x="0" y="281"/>
                  </a:lnTo>
                  <a:lnTo>
                    <a:pt x="78" y="281"/>
                  </a:lnTo>
                  <a:lnTo>
                    <a:pt x="78" y="80"/>
                  </a:lnTo>
                  <a:lnTo>
                    <a:pt x="78" y="41"/>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Freeform 269"/>
            <p:cNvSpPr>
              <a:spLocks noEditPoints="1"/>
            </p:cNvSpPr>
            <p:nvPr/>
          </p:nvSpPr>
          <p:spPr bwMode="auto">
            <a:xfrm>
              <a:off x="908690" y="5791233"/>
              <a:ext cx="528617" cy="424405"/>
            </a:xfrm>
            <a:custGeom>
              <a:avLst/>
              <a:gdLst>
                <a:gd name="T0" fmla="*/ 157 w 350"/>
                <a:gd name="T1" fmla="*/ 82 h 281"/>
                <a:gd name="T2" fmla="*/ 139 w 350"/>
                <a:gd name="T3" fmla="*/ 82 h 281"/>
                <a:gd name="T4" fmla="*/ 139 w 350"/>
                <a:gd name="T5" fmla="*/ 281 h 281"/>
                <a:gd name="T6" fmla="*/ 350 w 350"/>
                <a:gd name="T7" fmla="*/ 281 h 281"/>
                <a:gd name="T8" fmla="*/ 350 w 350"/>
                <a:gd name="T9" fmla="*/ 184 h 281"/>
                <a:gd name="T10" fmla="*/ 157 w 350"/>
                <a:gd name="T11" fmla="*/ 82 h 281"/>
                <a:gd name="T12" fmla="*/ 0 w 350"/>
                <a:gd name="T13" fmla="*/ 0 h 281"/>
                <a:gd name="T14" fmla="*/ 0 w 350"/>
                <a:gd name="T15" fmla="*/ 225 h 281"/>
                <a:gd name="T16" fmla="*/ 0 w 350"/>
                <a:gd name="T17" fmla="*/ 281 h 281"/>
                <a:gd name="T18" fmla="*/ 78 w 350"/>
                <a:gd name="T19" fmla="*/ 281 h 281"/>
                <a:gd name="T20" fmla="*/ 78 w 350"/>
                <a:gd name="T21" fmla="*/ 80 h 281"/>
                <a:gd name="T22" fmla="*/ 78 w 350"/>
                <a:gd name="T23" fmla="*/ 41 h 281"/>
                <a:gd name="T24" fmla="*/ 0 w 350"/>
                <a:gd name="T25"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0" h="281">
                  <a:moveTo>
                    <a:pt x="157" y="82"/>
                  </a:moveTo>
                  <a:lnTo>
                    <a:pt x="139" y="82"/>
                  </a:lnTo>
                  <a:lnTo>
                    <a:pt x="139" y="281"/>
                  </a:lnTo>
                  <a:lnTo>
                    <a:pt x="350" y="281"/>
                  </a:lnTo>
                  <a:lnTo>
                    <a:pt x="350" y="184"/>
                  </a:lnTo>
                  <a:lnTo>
                    <a:pt x="157" y="82"/>
                  </a:lnTo>
                  <a:moveTo>
                    <a:pt x="0" y="0"/>
                  </a:moveTo>
                  <a:lnTo>
                    <a:pt x="0" y="225"/>
                  </a:lnTo>
                  <a:lnTo>
                    <a:pt x="0" y="281"/>
                  </a:lnTo>
                  <a:lnTo>
                    <a:pt x="78" y="281"/>
                  </a:lnTo>
                  <a:lnTo>
                    <a:pt x="78" y="80"/>
                  </a:lnTo>
                  <a:lnTo>
                    <a:pt x="78"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Freeform 270"/>
            <p:cNvSpPr>
              <a:spLocks/>
            </p:cNvSpPr>
            <p:nvPr/>
          </p:nvSpPr>
          <p:spPr bwMode="auto">
            <a:xfrm>
              <a:off x="1321011" y="5606972"/>
              <a:ext cx="160095" cy="160096"/>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Freeform 271"/>
            <p:cNvSpPr>
              <a:spLocks/>
            </p:cNvSpPr>
            <p:nvPr/>
          </p:nvSpPr>
          <p:spPr bwMode="auto">
            <a:xfrm>
              <a:off x="1290804" y="5165954"/>
              <a:ext cx="19635" cy="19635"/>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Freeform 272"/>
            <p:cNvSpPr>
              <a:spLocks/>
            </p:cNvSpPr>
            <p:nvPr/>
          </p:nvSpPr>
          <p:spPr bwMode="auto">
            <a:xfrm>
              <a:off x="1324032" y="5134236"/>
              <a:ext cx="58904" cy="107234"/>
            </a:xfrm>
            <a:custGeom>
              <a:avLst/>
              <a:gdLst>
                <a:gd name="T0" fmla="*/ 31 w 39"/>
                <a:gd name="T1" fmla="*/ 0 h 71"/>
                <a:gd name="T2" fmla="*/ 39 w 39"/>
                <a:gd name="T3" fmla="*/ 71 h 71"/>
                <a:gd name="T4" fmla="*/ 0 w 39"/>
                <a:gd name="T5" fmla="*/ 64 h 71"/>
                <a:gd name="T6" fmla="*/ 31 w 39"/>
                <a:gd name="T7" fmla="*/ 0 h 71"/>
              </a:gdLst>
              <a:ahLst/>
              <a:cxnLst>
                <a:cxn ang="0">
                  <a:pos x="T0" y="T1"/>
                </a:cxn>
                <a:cxn ang="0">
                  <a:pos x="T2" y="T3"/>
                </a:cxn>
                <a:cxn ang="0">
                  <a:pos x="T4" y="T5"/>
                </a:cxn>
                <a:cxn ang="0">
                  <a:pos x="T6" y="T7"/>
                </a:cxn>
              </a:cxnLst>
              <a:rect l="0" t="0" r="r" b="b"/>
              <a:pathLst>
                <a:path w="39" h="71">
                  <a:moveTo>
                    <a:pt x="31" y="0"/>
                  </a:moveTo>
                  <a:lnTo>
                    <a:pt x="39" y="71"/>
                  </a:lnTo>
                  <a:lnTo>
                    <a:pt x="0" y="64"/>
                  </a:lnTo>
                  <a:lnTo>
                    <a:pt x="3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273"/>
            <p:cNvSpPr>
              <a:spLocks/>
            </p:cNvSpPr>
            <p:nvPr/>
          </p:nvSpPr>
          <p:spPr bwMode="auto">
            <a:xfrm>
              <a:off x="2343508" y="4611660"/>
              <a:ext cx="444038" cy="554293"/>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274"/>
            <p:cNvSpPr>
              <a:spLocks/>
            </p:cNvSpPr>
            <p:nvPr/>
          </p:nvSpPr>
          <p:spPr bwMode="auto">
            <a:xfrm>
              <a:off x="2348040" y="4611660"/>
              <a:ext cx="439508" cy="554293"/>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275"/>
            <p:cNvSpPr>
              <a:spLocks/>
            </p:cNvSpPr>
            <p:nvPr/>
          </p:nvSpPr>
          <p:spPr bwMode="auto">
            <a:xfrm>
              <a:off x="2169820" y="6798626"/>
              <a:ext cx="228061" cy="126868"/>
            </a:xfrm>
            <a:custGeom>
              <a:avLst/>
              <a:gdLst>
                <a:gd name="T0" fmla="*/ 151 w 151"/>
                <a:gd name="T1" fmla="*/ 64 h 84"/>
                <a:gd name="T2" fmla="*/ 85 w 151"/>
                <a:gd name="T3" fmla="*/ 0 h 84"/>
                <a:gd name="T4" fmla="*/ 0 w 151"/>
                <a:gd name="T5" fmla="*/ 0 h 84"/>
                <a:gd name="T6" fmla="*/ 0 w 151"/>
                <a:gd name="T7" fmla="*/ 84 h 84"/>
                <a:gd name="T8" fmla="*/ 151 w 151"/>
                <a:gd name="T9" fmla="*/ 84 h 84"/>
                <a:gd name="T10" fmla="*/ 151 w 151"/>
                <a:gd name="T11" fmla="*/ 64 h 84"/>
              </a:gdLst>
              <a:ahLst/>
              <a:cxnLst>
                <a:cxn ang="0">
                  <a:pos x="T0" y="T1"/>
                </a:cxn>
                <a:cxn ang="0">
                  <a:pos x="T2" y="T3"/>
                </a:cxn>
                <a:cxn ang="0">
                  <a:pos x="T4" y="T5"/>
                </a:cxn>
                <a:cxn ang="0">
                  <a:pos x="T6" y="T7"/>
                </a:cxn>
                <a:cxn ang="0">
                  <a:pos x="T8" y="T9"/>
                </a:cxn>
                <a:cxn ang="0">
                  <a:pos x="T10" y="T11"/>
                </a:cxn>
              </a:cxnLst>
              <a:rect l="0" t="0" r="r" b="b"/>
              <a:pathLst>
                <a:path w="151" h="84">
                  <a:moveTo>
                    <a:pt x="151" y="64"/>
                  </a:moveTo>
                  <a:lnTo>
                    <a:pt x="85" y="0"/>
                  </a:lnTo>
                  <a:lnTo>
                    <a:pt x="0" y="0"/>
                  </a:lnTo>
                  <a:lnTo>
                    <a:pt x="0" y="84"/>
                  </a:lnTo>
                  <a:lnTo>
                    <a:pt x="151" y="84"/>
                  </a:lnTo>
                  <a:lnTo>
                    <a:pt x="151"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Rectangle 276"/>
            <p:cNvSpPr>
              <a:spLocks noChangeArrowheads="1"/>
            </p:cNvSpPr>
            <p:nvPr/>
          </p:nvSpPr>
          <p:spPr bwMode="auto">
            <a:xfrm>
              <a:off x="2169820" y="5969452"/>
              <a:ext cx="126868" cy="82917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277"/>
            <p:cNvSpPr>
              <a:spLocks noChangeArrowheads="1"/>
            </p:cNvSpPr>
            <p:nvPr/>
          </p:nvSpPr>
          <p:spPr bwMode="auto">
            <a:xfrm>
              <a:off x="2169820" y="5969452"/>
              <a:ext cx="126868" cy="82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Rectangle 278"/>
            <p:cNvSpPr>
              <a:spLocks noChangeArrowheads="1"/>
            </p:cNvSpPr>
            <p:nvPr/>
          </p:nvSpPr>
          <p:spPr bwMode="auto">
            <a:xfrm>
              <a:off x="1971966" y="5969452"/>
              <a:ext cx="126868" cy="82917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Rectangle 279"/>
            <p:cNvSpPr>
              <a:spLocks noChangeArrowheads="1"/>
            </p:cNvSpPr>
            <p:nvPr/>
          </p:nvSpPr>
          <p:spPr bwMode="auto">
            <a:xfrm>
              <a:off x="1971966" y="5969452"/>
              <a:ext cx="126868" cy="829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280"/>
            <p:cNvSpPr>
              <a:spLocks/>
            </p:cNvSpPr>
            <p:nvPr/>
          </p:nvSpPr>
          <p:spPr bwMode="auto">
            <a:xfrm>
              <a:off x="1971966" y="6798626"/>
              <a:ext cx="226550" cy="126868"/>
            </a:xfrm>
            <a:custGeom>
              <a:avLst/>
              <a:gdLst>
                <a:gd name="T0" fmla="*/ 150 w 150"/>
                <a:gd name="T1" fmla="*/ 64 h 84"/>
                <a:gd name="T2" fmla="*/ 86 w 150"/>
                <a:gd name="T3" fmla="*/ 0 h 84"/>
                <a:gd name="T4" fmla="*/ 0 w 150"/>
                <a:gd name="T5" fmla="*/ 0 h 84"/>
                <a:gd name="T6" fmla="*/ 0 w 150"/>
                <a:gd name="T7" fmla="*/ 84 h 84"/>
                <a:gd name="T8" fmla="*/ 150 w 150"/>
                <a:gd name="T9" fmla="*/ 84 h 84"/>
                <a:gd name="T10" fmla="*/ 150 w 150"/>
                <a:gd name="T11" fmla="*/ 64 h 84"/>
              </a:gdLst>
              <a:ahLst/>
              <a:cxnLst>
                <a:cxn ang="0">
                  <a:pos x="T0" y="T1"/>
                </a:cxn>
                <a:cxn ang="0">
                  <a:pos x="T2" y="T3"/>
                </a:cxn>
                <a:cxn ang="0">
                  <a:pos x="T4" y="T5"/>
                </a:cxn>
                <a:cxn ang="0">
                  <a:pos x="T6" y="T7"/>
                </a:cxn>
                <a:cxn ang="0">
                  <a:pos x="T8" y="T9"/>
                </a:cxn>
                <a:cxn ang="0">
                  <a:pos x="T10" y="T11"/>
                </a:cxn>
              </a:cxnLst>
              <a:rect l="0" t="0" r="r" b="b"/>
              <a:pathLst>
                <a:path w="150" h="84">
                  <a:moveTo>
                    <a:pt x="150" y="64"/>
                  </a:moveTo>
                  <a:lnTo>
                    <a:pt x="86" y="0"/>
                  </a:lnTo>
                  <a:lnTo>
                    <a:pt x="0" y="0"/>
                  </a:lnTo>
                  <a:lnTo>
                    <a:pt x="0" y="84"/>
                  </a:lnTo>
                  <a:lnTo>
                    <a:pt x="150" y="84"/>
                  </a:lnTo>
                  <a:lnTo>
                    <a:pt x="150" y="6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281"/>
            <p:cNvSpPr>
              <a:spLocks noChangeArrowheads="1"/>
            </p:cNvSpPr>
            <p:nvPr/>
          </p:nvSpPr>
          <p:spPr bwMode="auto">
            <a:xfrm>
              <a:off x="1884366" y="5057210"/>
              <a:ext cx="466694" cy="948490"/>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282"/>
            <p:cNvSpPr>
              <a:spLocks noChangeArrowheads="1"/>
            </p:cNvSpPr>
            <p:nvPr/>
          </p:nvSpPr>
          <p:spPr bwMode="auto">
            <a:xfrm>
              <a:off x="1884366" y="5057210"/>
              <a:ext cx="466694" cy="94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283"/>
            <p:cNvSpPr>
              <a:spLocks noEditPoints="1"/>
            </p:cNvSpPr>
            <p:nvPr/>
          </p:nvSpPr>
          <p:spPr bwMode="auto">
            <a:xfrm>
              <a:off x="1884366" y="5344173"/>
              <a:ext cx="466694" cy="661527"/>
            </a:xfrm>
            <a:custGeom>
              <a:avLst/>
              <a:gdLst>
                <a:gd name="T0" fmla="*/ 278 w 278"/>
                <a:gd name="T1" fmla="*/ 341 h 395"/>
                <a:gd name="T2" fmla="*/ 0 w 278"/>
                <a:gd name="T3" fmla="*/ 341 h 395"/>
                <a:gd name="T4" fmla="*/ 0 w 278"/>
                <a:gd name="T5" fmla="*/ 395 h 395"/>
                <a:gd name="T6" fmla="*/ 278 w 278"/>
                <a:gd name="T7" fmla="*/ 395 h 395"/>
                <a:gd name="T8" fmla="*/ 278 w 278"/>
                <a:gd name="T9" fmla="*/ 341 h 395"/>
                <a:gd name="T10" fmla="*/ 22 w 278"/>
                <a:gd name="T11" fmla="*/ 0 h 395"/>
                <a:gd name="T12" fmla="*/ 0 w 278"/>
                <a:gd name="T13" fmla="*/ 160 h 395"/>
                <a:gd name="T14" fmla="*/ 0 w 278"/>
                <a:gd name="T15" fmla="*/ 279 h 395"/>
                <a:gd name="T16" fmla="*/ 278 w 278"/>
                <a:gd name="T17" fmla="*/ 279 h 395"/>
                <a:gd name="T18" fmla="*/ 278 w 278"/>
                <a:gd name="T19" fmla="*/ 229 h 395"/>
                <a:gd name="T20" fmla="*/ 22 w 278"/>
                <a:gd name="T21"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395">
                  <a:moveTo>
                    <a:pt x="278" y="341"/>
                  </a:moveTo>
                  <a:cubicBezTo>
                    <a:pt x="0" y="341"/>
                    <a:pt x="0" y="341"/>
                    <a:pt x="0" y="341"/>
                  </a:cubicBezTo>
                  <a:cubicBezTo>
                    <a:pt x="0" y="395"/>
                    <a:pt x="0" y="395"/>
                    <a:pt x="0" y="395"/>
                  </a:cubicBezTo>
                  <a:cubicBezTo>
                    <a:pt x="278" y="395"/>
                    <a:pt x="278" y="395"/>
                    <a:pt x="278" y="395"/>
                  </a:cubicBezTo>
                  <a:cubicBezTo>
                    <a:pt x="278" y="341"/>
                    <a:pt x="278" y="341"/>
                    <a:pt x="278" y="341"/>
                  </a:cubicBezTo>
                  <a:moveTo>
                    <a:pt x="22" y="0"/>
                  </a:moveTo>
                  <a:cubicBezTo>
                    <a:pt x="13" y="45"/>
                    <a:pt x="5" y="99"/>
                    <a:pt x="0" y="160"/>
                  </a:cubicBezTo>
                  <a:cubicBezTo>
                    <a:pt x="0" y="279"/>
                    <a:pt x="0" y="279"/>
                    <a:pt x="0" y="279"/>
                  </a:cubicBezTo>
                  <a:cubicBezTo>
                    <a:pt x="278" y="279"/>
                    <a:pt x="278" y="279"/>
                    <a:pt x="278" y="279"/>
                  </a:cubicBezTo>
                  <a:cubicBezTo>
                    <a:pt x="278" y="229"/>
                    <a:pt x="278" y="229"/>
                    <a:pt x="278" y="229"/>
                  </a:cubicBezTo>
                  <a:cubicBezTo>
                    <a:pt x="22" y="0"/>
                    <a:pt x="22" y="0"/>
                    <a:pt x="22"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84"/>
            <p:cNvSpPr>
              <a:spLocks/>
            </p:cNvSpPr>
            <p:nvPr/>
          </p:nvSpPr>
          <p:spPr bwMode="auto">
            <a:xfrm>
              <a:off x="1771091" y="5058720"/>
              <a:ext cx="211447" cy="812560"/>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85"/>
            <p:cNvSpPr>
              <a:spLocks/>
            </p:cNvSpPr>
            <p:nvPr/>
          </p:nvSpPr>
          <p:spPr bwMode="auto">
            <a:xfrm>
              <a:off x="2109406" y="4909197"/>
              <a:ext cx="122338" cy="148013"/>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86"/>
            <p:cNvSpPr>
              <a:spLocks/>
            </p:cNvSpPr>
            <p:nvPr/>
          </p:nvSpPr>
          <p:spPr bwMode="auto">
            <a:xfrm>
              <a:off x="2246847" y="4737019"/>
              <a:ext cx="87599" cy="126868"/>
            </a:xfrm>
            <a:custGeom>
              <a:avLst/>
              <a:gdLst>
                <a:gd name="T0" fmla="*/ 0 w 58"/>
                <a:gd name="T1" fmla="*/ 0 h 84"/>
                <a:gd name="T2" fmla="*/ 58 w 58"/>
                <a:gd name="T3" fmla="*/ 64 h 84"/>
                <a:gd name="T4" fmla="*/ 16 w 58"/>
                <a:gd name="T5" fmla="*/ 84 h 84"/>
                <a:gd name="T6" fmla="*/ 0 w 58"/>
                <a:gd name="T7" fmla="*/ 0 h 84"/>
              </a:gdLst>
              <a:ahLst/>
              <a:cxnLst>
                <a:cxn ang="0">
                  <a:pos x="T0" y="T1"/>
                </a:cxn>
                <a:cxn ang="0">
                  <a:pos x="T2" y="T3"/>
                </a:cxn>
                <a:cxn ang="0">
                  <a:pos x="T4" y="T5"/>
                </a:cxn>
                <a:cxn ang="0">
                  <a:pos x="T6" y="T7"/>
                </a:cxn>
              </a:cxnLst>
              <a:rect l="0" t="0" r="r" b="b"/>
              <a:pathLst>
                <a:path w="58" h="84">
                  <a:moveTo>
                    <a:pt x="0" y="0"/>
                  </a:moveTo>
                  <a:lnTo>
                    <a:pt x="58" y="64"/>
                  </a:lnTo>
                  <a:lnTo>
                    <a:pt x="16" y="8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87"/>
            <p:cNvSpPr>
              <a:spLocks/>
            </p:cNvSpPr>
            <p:nvPr/>
          </p:nvSpPr>
          <p:spPr bwMode="auto">
            <a:xfrm>
              <a:off x="2197006" y="4782329"/>
              <a:ext cx="19635" cy="1963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88"/>
            <p:cNvSpPr>
              <a:spLocks/>
            </p:cNvSpPr>
            <p:nvPr/>
          </p:nvSpPr>
          <p:spPr bwMode="auto">
            <a:xfrm>
              <a:off x="3160600" y="5137257"/>
              <a:ext cx="19635" cy="21145"/>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91"/>
            <p:cNvSpPr>
              <a:spLocks/>
            </p:cNvSpPr>
            <p:nvPr/>
          </p:nvSpPr>
          <p:spPr bwMode="auto">
            <a:xfrm>
              <a:off x="2710520" y="5443856"/>
              <a:ext cx="392687" cy="370033"/>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92"/>
            <p:cNvSpPr>
              <a:spLocks/>
            </p:cNvSpPr>
            <p:nvPr/>
          </p:nvSpPr>
          <p:spPr bwMode="auto">
            <a:xfrm>
              <a:off x="2918946" y="5576765"/>
              <a:ext cx="181240" cy="197854"/>
            </a:xfrm>
            <a:custGeom>
              <a:avLst/>
              <a:gdLst>
                <a:gd name="T0" fmla="*/ 97 w 120"/>
                <a:gd name="T1" fmla="*/ 0 h 131"/>
                <a:gd name="T2" fmla="*/ 0 w 120"/>
                <a:gd name="T3" fmla="*/ 112 h 131"/>
                <a:gd name="T4" fmla="*/ 22 w 120"/>
                <a:gd name="T5" fmla="*/ 131 h 131"/>
                <a:gd name="T6" fmla="*/ 120 w 120"/>
                <a:gd name="T7" fmla="*/ 20 h 131"/>
                <a:gd name="T8" fmla="*/ 97 w 120"/>
                <a:gd name="T9" fmla="*/ 0 h 131"/>
              </a:gdLst>
              <a:ahLst/>
              <a:cxnLst>
                <a:cxn ang="0">
                  <a:pos x="T0" y="T1"/>
                </a:cxn>
                <a:cxn ang="0">
                  <a:pos x="T2" y="T3"/>
                </a:cxn>
                <a:cxn ang="0">
                  <a:pos x="T4" y="T5"/>
                </a:cxn>
                <a:cxn ang="0">
                  <a:pos x="T6" y="T7"/>
                </a:cxn>
                <a:cxn ang="0">
                  <a:pos x="T8" y="T9"/>
                </a:cxn>
              </a:cxnLst>
              <a:rect l="0" t="0" r="r" b="b"/>
              <a:pathLst>
                <a:path w="120" h="131">
                  <a:moveTo>
                    <a:pt x="97" y="0"/>
                  </a:moveTo>
                  <a:lnTo>
                    <a:pt x="0" y="112"/>
                  </a:lnTo>
                  <a:lnTo>
                    <a:pt x="22" y="131"/>
                  </a:lnTo>
                  <a:lnTo>
                    <a:pt x="120" y="20"/>
                  </a:lnTo>
                  <a:lnTo>
                    <a:pt x="97"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93"/>
            <p:cNvSpPr>
              <a:spLocks/>
            </p:cNvSpPr>
            <p:nvPr/>
          </p:nvSpPr>
          <p:spPr bwMode="auto">
            <a:xfrm>
              <a:off x="3038262" y="5576765"/>
              <a:ext cx="61924" cy="63434"/>
            </a:xfrm>
            <a:custGeom>
              <a:avLst/>
              <a:gdLst>
                <a:gd name="T0" fmla="*/ 0 w 41"/>
                <a:gd name="T1" fmla="*/ 23 h 42"/>
                <a:gd name="T2" fmla="*/ 22 w 41"/>
                <a:gd name="T3" fmla="*/ 42 h 42"/>
                <a:gd name="T4" fmla="*/ 41 w 41"/>
                <a:gd name="T5" fmla="*/ 20 h 42"/>
                <a:gd name="T6" fmla="*/ 18 w 41"/>
                <a:gd name="T7" fmla="*/ 0 h 42"/>
                <a:gd name="T8" fmla="*/ 0 w 41"/>
                <a:gd name="T9" fmla="*/ 23 h 42"/>
              </a:gdLst>
              <a:ahLst/>
              <a:cxnLst>
                <a:cxn ang="0">
                  <a:pos x="T0" y="T1"/>
                </a:cxn>
                <a:cxn ang="0">
                  <a:pos x="T2" y="T3"/>
                </a:cxn>
                <a:cxn ang="0">
                  <a:pos x="T4" y="T5"/>
                </a:cxn>
                <a:cxn ang="0">
                  <a:pos x="T6" y="T7"/>
                </a:cxn>
                <a:cxn ang="0">
                  <a:pos x="T8" y="T9"/>
                </a:cxn>
              </a:cxnLst>
              <a:rect l="0" t="0" r="r" b="b"/>
              <a:pathLst>
                <a:path w="41" h="42">
                  <a:moveTo>
                    <a:pt x="0" y="23"/>
                  </a:moveTo>
                  <a:lnTo>
                    <a:pt x="22" y="42"/>
                  </a:lnTo>
                  <a:lnTo>
                    <a:pt x="41" y="20"/>
                  </a:lnTo>
                  <a:lnTo>
                    <a:pt x="18" y="0"/>
                  </a:lnTo>
                  <a:lnTo>
                    <a:pt x="0" y="23"/>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94"/>
            <p:cNvSpPr>
              <a:spLocks/>
            </p:cNvSpPr>
            <p:nvPr/>
          </p:nvSpPr>
          <p:spPr bwMode="auto">
            <a:xfrm>
              <a:off x="3018628" y="5611502"/>
              <a:ext cx="52862" cy="48331"/>
            </a:xfrm>
            <a:custGeom>
              <a:avLst/>
              <a:gdLst>
                <a:gd name="T0" fmla="*/ 13 w 35"/>
                <a:gd name="T1" fmla="*/ 0 h 32"/>
                <a:gd name="T2" fmla="*/ 35 w 35"/>
                <a:gd name="T3" fmla="*/ 19 h 32"/>
                <a:gd name="T4" fmla="*/ 23 w 35"/>
                <a:gd name="T5" fmla="*/ 32 h 32"/>
                <a:gd name="T6" fmla="*/ 0 w 35"/>
                <a:gd name="T7" fmla="*/ 14 h 32"/>
                <a:gd name="T8" fmla="*/ 13 w 35"/>
                <a:gd name="T9" fmla="*/ 0 h 32"/>
              </a:gdLst>
              <a:ahLst/>
              <a:cxnLst>
                <a:cxn ang="0">
                  <a:pos x="T0" y="T1"/>
                </a:cxn>
                <a:cxn ang="0">
                  <a:pos x="T2" y="T3"/>
                </a:cxn>
                <a:cxn ang="0">
                  <a:pos x="T4" y="T5"/>
                </a:cxn>
                <a:cxn ang="0">
                  <a:pos x="T6" y="T7"/>
                </a:cxn>
                <a:cxn ang="0">
                  <a:pos x="T8" y="T9"/>
                </a:cxn>
              </a:cxnLst>
              <a:rect l="0" t="0" r="r" b="b"/>
              <a:pathLst>
                <a:path w="35" h="32">
                  <a:moveTo>
                    <a:pt x="13" y="0"/>
                  </a:moveTo>
                  <a:lnTo>
                    <a:pt x="35" y="19"/>
                  </a:lnTo>
                  <a:lnTo>
                    <a:pt x="23" y="32"/>
                  </a:lnTo>
                  <a:lnTo>
                    <a:pt x="0" y="14"/>
                  </a:ln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5"/>
            <p:cNvSpPr>
              <a:spLocks/>
            </p:cNvSpPr>
            <p:nvPr/>
          </p:nvSpPr>
          <p:spPr bwMode="auto">
            <a:xfrm>
              <a:off x="3018628" y="5611502"/>
              <a:ext cx="52862" cy="48331"/>
            </a:xfrm>
            <a:custGeom>
              <a:avLst/>
              <a:gdLst>
                <a:gd name="T0" fmla="*/ 13 w 35"/>
                <a:gd name="T1" fmla="*/ 0 h 32"/>
                <a:gd name="T2" fmla="*/ 35 w 35"/>
                <a:gd name="T3" fmla="*/ 19 h 32"/>
                <a:gd name="T4" fmla="*/ 23 w 35"/>
                <a:gd name="T5" fmla="*/ 32 h 32"/>
                <a:gd name="T6" fmla="*/ 0 w 35"/>
                <a:gd name="T7" fmla="*/ 14 h 32"/>
              </a:gdLst>
              <a:ahLst/>
              <a:cxnLst>
                <a:cxn ang="0">
                  <a:pos x="T0" y="T1"/>
                </a:cxn>
                <a:cxn ang="0">
                  <a:pos x="T2" y="T3"/>
                </a:cxn>
                <a:cxn ang="0">
                  <a:pos x="T4" y="T5"/>
                </a:cxn>
                <a:cxn ang="0">
                  <a:pos x="T6" y="T7"/>
                </a:cxn>
              </a:cxnLst>
              <a:rect l="0" t="0" r="r" b="b"/>
              <a:pathLst>
                <a:path w="35" h="32">
                  <a:moveTo>
                    <a:pt x="13" y="0"/>
                  </a:moveTo>
                  <a:lnTo>
                    <a:pt x="35" y="19"/>
                  </a:lnTo>
                  <a:lnTo>
                    <a:pt x="23" y="32"/>
                  </a:lnTo>
                  <a:lnTo>
                    <a:pt x="0" y="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296"/>
            <p:cNvSpPr>
              <a:spLocks/>
            </p:cNvSpPr>
            <p:nvPr/>
          </p:nvSpPr>
          <p:spPr bwMode="auto">
            <a:xfrm>
              <a:off x="2905353" y="5745923"/>
              <a:ext cx="46821" cy="46821"/>
            </a:xfrm>
            <a:custGeom>
              <a:avLst/>
              <a:gdLst>
                <a:gd name="T0" fmla="*/ 9 w 31"/>
                <a:gd name="T1" fmla="*/ 0 h 31"/>
                <a:gd name="T2" fmla="*/ 31 w 31"/>
                <a:gd name="T3" fmla="*/ 19 h 31"/>
                <a:gd name="T4" fmla="*/ 0 w 31"/>
                <a:gd name="T5" fmla="*/ 31 h 31"/>
                <a:gd name="T6" fmla="*/ 9 w 31"/>
                <a:gd name="T7" fmla="*/ 0 h 31"/>
              </a:gdLst>
              <a:ahLst/>
              <a:cxnLst>
                <a:cxn ang="0">
                  <a:pos x="T0" y="T1"/>
                </a:cxn>
                <a:cxn ang="0">
                  <a:pos x="T2" y="T3"/>
                </a:cxn>
                <a:cxn ang="0">
                  <a:pos x="T4" y="T5"/>
                </a:cxn>
                <a:cxn ang="0">
                  <a:pos x="T6" y="T7"/>
                </a:cxn>
              </a:cxnLst>
              <a:rect l="0" t="0" r="r" b="b"/>
              <a:pathLst>
                <a:path w="31" h="31">
                  <a:moveTo>
                    <a:pt x="9" y="0"/>
                  </a:moveTo>
                  <a:lnTo>
                    <a:pt x="31" y="19"/>
                  </a:lnTo>
                  <a:lnTo>
                    <a:pt x="0" y="31"/>
                  </a:lnTo>
                  <a:lnTo>
                    <a:pt x="9"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297"/>
            <p:cNvSpPr>
              <a:spLocks/>
            </p:cNvSpPr>
            <p:nvPr/>
          </p:nvSpPr>
          <p:spPr bwMode="auto">
            <a:xfrm>
              <a:off x="2905353" y="5770088"/>
              <a:ext cx="24165" cy="22656"/>
            </a:xfrm>
            <a:custGeom>
              <a:avLst/>
              <a:gdLst>
                <a:gd name="T0" fmla="*/ 16 w 16"/>
                <a:gd name="T1" fmla="*/ 10 h 15"/>
                <a:gd name="T2" fmla="*/ 4 w 16"/>
                <a:gd name="T3" fmla="*/ 0 h 15"/>
                <a:gd name="T4" fmla="*/ 0 w 16"/>
                <a:gd name="T5" fmla="*/ 15 h 15"/>
                <a:gd name="T6" fmla="*/ 16 w 16"/>
                <a:gd name="T7" fmla="*/ 10 h 15"/>
              </a:gdLst>
              <a:ahLst/>
              <a:cxnLst>
                <a:cxn ang="0">
                  <a:pos x="T0" y="T1"/>
                </a:cxn>
                <a:cxn ang="0">
                  <a:pos x="T2" y="T3"/>
                </a:cxn>
                <a:cxn ang="0">
                  <a:pos x="T4" y="T5"/>
                </a:cxn>
                <a:cxn ang="0">
                  <a:pos x="T6" y="T7"/>
                </a:cxn>
              </a:cxnLst>
              <a:rect l="0" t="0" r="r" b="b"/>
              <a:pathLst>
                <a:path w="16" h="15">
                  <a:moveTo>
                    <a:pt x="16" y="10"/>
                  </a:moveTo>
                  <a:lnTo>
                    <a:pt x="4" y="0"/>
                  </a:lnTo>
                  <a:lnTo>
                    <a:pt x="0" y="15"/>
                  </a:lnTo>
                  <a:lnTo>
                    <a:pt x="16" y="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298"/>
            <p:cNvSpPr>
              <a:spLocks/>
            </p:cNvSpPr>
            <p:nvPr/>
          </p:nvSpPr>
          <p:spPr bwMode="auto">
            <a:xfrm>
              <a:off x="2926497" y="5619054"/>
              <a:ext cx="160095" cy="1585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299"/>
            <p:cNvSpPr>
              <a:spLocks/>
            </p:cNvSpPr>
            <p:nvPr/>
          </p:nvSpPr>
          <p:spPr bwMode="auto">
            <a:xfrm>
              <a:off x="2600265" y="5711184"/>
              <a:ext cx="135930" cy="129889"/>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Rectangle 300"/>
            <p:cNvSpPr>
              <a:spLocks noChangeArrowheads="1"/>
            </p:cNvSpPr>
            <p:nvPr/>
          </p:nvSpPr>
          <p:spPr bwMode="auto">
            <a:xfrm>
              <a:off x="1026496" y="5912059"/>
              <a:ext cx="92131" cy="10194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Rectangle 301"/>
            <p:cNvSpPr>
              <a:spLocks noChangeArrowheads="1"/>
            </p:cNvSpPr>
            <p:nvPr/>
          </p:nvSpPr>
          <p:spPr bwMode="auto">
            <a:xfrm>
              <a:off x="1026496" y="5912059"/>
              <a:ext cx="92131" cy="1019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Rectangle 302"/>
            <p:cNvSpPr>
              <a:spLocks noChangeArrowheads="1"/>
            </p:cNvSpPr>
            <p:nvPr/>
          </p:nvSpPr>
          <p:spPr bwMode="auto">
            <a:xfrm>
              <a:off x="1487148"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Rectangle 303"/>
            <p:cNvSpPr>
              <a:spLocks noChangeArrowheads="1"/>
            </p:cNvSpPr>
            <p:nvPr/>
          </p:nvSpPr>
          <p:spPr bwMode="auto">
            <a:xfrm>
              <a:off x="1487148"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Rectangle 304"/>
            <p:cNvSpPr>
              <a:spLocks noChangeArrowheads="1"/>
            </p:cNvSpPr>
            <p:nvPr/>
          </p:nvSpPr>
          <p:spPr bwMode="auto">
            <a:xfrm>
              <a:off x="3263302"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Rectangle 305"/>
            <p:cNvSpPr>
              <a:spLocks noChangeArrowheads="1"/>
            </p:cNvSpPr>
            <p:nvPr/>
          </p:nvSpPr>
          <p:spPr bwMode="auto">
            <a:xfrm>
              <a:off x="3263302"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Rectangle 306"/>
            <p:cNvSpPr>
              <a:spLocks noChangeArrowheads="1"/>
            </p:cNvSpPr>
            <p:nvPr/>
          </p:nvSpPr>
          <p:spPr bwMode="auto">
            <a:xfrm>
              <a:off x="2804161" y="5915080"/>
              <a:ext cx="92131" cy="10164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Rectangle 307"/>
            <p:cNvSpPr>
              <a:spLocks noChangeArrowheads="1"/>
            </p:cNvSpPr>
            <p:nvPr/>
          </p:nvSpPr>
          <p:spPr bwMode="auto">
            <a:xfrm>
              <a:off x="2804161" y="5915080"/>
              <a:ext cx="92131"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Rectangle 308"/>
            <p:cNvSpPr>
              <a:spLocks noChangeArrowheads="1"/>
            </p:cNvSpPr>
            <p:nvPr/>
          </p:nvSpPr>
          <p:spPr bwMode="auto">
            <a:xfrm>
              <a:off x="1026496" y="5810866"/>
              <a:ext cx="2328937" cy="10421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Rectangle 309"/>
            <p:cNvSpPr>
              <a:spLocks noChangeArrowheads="1"/>
            </p:cNvSpPr>
            <p:nvPr/>
          </p:nvSpPr>
          <p:spPr bwMode="auto">
            <a:xfrm>
              <a:off x="1026496" y="5810866"/>
              <a:ext cx="2328937" cy="10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Rectangle 310"/>
            <p:cNvSpPr>
              <a:spLocks noChangeArrowheads="1"/>
            </p:cNvSpPr>
            <p:nvPr/>
          </p:nvSpPr>
          <p:spPr bwMode="auto">
            <a:xfrm>
              <a:off x="1071806" y="5915080"/>
              <a:ext cx="46821" cy="1016456"/>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Freeform 311"/>
            <p:cNvSpPr>
              <a:spLocks/>
            </p:cNvSpPr>
            <p:nvPr/>
          </p:nvSpPr>
          <p:spPr bwMode="auto">
            <a:xfrm>
              <a:off x="1535478" y="5915080"/>
              <a:ext cx="43800" cy="1016456"/>
            </a:xfrm>
            <a:custGeom>
              <a:avLst/>
              <a:gdLst>
                <a:gd name="T0" fmla="*/ 29 w 29"/>
                <a:gd name="T1" fmla="*/ 0 h 673"/>
                <a:gd name="T2" fmla="*/ 0 w 29"/>
                <a:gd name="T3" fmla="*/ 0 h 673"/>
                <a:gd name="T4" fmla="*/ 0 w 29"/>
                <a:gd name="T5" fmla="*/ 673 h 673"/>
                <a:gd name="T6" fmla="*/ 29 w 29"/>
                <a:gd name="T7" fmla="*/ 673 h 673"/>
                <a:gd name="T8" fmla="*/ 29 w 29"/>
                <a:gd name="T9" fmla="*/ 569 h 673"/>
                <a:gd name="T10" fmla="*/ 29 w 29"/>
                <a:gd name="T11" fmla="*/ 199 h 673"/>
                <a:gd name="T12" fmla="*/ 29 w 29"/>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29" h="673">
                  <a:moveTo>
                    <a:pt x="29" y="0"/>
                  </a:moveTo>
                  <a:lnTo>
                    <a:pt x="0" y="0"/>
                  </a:lnTo>
                  <a:lnTo>
                    <a:pt x="0" y="673"/>
                  </a:lnTo>
                  <a:lnTo>
                    <a:pt x="29" y="673"/>
                  </a:lnTo>
                  <a:lnTo>
                    <a:pt x="29" y="569"/>
                  </a:lnTo>
                  <a:lnTo>
                    <a:pt x="29" y="199"/>
                  </a:lnTo>
                  <a:lnTo>
                    <a:pt x="2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312"/>
            <p:cNvSpPr>
              <a:spLocks/>
            </p:cNvSpPr>
            <p:nvPr/>
          </p:nvSpPr>
          <p:spPr bwMode="auto">
            <a:xfrm>
              <a:off x="1535478" y="5915080"/>
              <a:ext cx="43800" cy="1016456"/>
            </a:xfrm>
            <a:custGeom>
              <a:avLst/>
              <a:gdLst>
                <a:gd name="T0" fmla="*/ 29 w 29"/>
                <a:gd name="T1" fmla="*/ 0 h 673"/>
                <a:gd name="T2" fmla="*/ 0 w 29"/>
                <a:gd name="T3" fmla="*/ 0 h 673"/>
                <a:gd name="T4" fmla="*/ 0 w 29"/>
                <a:gd name="T5" fmla="*/ 673 h 673"/>
                <a:gd name="T6" fmla="*/ 29 w 29"/>
                <a:gd name="T7" fmla="*/ 673 h 673"/>
                <a:gd name="T8" fmla="*/ 29 w 29"/>
                <a:gd name="T9" fmla="*/ 569 h 673"/>
                <a:gd name="T10" fmla="*/ 29 w 29"/>
                <a:gd name="T11" fmla="*/ 199 h 673"/>
                <a:gd name="T12" fmla="*/ 29 w 29"/>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29" h="673">
                  <a:moveTo>
                    <a:pt x="29" y="0"/>
                  </a:moveTo>
                  <a:lnTo>
                    <a:pt x="0" y="0"/>
                  </a:lnTo>
                  <a:lnTo>
                    <a:pt x="0" y="673"/>
                  </a:lnTo>
                  <a:lnTo>
                    <a:pt x="29" y="673"/>
                  </a:lnTo>
                  <a:lnTo>
                    <a:pt x="29" y="569"/>
                  </a:lnTo>
                  <a:lnTo>
                    <a:pt x="29" y="199"/>
                  </a:lnTo>
                  <a:lnTo>
                    <a:pt x="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Rectangle 313"/>
            <p:cNvSpPr>
              <a:spLocks noChangeArrowheads="1"/>
            </p:cNvSpPr>
            <p:nvPr/>
          </p:nvSpPr>
          <p:spPr bwMode="auto">
            <a:xfrm>
              <a:off x="3308613" y="5915080"/>
              <a:ext cx="45310" cy="101645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Rectangle 314"/>
            <p:cNvSpPr>
              <a:spLocks noChangeArrowheads="1"/>
            </p:cNvSpPr>
            <p:nvPr/>
          </p:nvSpPr>
          <p:spPr bwMode="auto">
            <a:xfrm>
              <a:off x="3308613" y="5915080"/>
              <a:ext cx="45310"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9" name="Rectangle 315"/>
            <p:cNvSpPr>
              <a:spLocks noChangeArrowheads="1"/>
            </p:cNvSpPr>
            <p:nvPr/>
          </p:nvSpPr>
          <p:spPr bwMode="auto">
            <a:xfrm>
              <a:off x="2849471" y="5915080"/>
              <a:ext cx="45310" cy="1016456"/>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Rectangle 316"/>
            <p:cNvSpPr>
              <a:spLocks noChangeArrowheads="1"/>
            </p:cNvSpPr>
            <p:nvPr/>
          </p:nvSpPr>
          <p:spPr bwMode="auto">
            <a:xfrm>
              <a:off x="2849471" y="5915080"/>
              <a:ext cx="45310" cy="101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Freeform 317"/>
            <p:cNvSpPr>
              <a:spLocks/>
            </p:cNvSpPr>
            <p:nvPr/>
          </p:nvSpPr>
          <p:spPr bwMode="auto">
            <a:xfrm>
              <a:off x="1532458" y="5810866"/>
              <a:ext cx="1822975" cy="104214"/>
            </a:xfrm>
            <a:custGeom>
              <a:avLst/>
              <a:gdLst>
                <a:gd name="T0" fmla="*/ 1207 w 1207"/>
                <a:gd name="T1" fmla="*/ 0 h 69"/>
                <a:gd name="T2" fmla="*/ 793 w 1207"/>
                <a:gd name="T3" fmla="*/ 0 h 69"/>
                <a:gd name="T4" fmla="*/ 716 w 1207"/>
                <a:gd name="T5" fmla="*/ 0 h 69"/>
                <a:gd name="T6" fmla="*/ 542 w 1207"/>
                <a:gd name="T7" fmla="*/ 0 h 69"/>
                <a:gd name="T8" fmla="*/ 233 w 1207"/>
                <a:gd name="T9" fmla="*/ 0 h 69"/>
                <a:gd name="T10" fmla="*/ 227 w 1207"/>
                <a:gd name="T11" fmla="*/ 0 h 69"/>
                <a:gd name="T12" fmla="*/ 158 w 1207"/>
                <a:gd name="T13" fmla="*/ 0 h 69"/>
                <a:gd name="T14" fmla="*/ 0 w 1207"/>
                <a:gd name="T15" fmla="*/ 0 h 69"/>
                <a:gd name="T16" fmla="*/ 0 w 1207"/>
                <a:gd name="T17" fmla="*/ 69 h 69"/>
                <a:gd name="T18" fmla="*/ 2 w 1207"/>
                <a:gd name="T19" fmla="*/ 69 h 69"/>
                <a:gd name="T20" fmla="*/ 31 w 1207"/>
                <a:gd name="T21" fmla="*/ 69 h 69"/>
                <a:gd name="T22" fmla="*/ 872 w 1207"/>
                <a:gd name="T23" fmla="*/ 69 h 69"/>
                <a:gd name="T24" fmla="*/ 902 w 1207"/>
                <a:gd name="T25" fmla="*/ 69 h 69"/>
                <a:gd name="T26" fmla="*/ 1176 w 1207"/>
                <a:gd name="T27" fmla="*/ 69 h 69"/>
                <a:gd name="T28" fmla="*/ 1206 w 1207"/>
                <a:gd name="T29" fmla="*/ 69 h 69"/>
                <a:gd name="T30" fmla="*/ 1207 w 1207"/>
                <a:gd name="T31" fmla="*/ 69 h 69"/>
                <a:gd name="T32" fmla="*/ 1207 w 1207"/>
                <a:gd name="T33" fmla="*/ 41 h 69"/>
                <a:gd name="T34" fmla="*/ 1207 w 1207"/>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69">
                  <a:moveTo>
                    <a:pt x="1207" y="0"/>
                  </a:moveTo>
                  <a:lnTo>
                    <a:pt x="793" y="0"/>
                  </a:lnTo>
                  <a:lnTo>
                    <a:pt x="716" y="0"/>
                  </a:lnTo>
                  <a:lnTo>
                    <a:pt x="542" y="0"/>
                  </a:lnTo>
                  <a:lnTo>
                    <a:pt x="233" y="0"/>
                  </a:lnTo>
                  <a:lnTo>
                    <a:pt x="227" y="0"/>
                  </a:lnTo>
                  <a:lnTo>
                    <a:pt x="158" y="0"/>
                  </a:lnTo>
                  <a:lnTo>
                    <a:pt x="0" y="0"/>
                  </a:lnTo>
                  <a:lnTo>
                    <a:pt x="0" y="69"/>
                  </a:lnTo>
                  <a:lnTo>
                    <a:pt x="2" y="69"/>
                  </a:lnTo>
                  <a:lnTo>
                    <a:pt x="31" y="69"/>
                  </a:lnTo>
                  <a:lnTo>
                    <a:pt x="872" y="69"/>
                  </a:lnTo>
                  <a:lnTo>
                    <a:pt x="902" y="69"/>
                  </a:lnTo>
                  <a:lnTo>
                    <a:pt x="1176" y="69"/>
                  </a:lnTo>
                  <a:lnTo>
                    <a:pt x="1206" y="69"/>
                  </a:lnTo>
                  <a:lnTo>
                    <a:pt x="1207" y="69"/>
                  </a:lnTo>
                  <a:lnTo>
                    <a:pt x="1207" y="41"/>
                  </a:lnTo>
                  <a:lnTo>
                    <a:pt x="1207"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Freeform 318"/>
            <p:cNvSpPr>
              <a:spLocks/>
            </p:cNvSpPr>
            <p:nvPr/>
          </p:nvSpPr>
          <p:spPr bwMode="auto">
            <a:xfrm>
              <a:off x="1532458" y="5810866"/>
              <a:ext cx="1822975" cy="104214"/>
            </a:xfrm>
            <a:custGeom>
              <a:avLst/>
              <a:gdLst>
                <a:gd name="T0" fmla="*/ 1207 w 1207"/>
                <a:gd name="T1" fmla="*/ 0 h 69"/>
                <a:gd name="T2" fmla="*/ 793 w 1207"/>
                <a:gd name="T3" fmla="*/ 0 h 69"/>
                <a:gd name="T4" fmla="*/ 716 w 1207"/>
                <a:gd name="T5" fmla="*/ 0 h 69"/>
                <a:gd name="T6" fmla="*/ 542 w 1207"/>
                <a:gd name="T7" fmla="*/ 0 h 69"/>
                <a:gd name="T8" fmla="*/ 233 w 1207"/>
                <a:gd name="T9" fmla="*/ 0 h 69"/>
                <a:gd name="T10" fmla="*/ 227 w 1207"/>
                <a:gd name="T11" fmla="*/ 0 h 69"/>
                <a:gd name="T12" fmla="*/ 158 w 1207"/>
                <a:gd name="T13" fmla="*/ 0 h 69"/>
                <a:gd name="T14" fmla="*/ 0 w 1207"/>
                <a:gd name="T15" fmla="*/ 0 h 69"/>
                <a:gd name="T16" fmla="*/ 0 w 1207"/>
                <a:gd name="T17" fmla="*/ 69 h 69"/>
                <a:gd name="T18" fmla="*/ 2 w 1207"/>
                <a:gd name="T19" fmla="*/ 69 h 69"/>
                <a:gd name="T20" fmla="*/ 31 w 1207"/>
                <a:gd name="T21" fmla="*/ 69 h 69"/>
                <a:gd name="T22" fmla="*/ 872 w 1207"/>
                <a:gd name="T23" fmla="*/ 69 h 69"/>
                <a:gd name="T24" fmla="*/ 902 w 1207"/>
                <a:gd name="T25" fmla="*/ 69 h 69"/>
                <a:gd name="T26" fmla="*/ 1176 w 1207"/>
                <a:gd name="T27" fmla="*/ 69 h 69"/>
                <a:gd name="T28" fmla="*/ 1206 w 1207"/>
                <a:gd name="T29" fmla="*/ 69 h 69"/>
                <a:gd name="T30" fmla="*/ 1207 w 1207"/>
                <a:gd name="T31" fmla="*/ 69 h 69"/>
                <a:gd name="T32" fmla="*/ 1207 w 1207"/>
                <a:gd name="T33" fmla="*/ 41 h 69"/>
                <a:gd name="T34" fmla="*/ 1207 w 1207"/>
                <a:gd name="T3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7" h="69">
                  <a:moveTo>
                    <a:pt x="1207" y="0"/>
                  </a:moveTo>
                  <a:lnTo>
                    <a:pt x="793" y="0"/>
                  </a:lnTo>
                  <a:lnTo>
                    <a:pt x="716" y="0"/>
                  </a:lnTo>
                  <a:lnTo>
                    <a:pt x="542" y="0"/>
                  </a:lnTo>
                  <a:lnTo>
                    <a:pt x="233" y="0"/>
                  </a:lnTo>
                  <a:lnTo>
                    <a:pt x="227" y="0"/>
                  </a:lnTo>
                  <a:lnTo>
                    <a:pt x="158" y="0"/>
                  </a:lnTo>
                  <a:lnTo>
                    <a:pt x="0" y="0"/>
                  </a:lnTo>
                  <a:lnTo>
                    <a:pt x="0" y="69"/>
                  </a:lnTo>
                  <a:lnTo>
                    <a:pt x="2" y="69"/>
                  </a:lnTo>
                  <a:lnTo>
                    <a:pt x="31" y="69"/>
                  </a:lnTo>
                  <a:lnTo>
                    <a:pt x="872" y="69"/>
                  </a:lnTo>
                  <a:lnTo>
                    <a:pt x="902" y="69"/>
                  </a:lnTo>
                  <a:lnTo>
                    <a:pt x="1176" y="69"/>
                  </a:lnTo>
                  <a:lnTo>
                    <a:pt x="1206" y="69"/>
                  </a:lnTo>
                  <a:lnTo>
                    <a:pt x="1207" y="69"/>
                  </a:lnTo>
                  <a:lnTo>
                    <a:pt x="1207" y="41"/>
                  </a:lnTo>
                  <a:lnTo>
                    <a:pt x="120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Rectangle 319"/>
            <p:cNvSpPr>
              <a:spLocks noChangeArrowheads="1"/>
            </p:cNvSpPr>
            <p:nvPr/>
          </p:nvSpPr>
          <p:spPr bwMode="auto">
            <a:xfrm>
              <a:off x="1346687" y="5751964"/>
              <a:ext cx="602624" cy="5890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4" name="Rectangle 320"/>
            <p:cNvSpPr>
              <a:spLocks noChangeArrowheads="1"/>
            </p:cNvSpPr>
            <p:nvPr/>
          </p:nvSpPr>
          <p:spPr bwMode="auto">
            <a:xfrm>
              <a:off x="1558134" y="5466510"/>
              <a:ext cx="391177" cy="3096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Rectangle 321"/>
            <p:cNvSpPr>
              <a:spLocks noChangeArrowheads="1"/>
            </p:cNvSpPr>
            <p:nvPr/>
          </p:nvSpPr>
          <p:spPr bwMode="auto">
            <a:xfrm>
              <a:off x="1346687" y="5751964"/>
              <a:ext cx="244674" cy="58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Rectangle 322"/>
            <p:cNvSpPr>
              <a:spLocks noChangeArrowheads="1"/>
            </p:cNvSpPr>
            <p:nvPr/>
          </p:nvSpPr>
          <p:spPr bwMode="auto">
            <a:xfrm>
              <a:off x="1558134" y="5466510"/>
              <a:ext cx="33227" cy="28545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323"/>
            <p:cNvSpPr>
              <a:spLocks/>
            </p:cNvSpPr>
            <p:nvPr/>
          </p:nvSpPr>
          <p:spPr bwMode="auto">
            <a:xfrm>
              <a:off x="2236275" y="5229388"/>
              <a:ext cx="61924" cy="43800"/>
            </a:xfrm>
            <a:custGeom>
              <a:avLst/>
              <a:gdLst>
                <a:gd name="T0" fmla="*/ 0 w 41"/>
                <a:gd name="T1" fmla="*/ 29 h 29"/>
                <a:gd name="T2" fmla="*/ 21 w 41"/>
                <a:gd name="T3" fmla="*/ 0 h 29"/>
                <a:gd name="T4" fmla="*/ 41 w 41"/>
                <a:gd name="T5" fmla="*/ 29 h 29"/>
                <a:gd name="T6" fmla="*/ 0 w 41"/>
                <a:gd name="T7" fmla="*/ 29 h 29"/>
              </a:gdLst>
              <a:ahLst/>
              <a:cxnLst>
                <a:cxn ang="0">
                  <a:pos x="T0" y="T1"/>
                </a:cxn>
                <a:cxn ang="0">
                  <a:pos x="T2" y="T3"/>
                </a:cxn>
                <a:cxn ang="0">
                  <a:pos x="T4" y="T5"/>
                </a:cxn>
                <a:cxn ang="0">
                  <a:pos x="T6" y="T7"/>
                </a:cxn>
              </a:cxnLst>
              <a:rect l="0" t="0" r="r" b="b"/>
              <a:pathLst>
                <a:path w="41" h="29">
                  <a:moveTo>
                    <a:pt x="0" y="29"/>
                  </a:moveTo>
                  <a:lnTo>
                    <a:pt x="21" y="0"/>
                  </a:lnTo>
                  <a:lnTo>
                    <a:pt x="41"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324"/>
            <p:cNvSpPr>
              <a:spLocks/>
            </p:cNvSpPr>
            <p:nvPr/>
          </p:nvSpPr>
          <p:spPr bwMode="auto">
            <a:xfrm>
              <a:off x="2267991" y="5229388"/>
              <a:ext cx="63434" cy="43800"/>
            </a:xfrm>
            <a:custGeom>
              <a:avLst/>
              <a:gdLst>
                <a:gd name="T0" fmla="*/ 0 w 42"/>
                <a:gd name="T1" fmla="*/ 29 h 29"/>
                <a:gd name="T2" fmla="*/ 22 w 42"/>
                <a:gd name="T3" fmla="*/ 0 h 29"/>
                <a:gd name="T4" fmla="*/ 42 w 42"/>
                <a:gd name="T5" fmla="*/ 29 h 29"/>
                <a:gd name="T6" fmla="*/ 0 w 42"/>
                <a:gd name="T7" fmla="*/ 29 h 29"/>
              </a:gdLst>
              <a:ahLst/>
              <a:cxnLst>
                <a:cxn ang="0">
                  <a:pos x="T0" y="T1"/>
                </a:cxn>
                <a:cxn ang="0">
                  <a:pos x="T2" y="T3"/>
                </a:cxn>
                <a:cxn ang="0">
                  <a:pos x="T4" y="T5"/>
                </a:cxn>
                <a:cxn ang="0">
                  <a:pos x="T6" y="T7"/>
                </a:cxn>
              </a:cxnLst>
              <a:rect l="0" t="0" r="r" b="b"/>
              <a:pathLst>
                <a:path w="42" h="29">
                  <a:moveTo>
                    <a:pt x="0" y="29"/>
                  </a:moveTo>
                  <a:lnTo>
                    <a:pt x="22" y="0"/>
                  </a:lnTo>
                  <a:lnTo>
                    <a:pt x="42" y="29"/>
                  </a:lnTo>
                  <a:lnTo>
                    <a:pt x="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Freeform 325"/>
            <p:cNvSpPr>
              <a:spLocks/>
            </p:cNvSpPr>
            <p:nvPr/>
          </p:nvSpPr>
          <p:spPr bwMode="auto">
            <a:xfrm>
              <a:off x="2098834" y="5055699"/>
              <a:ext cx="104214" cy="40780"/>
            </a:xfrm>
            <a:custGeom>
              <a:avLst/>
              <a:gdLst>
                <a:gd name="T0" fmla="*/ 69 w 69"/>
                <a:gd name="T1" fmla="*/ 0 h 27"/>
                <a:gd name="T2" fmla="*/ 34 w 69"/>
                <a:gd name="T3" fmla="*/ 27 h 27"/>
                <a:gd name="T4" fmla="*/ 0 w 69"/>
                <a:gd name="T5" fmla="*/ 0 h 27"/>
                <a:gd name="T6" fmla="*/ 69 w 69"/>
                <a:gd name="T7" fmla="*/ 0 h 27"/>
              </a:gdLst>
              <a:ahLst/>
              <a:cxnLst>
                <a:cxn ang="0">
                  <a:pos x="T0" y="T1"/>
                </a:cxn>
                <a:cxn ang="0">
                  <a:pos x="T2" y="T3"/>
                </a:cxn>
                <a:cxn ang="0">
                  <a:pos x="T4" y="T5"/>
                </a:cxn>
                <a:cxn ang="0">
                  <a:pos x="T6" y="T7"/>
                </a:cxn>
              </a:cxnLst>
              <a:rect l="0" t="0" r="r" b="b"/>
              <a:pathLst>
                <a:path w="69" h="27">
                  <a:moveTo>
                    <a:pt x="69" y="0"/>
                  </a:moveTo>
                  <a:lnTo>
                    <a:pt x="34" y="27"/>
                  </a:lnTo>
                  <a:lnTo>
                    <a:pt x="0" y="0"/>
                  </a:lnTo>
                  <a:lnTo>
                    <a:pt x="69"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0" name="Freeform 326"/>
            <p:cNvSpPr>
              <a:spLocks/>
            </p:cNvSpPr>
            <p:nvPr/>
          </p:nvSpPr>
          <p:spPr bwMode="auto">
            <a:xfrm>
              <a:off x="2098834" y="5055699"/>
              <a:ext cx="104214" cy="40780"/>
            </a:xfrm>
            <a:custGeom>
              <a:avLst/>
              <a:gdLst>
                <a:gd name="T0" fmla="*/ 69 w 69"/>
                <a:gd name="T1" fmla="*/ 0 h 27"/>
                <a:gd name="T2" fmla="*/ 34 w 69"/>
                <a:gd name="T3" fmla="*/ 27 h 27"/>
                <a:gd name="T4" fmla="*/ 0 w 69"/>
                <a:gd name="T5" fmla="*/ 0 h 27"/>
                <a:gd name="T6" fmla="*/ 69 w 69"/>
                <a:gd name="T7" fmla="*/ 0 h 27"/>
              </a:gdLst>
              <a:ahLst/>
              <a:cxnLst>
                <a:cxn ang="0">
                  <a:pos x="T0" y="T1"/>
                </a:cxn>
                <a:cxn ang="0">
                  <a:pos x="T2" y="T3"/>
                </a:cxn>
                <a:cxn ang="0">
                  <a:pos x="T4" y="T5"/>
                </a:cxn>
                <a:cxn ang="0">
                  <a:pos x="T6" y="T7"/>
                </a:cxn>
              </a:cxnLst>
              <a:rect l="0" t="0" r="r" b="b"/>
              <a:pathLst>
                <a:path w="69" h="27">
                  <a:moveTo>
                    <a:pt x="69" y="0"/>
                  </a:moveTo>
                  <a:lnTo>
                    <a:pt x="34" y="27"/>
                  </a:lnTo>
                  <a:lnTo>
                    <a:pt x="0" y="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Freeform 327"/>
            <p:cNvSpPr>
              <a:spLocks/>
            </p:cNvSpPr>
            <p:nvPr/>
          </p:nvSpPr>
          <p:spPr bwMode="auto">
            <a:xfrm>
              <a:off x="2098834" y="5096478"/>
              <a:ext cx="104214" cy="377584"/>
            </a:xfrm>
            <a:custGeom>
              <a:avLst/>
              <a:gdLst>
                <a:gd name="T0" fmla="*/ 69 w 69"/>
                <a:gd name="T1" fmla="*/ 0 h 250"/>
                <a:gd name="T2" fmla="*/ 34 w 69"/>
                <a:gd name="T3" fmla="*/ 0 h 250"/>
                <a:gd name="T4" fmla="*/ 0 w 69"/>
                <a:gd name="T5" fmla="*/ 0 h 250"/>
                <a:gd name="T6" fmla="*/ 36 w 69"/>
                <a:gd name="T7" fmla="*/ 250 h 250"/>
                <a:gd name="T8" fmla="*/ 69 w 69"/>
                <a:gd name="T9" fmla="*/ 0 h 250"/>
              </a:gdLst>
              <a:ahLst/>
              <a:cxnLst>
                <a:cxn ang="0">
                  <a:pos x="T0" y="T1"/>
                </a:cxn>
                <a:cxn ang="0">
                  <a:pos x="T2" y="T3"/>
                </a:cxn>
                <a:cxn ang="0">
                  <a:pos x="T4" y="T5"/>
                </a:cxn>
                <a:cxn ang="0">
                  <a:pos x="T6" y="T7"/>
                </a:cxn>
                <a:cxn ang="0">
                  <a:pos x="T8" y="T9"/>
                </a:cxn>
              </a:cxnLst>
              <a:rect l="0" t="0" r="r" b="b"/>
              <a:pathLst>
                <a:path w="69" h="250">
                  <a:moveTo>
                    <a:pt x="69" y="0"/>
                  </a:moveTo>
                  <a:lnTo>
                    <a:pt x="34" y="0"/>
                  </a:lnTo>
                  <a:lnTo>
                    <a:pt x="0" y="0"/>
                  </a:lnTo>
                  <a:lnTo>
                    <a:pt x="36" y="250"/>
                  </a:lnTo>
                  <a:lnTo>
                    <a:pt x="69"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2" name="Freeform 328"/>
            <p:cNvSpPr>
              <a:spLocks/>
            </p:cNvSpPr>
            <p:nvPr/>
          </p:nvSpPr>
          <p:spPr bwMode="auto">
            <a:xfrm>
              <a:off x="2098834" y="5096478"/>
              <a:ext cx="104214" cy="377584"/>
            </a:xfrm>
            <a:custGeom>
              <a:avLst/>
              <a:gdLst>
                <a:gd name="T0" fmla="*/ 69 w 69"/>
                <a:gd name="T1" fmla="*/ 0 h 250"/>
                <a:gd name="T2" fmla="*/ 34 w 69"/>
                <a:gd name="T3" fmla="*/ 0 h 250"/>
                <a:gd name="T4" fmla="*/ 0 w 69"/>
                <a:gd name="T5" fmla="*/ 0 h 250"/>
                <a:gd name="T6" fmla="*/ 36 w 69"/>
                <a:gd name="T7" fmla="*/ 250 h 250"/>
                <a:gd name="T8" fmla="*/ 69 w 69"/>
                <a:gd name="T9" fmla="*/ 0 h 250"/>
              </a:gdLst>
              <a:ahLst/>
              <a:cxnLst>
                <a:cxn ang="0">
                  <a:pos x="T0" y="T1"/>
                </a:cxn>
                <a:cxn ang="0">
                  <a:pos x="T2" y="T3"/>
                </a:cxn>
                <a:cxn ang="0">
                  <a:pos x="T4" y="T5"/>
                </a:cxn>
                <a:cxn ang="0">
                  <a:pos x="T6" y="T7"/>
                </a:cxn>
                <a:cxn ang="0">
                  <a:pos x="T8" y="T9"/>
                </a:cxn>
              </a:cxnLst>
              <a:rect l="0" t="0" r="r" b="b"/>
              <a:pathLst>
                <a:path w="69" h="250">
                  <a:moveTo>
                    <a:pt x="69" y="0"/>
                  </a:moveTo>
                  <a:lnTo>
                    <a:pt x="34" y="0"/>
                  </a:lnTo>
                  <a:lnTo>
                    <a:pt x="0" y="0"/>
                  </a:lnTo>
                  <a:lnTo>
                    <a:pt x="36" y="25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3" name="Freeform 329"/>
            <p:cNvSpPr>
              <a:spLocks/>
            </p:cNvSpPr>
            <p:nvPr/>
          </p:nvSpPr>
          <p:spPr bwMode="auto">
            <a:xfrm>
              <a:off x="2126020" y="5096478"/>
              <a:ext cx="49842" cy="70986"/>
            </a:xfrm>
            <a:custGeom>
              <a:avLst/>
              <a:gdLst>
                <a:gd name="T0" fmla="*/ 0 w 33"/>
                <a:gd name="T1" fmla="*/ 29 h 47"/>
                <a:gd name="T2" fmla="*/ 5 w 33"/>
                <a:gd name="T3" fmla="*/ 47 h 47"/>
                <a:gd name="T4" fmla="*/ 27 w 33"/>
                <a:gd name="T5" fmla="*/ 47 h 47"/>
                <a:gd name="T6" fmla="*/ 33 w 33"/>
                <a:gd name="T7" fmla="*/ 22 h 47"/>
                <a:gd name="T8" fmla="*/ 16 w 33"/>
                <a:gd name="T9" fmla="*/ 0 h 47"/>
                <a:gd name="T10" fmla="*/ 0 w 33"/>
                <a:gd name="T11" fmla="*/ 29 h 47"/>
              </a:gdLst>
              <a:ahLst/>
              <a:cxnLst>
                <a:cxn ang="0">
                  <a:pos x="T0" y="T1"/>
                </a:cxn>
                <a:cxn ang="0">
                  <a:pos x="T2" y="T3"/>
                </a:cxn>
                <a:cxn ang="0">
                  <a:pos x="T4" y="T5"/>
                </a:cxn>
                <a:cxn ang="0">
                  <a:pos x="T6" y="T7"/>
                </a:cxn>
                <a:cxn ang="0">
                  <a:pos x="T8" y="T9"/>
                </a:cxn>
                <a:cxn ang="0">
                  <a:pos x="T10" y="T11"/>
                </a:cxn>
              </a:cxnLst>
              <a:rect l="0" t="0" r="r" b="b"/>
              <a:pathLst>
                <a:path w="33" h="47">
                  <a:moveTo>
                    <a:pt x="0" y="29"/>
                  </a:moveTo>
                  <a:lnTo>
                    <a:pt x="5" y="47"/>
                  </a:lnTo>
                  <a:lnTo>
                    <a:pt x="27" y="47"/>
                  </a:lnTo>
                  <a:lnTo>
                    <a:pt x="33" y="22"/>
                  </a:lnTo>
                  <a:lnTo>
                    <a:pt x="16" y="0"/>
                  </a:lnTo>
                  <a:lnTo>
                    <a:pt x="0" y="2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4" name="Freeform 330"/>
            <p:cNvSpPr>
              <a:spLocks/>
            </p:cNvSpPr>
            <p:nvPr/>
          </p:nvSpPr>
          <p:spPr bwMode="auto">
            <a:xfrm>
              <a:off x="2119979" y="5167464"/>
              <a:ext cx="61924" cy="306598"/>
            </a:xfrm>
            <a:custGeom>
              <a:avLst/>
              <a:gdLst>
                <a:gd name="T0" fmla="*/ 31 w 41"/>
                <a:gd name="T1" fmla="*/ 0 h 203"/>
                <a:gd name="T2" fmla="*/ 9 w 41"/>
                <a:gd name="T3" fmla="*/ 0 h 203"/>
                <a:gd name="T4" fmla="*/ 0 w 41"/>
                <a:gd name="T5" fmla="*/ 50 h 203"/>
                <a:gd name="T6" fmla="*/ 22 w 41"/>
                <a:gd name="T7" fmla="*/ 203 h 203"/>
                <a:gd name="T8" fmla="*/ 41 w 41"/>
                <a:gd name="T9" fmla="*/ 59 h 203"/>
                <a:gd name="T10" fmla="*/ 31 w 41"/>
                <a:gd name="T11" fmla="*/ 0 h 203"/>
              </a:gdLst>
              <a:ahLst/>
              <a:cxnLst>
                <a:cxn ang="0">
                  <a:pos x="T0" y="T1"/>
                </a:cxn>
                <a:cxn ang="0">
                  <a:pos x="T2" y="T3"/>
                </a:cxn>
                <a:cxn ang="0">
                  <a:pos x="T4" y="T5"/>
                </a:cxn>
                <a:cxn ang="0">
                  <a:pos x="T6" y="T7"/>
                </a:cxn>
                <a:cxn ang="0">
                  <a:pos x="T8" y="T9"/>
                </a:cxn>
                <a:cxn ang="0">
                  <a:pos x="T10" y="T11"/>
                </a:cxn>
              </a:cxnLst>
              <a:rect l="0" t="0" r="r" b="b"/>
              <a:pathLst>
                <a:path w="41" h="203">
                  <a:moveTo>
                    <a:pt x="31" y="0"/>
                  </a:moveTo>
                  <a:lnTo>
                    <a:pt x="9" y="0"/>
                  </a:lnTo>
                  <a:lnTo>
                    <a:pt x="0" y="50"/>
                  </a:lnTo>
                  <a:lnTo>
                    <a:pt x="22" y="203"/>
                  </a:lnTo>
                  <a:lnTo>
                    <a:pt x="41" y="59"/>
                  </a:lnTo>
                  <a:lnTo>
                    <a:pt x="31"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Freeform 331"/>
            <p:cNvSpPr>
              <a:spLocks/>
            </p:cNvSpPr>
            <p:nvPr/>
          </p:nvSpPr>
          <p:spPr bwMode="auto">
            <a:xfrm>
              <a:off x="2098834" y="5055699"/>
              <a:ext cx="52862" cy="98172"/>
            </a:xfrm>
            <a:custGeom>
              <a:avLst/>
              <a:gdLst>
                <a:gd name="T0" fmla="*/ 35 w 35"/>
                <a:gd name="T1" fmla="*/ 27 h 65"/>
                <a:gd name="T2" fmla="*/ 13 w 35"/>
                <a:gd name="T3" fmla="*/ 65 h 65"/>
                <a:gd name="T4" fmla="*/ 0 w 35"/>
                <a:gd name="T5" fmla="*/ 27 h 65"/>
                <a:gd name="T6" fmla="*/ 0 w 35"/>
                <a:gd name="T7" fmla="*/ 0 h 65"/>
                <a:gd name="T8" fmla="*/ 35 w 35"/>
                <a:gd name="T9" fmla="*/ 27 h 65"/>
              </a:gdLst>
              <a:ahLst/>
              <a:cxnLst>
                <a:cxn ang="0">
                  <a:pos x="T0" y="T1"/>
                </a:cxn>
                <a:cxn ang="0">
                  <a:pos x="T2" y="T3"/>
                </a:cxn>
                <a:cxn ang="0">
                  <a:pos x="T4" y="T5"/>
                </a:cxn>
                <a:cxn ang="0">
                  <a:pos x="T6" y="T7"/>
                </a:cxn>
                <a:cxn ang="0">
                  <a:pos x="T8" y="T9"/>
                </a:cxn>
              </a:cxnLst>
              <a:rect l="0" t="0" r="r" b="b"/>
              <a:pathLst>
                <a:path w="35" h="65">
                  <a:moveTo>
                    <a:pt x="35" y="27"/>
                  </a:moveTo>
                  <a:lnTo>
                    <a:pt x="13" y="65"/>
                  </a:lnTo>
                  <a:lnTo>
                    <a:pt x="0" y="27"/>
                  </a:lnTo>
                  <a:lnTo>
                    <a:pt x="0" y="0"/>
                  </a:ln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6" name="Freeform 332"/>
            <p:cNvSpPr>
              <a:spLocks/>
            </p:cNvSpPr>
            <p:nvPr/>
          </p:nvSpPr>
          <p:spPr bwMode="auto">
            <a:xfrm>
              <a:off x="2150185" y="5055699"/>
              <a:ext cx="52862" cy="98172"/>
            </a:xfrm>
            <a:custGeom>
              <a:avLst/>
              <a:gdLst>
                <a:gd name="T0" fmla="*/ 0 w 35"/>
                <a:gd name="T1" fmla="*/ 27 h 65"/>
                <a:gd name="T2" fmla="*/ 24 w 35"/>
                <a:gd name="T3" fmla="*/ 65 h 65"/>
                <a:gd name="T4" fmla="*/ 35 w 35"/>
                <a:gd name="T5" fmla="*/ 27 h 65"/>
                <a:gd name="T6" fmla="*/ 35 w 35"/>
                <a:gd name="T7" fmla="*/ 0 h 65"/>
                <a:gd name="T8" fmla="*/ 0 w 35"/>
                <a:gd name="T9" fmla="*/ 27 h 65"/>
              </a:gdLst>
              <a:ahLst/>
              <a:cxnLst>
                <a:cxn ang="0">
                  <a:pos x="T0" y="T1"/>
                </a:cxn>
                <a:cxn ang="0">
                  <a:pos x="T2" y="T3"/>
                </a:cxn>
                <a:cxn ang="0">
                  <a:pos x="T4" y="T5"/>
                </a:cxn>
                <a:cxn ang="0">
                  <a:pos x="T6" y="T7"/>
                </a:cxn>
                <a:cxn ang="0">
                  <a:pos x="T8" y="T9"/>
                </a:cxn>
              </a:cxnLst>
              <a:rect l="0" t="0" r="r" b="b"/>
              <a:pathLst>
                <a:path w="35" h="65">
                  <a:moveTo>
                    <a:pt x="0" y="27"/>
                  </a:moveTo>
                  <a:lnTo>
                    <a:pt x="24" y="65"/>
                  </a:lnTo>
                  <a:lnTo>
                    <a:pt x="35" y="27"/>
                  </a:lnTo>
                  <a:lnTo>
                    <a:pt x="35" y="0"/>
                  </a:ln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7" name="Freeform 333"/>
            <p:cNvSpPr>
              <a:spLocks/>
            </p:cNvSpPr>
            <p:nvPr/>
          </p:nvSpPr>
          <p:spPr bwMode="auto">
            <a:xfrm>
              <a:off x="3288978" y="5313967"/>
              <a:ext cx="288474" cy="261288"/>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Freeform 334"/>
            <p:cNvSpPr>
              <a:spLocks/>
            </p:cNvSpPr>
            <p:nvPr/>
          </p:nvSpPr>
          <p:spPr bwMode="auto">
            <a:xfrm>
              <a:off x="2678802" y="4403234"/>
              <a:ext cx="108744" cy="211447"/>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9" name="Rectangle 335"/>
            <p:cNvSpPr>
              <a:spLocks noChangeArrowheads="1"/>
            </p:cNvSpPr>
            <p:nvPr/>
          </p:nvSpPr>
          <p:spPr bwMode="auto">
            <a:xfrm>
              <a:off x="1752967" y="5635668"/>
              <a:ext cx="49842" cy="49842"/>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Freeform 336"/>
            <p:cNvSpPr>
              <a:spLocks/>
            </p:cNvSpPr>
            <p:nvPr/>
          </p:nvSpPr>
          <p:spPr bwMode="auto">
            <a:xfrm>
              <a:off x="3150027" y="5250533"/>
              <a:ext cx="119317" cy="188792"/>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337"/>
            <p:cNvSpPr>
              <a:spLocks/>
            </p:cNvSpPr>
            <p:nvPr/>
          </p:nvSpPr>
          <p:spPr bwMode="auto">
            <a:xfrm>
              <a:off x="1132220" y="5224856"/>
              <a:ext cx="132909" cy="209937"/>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2" name="Freeform 338"/>
            <p:cNvSpPr>
              <a:spLocks/>
            </p:cNvSpPr>
            <p:nvPr/>
          </p:nvSpPr>
          <p:spPr bwMode="auto">
            <a:xfrm>
              <a:off x="3063938" y="5087416"/>
              <a:ext cx="57393" cy="110255"/>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Freeform 339"/>
            <p:cNvSpPr>
              <a:spLocks/>
            </p:cNvSpPr>
            <p:nvPr/>
          </p:nvSpPr>
          <p:spPr bwMode="auto">
            <a:xfrm>
              <a:off x="3073000" y="5017941"/>
              <a:ext cx="282433" cy="330764"/>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4" name="Freeform 340"/>
            <p:cNvSpPr>
              <a:spLocks/>
            </p:cNvSpPr>
            <p:nvPr/>
          </p:nvSpPr>
          <p:spPr bwMode="auto">
            <a:xfrm>
              <a:off x="3160600" y="5137257"/>
              <a:ext cx="19635" cy="21145"/>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Freeform 341"/>
            <p:cNvSpPr>
              <a:spLocks/>
            </p:cNvSpPr>
            <p:nvPr/>
          </p:nvSpPr>
          <p:spPr bwMode="auto">
            <a:xfrm>
              <a:off x="3073000" y="4931851"/>
              <a:ext cx="356439" cy="465183"/>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6" name="Freeform 342"/>
            <p:cNvSpPr>
              <a:spLocks/>
            </p:cNvSpPr>
            <p:nvPr/>
          </p:nvSpPr>
          <p:spPr bwMode="auto">
            <a:xfrm>
              <a:off x="2246847" y="4737019"/>
              <a:ext cx="87599" cy="126868"/>
            </a:xfrm>
            <a:custGeom>
              <a:avLst/>
              <a:gdLst>
                <a:gd name="T0" fmla="*/ 0 w 58"/>
                <a:gd name="T1" fmla="*/ 0 h 84"/>
                <a:gd name="T2" fmla="*/ 58 w 58"/>
                <a:gd name="T3" fmla="*/ 64 h 84"/>
                <a:gd name="T4" fmla="*/ 16 w 58"/>
                <a:gd name="T5" fmla="*/ 84 h 84"/>
                <a:gd name="T6" fmla="*/ 0 w 58"/>
                <a:gd name="T7" fmla="*/ 0 h 84"/>
              </a:gdLst>
              <a:ahLst/>
              <a:cxnLst>
                <a:cxn ang="0">
                  <a:pos x="T0" y="T1"/>
                </a:cxn>
                <a:cxn ang="0">
                  <a:pos x="T2" y="T3"/>
                </a:cxn>
                <a:cxn ang="0">
                  <a:pos x="T4" y="T5"/>
                </a:cxn>
                <a:cxn ang="0">
                  <a:pos x="T6" y="T7"/>
                </a:cxn>
              </a:cxnLst>
              <a:rect l="0" t="0" r="r" b="b"/>
              <a:pathLst>
                <a:path w="58" h="84">
                  <a:moveTo>
                    <a:pt x="0" y="0"/>
                  </a:moveTo>
                  <a:lnTo>
                    <a:pt x="58" y="64"/>
                  </a:lnTo>
                  <a:lnTo>
                    <a:pt x="16" y="8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7" name="Freeform 343"/>
            <p:cNvSpPr>
              <a:spLocks/>
            </p:cNvSpPr>
            <p:nvPr/>
          </p:nvSpPr>
          <p:spPr bwMode="auto">
            <a:xfrm>
              <a:off x="2011234" y="4659991"/>
              <a:ext cx="332274" cy="341336"/>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8" name="Freeform 344"/>
            <p:cNvSpPr>
              <a:spLocks/>
            </p:cNvSpPr>
            <p:nvPr/>
          </p:nvSpPr>
          <p:spPr bwMode="auto">
            <a:xfrm>
              <a:off x="2197006" y="4782329"/>
              <a:ext cx="19635" cy="19635"/>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9" name="Freeform 345"/>
            <p:cNvSpPr>
              <a:spLocks/>
            </p:cNvSpPr>
            <p:nvPr/>
          </p:nvSpPr>
          <p:spPr bwMode="auto">
            <a:xfrm>
              <a:off x="1931186" y="4598068"/>
              <a:ext cx="283943" cy="339826"/>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0" name="Freeform 346"/>
            <p:cNvSpPr>
              <a:spLocks/>
            </p:cNvSpPr>
            <p:nvPr/>
          </p:nvSpPr>
          <p:spPr bwMode="auto">
            <a:xfrm>
              <a:off x="3254240" y="5123664"/>
              <a:ext cx="64945" cy="105723"/>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347"/>
            <p:cNvSpPr>
              <a:spLocks/>
            </p:cNvSpPr>
            <p:nvPr/>
          </p:nvSpPr>
          <p:spPr bwMode="auto">
            <a:xfrm>
              <a:off x="3258771" y="5149340"/>
              <a:ext cx="33227" cy="49842"/>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348"/>
            <p:cNvSpPr>
              <a:spLocks/>
            </p:cNvSpPr>
            <p:nvPr/>
          </p:nvSpPr>
          <p:spPr bwMode="auto">
            <a:xfrm>
              <a:off x="2067116" y="4795921"/>
              <a:ext cx="77028" cy="102703"/>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Freeform 349"/>
            <p:cNvSpPr>
              <a:spLocks/>
            </p:cNvSpPr>
            <p:nvPr/>
          </p:nvSpPr>
          <p:spPr bwMode="auto">
            <a:xfrm>
              <a:off x="2112427" y="4817066"/>
              <a:ext cx="22655" cy="45310"/>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4" name="Freeform 350"/>
            <p:cNvSpPr>
              <a:spLocks/>
            </p:cNvSpPr>
            <p:nvPr/>
          </p:nvSpPr>
          <p:spPr bwMode="auto">
            <a:xfrm>
              <a:off x="2095813" y="4817066"/>
              <a:ext cx="39269" cy="46821"/>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351"/>
            <p:cNvSpPr>
              <a:spLocks/>
            </p:cNvSpPr>
            <p:nvPr/>
          </p:nvSpPr>
          <p:spPr bwMode="auto">
            <a:xfrm>
              <a:off x="2692396" y="4502916"/>
              <a:ext cx="95152" cy="98172"/>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352"/>
            <p:cNvSpPr>
              <a:spLocks/>
            </p:cNvSpPr>
            <p:nvPr/>
          </p:nvSpPr>
          <p:spPr bwMode="auto">
            <a:xfrm>
              <a:off x="1121647" y="5022472"/>
              <a:ext cx="264309" cy="324722"/>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7" name="Freeform 353"/>
            <p:cNvSpPr>
              <a:spLocks/>
            </p:cNvSpPr>
            <p:nvPr/>
          </p:nvSpPr>
          <p:spPr bwMode="auto">
            <a:xfrm>
              <a:off x="1384445" y="5060230"/>
              <a:ext cx="0" cy="151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8" name="Rectangle 354"/>
            <p:cNvSpPr>
              <a:spLocks noChangeArrowheads="1"/>
            </p:cNvSpPr>
            <p:nvPr/>
          </p:nvSpPr>
          <p:spPr bwMode="auto">
            <a:xfrm>
              <a:off x="1384445" y="5060230"/>
              <a:ext cx="1511" cy="151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9" name="Freeform 355"/>
            <p:cNvSpPr>
              <a:spLocks/>
            </p:cNvSpPr>
            <p:nvPr/>
          </p:nvSpPr>
          <p:spPr bwMode="auto">
            <a:xfrm>
              <a:off x="1382935" y="5061740"/>
              <a:ext cx="1511" cy="1511"/>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0" name="Freeform 356"/>
            <p:cNvSpPr>
              <a:spLocks/>
            </p:cNvSpPr>
            <p:nvPr/>
          </p:nvSpPr>
          <p:spPr bwMode="auto">
            <a:xfrm>
              <a:off x="999310" y="4940913"/>
              <a:ext cx="395708" cy="336805"/>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1" name="Freeform 357"/>
            <p:cNvSpPr>
              <a:spLocks/>
            </p:cNvSpPr>
            <p:nvPr/>
          </p:nvSpPr>
          <p:spPr bwMode="auto">
            <a:xfrm>
              <a:off x="1145812" y="5107050"/>
              <a:ext cx="60413" cy="99682"/>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2" name="Freeform 358"/>
            <p:cNvSpPr>
              <a:spLocks/>
            </p:cNvSpPr>
            <p:nvPr/>
          </p:nvSpPr>
          <p:spPr bwMode="auto">
            <a:xfrm>
              <a:off x="1192633" y="5135747"/>
              <a:ext cx="9062" cy="46821"/>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Freeform 359"/>
            <p:cNvSpPr>
              <a:spLocks/>
            </p:cNvSpPr>
            <p:nvPr/>
          </p:nvSpPr>
          <p:spPr bwMode="auto">
            <a:xfrm>
              <a:off x="1171488" y="5135747"/>
              <a:ext cx="30207" cy="46821"/>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4" name="Freeform 360"/>
            <p:cNvSpPr>
              <a:spLocks/>
            </p:cNvSpPr>
            <p:nvPr/>
          </p:nvSpPr>
          <p:spPr bwMode="auto">
            <a:xfrm>
              <a:off x="1290804" y="5165954"/>
              <a:ext cx="19635" cy="19635"/>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5" name="Freeform 361"/>
            <p:cNvSpPr>
              <a:spLocks/>
            </p:cNvSpPr>
            <p:nvPr/>
          </p:nvSpPr>
          <p:spPr bwMode="auto">
            <a:xfrm>
              <a:off x="3124352" y="5390993"/>
              <a:ext cx="166137" cy="67966"/>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Freeform 362"/>
            <p:cNvSpPr>
              <a:spLocks/>
            </p:cNvSpPr>
            <p:nvPr/>
          </p:nvSpPr>
          <p:spPr bwMode="auto">
            <a:xfrm>
              <a:off x="3196848" y="5440835"/>
              <a:ext cx="25676" cy="99682"/>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363"/>
            <p:cNvSpPr>
              <a:spLocks/>
            </p:cNvSpPr>
            <p:nvPr/>
          </p:nvSpPr>
          <p:spPr bwMode="auto">
            <a:xfrm>
              <a:off x="1080868" y="5381931"/>
              <a:ext cx="181240" cy="80048"/>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Freeform 364"/>
            <p:cNvSpPr>
              <a:spLocks/>
            </p:cNvSpPr>
            <p:nvPr/>
          </p:nvSpPr>
          <p:spPr bwMode="auto">
            <a:xfrm>
              <a:off x="928324" y="5267146"/>
              <a:ext cx="244674" cy="243164"/>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2251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Strategy</a:t>
            </a:r>
          </a:p>
        </p:txBody>
      </p:sp>
      <p:sp>
        <p:nvSpPr>
          <p:cNvPr id="5" name="Bent-Up Arrow 4"/>
          <p:cNvSpPr/>
          <p:nvPr/>
        </p:nvSpPr>
        <p:spPr>
          <a:xfrm rot="5400000">
            <a:off x="2600024" y="2862986"/>
            <a:ext cx="1399874" cy="159370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 name="Freeform 5"/>
          <p:cNvSpPr/>
          <p:nvPr/>
        </p:nvSpPr>
        <p:spPr>
          <a:xfrm>
            <a:off x="2229143" y="1311197"/>
            <a:ext cx="2356564" cy="1649518"/>
          </a:xfrm>
          <a:custGeom>
            <a:avLst/>
            <a:gdLst>
              <a:gd name="connsiteX0" fmla="*/ 0 w 2356564"/>
              <a:gd name="connsiteY0" fmla="*/ 274975 h 1649518"/>
              <a:gd name="connsiteX1" fmla="*/ 274975 w 2356564"/>
              <a:gd name="connsiteY1" fmla="*/ 0 h 1649518"/>
              <a:gd name="connsiteX2" fmla="*/ 2081589 w 2356564"/>
              <a:gd name="connsiteY2" fmla="*/ 0 h 1649518"/>
              <a:gd name="connsiteX3" fmla="*/ 2356564 w 2356564"/>
              <a:gd name="connsiteY3" fmla="*/ 274975 h 1649518"/>
              <a:gd name="connsiteX4" fmla="*/ 2356564 w 2356564"/>
              <a:gd name="connsiteY4" fmla="*/ 1374543 h 1649518"/>
              <a:gd name="connsiteX5" fmla="*/ 2081589 w 2356564"/>
              <a:gd name="connsiteY5" fmla="*/ 1649518 h 1649518"/>
              <a:gd name="connsiteX6" fmla="*/ 274975 w 2356564"/>
              <a:gd name="connsiteY6" fmla="*/ 1649518 h 1649518"/>
              <a:gd name="connsiteX7" fmla="*/ 0 w 2356564"/>
              <a:gd name="connsiteY7" fmla="*/ 1374543 h 1649518"/>
              <a:gd name="connsiteX8" fmla="*/ 0 w 2356564"/>
              <a:gd name="connsiteY8" fmla="*/ 274975 h 164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564" h="1649518">
                <a:moveTo>
                  <a:pt x="0" y="274975"/>
                </a:moveTo>
                <a:cubicBezTo>
                  <a:pt x="0" y="123111"/>
                  <a:pt x="123111" y="0"/>
                  <a:pt x="274975" y="0"/>
                </a:cubicBezTo>
                <a:lnTo>
                  <a:pt x="2081589" y="0"/>
                </a:lnTo>
                <a:cubicBezTo>
                  <a:pt x="2233453" y="0"/>
                  <a:pt x="2356564" y="123111"/>
                  <a:pt x="2356564" y="274975"/>
                </a:cubicBezTo>
                <a:lnTo>
                  <a:pt x="2356564" y="1374543"/>
                </a:lnTo>
                <a:cubicBezTo>
                  <a:pt x="2356564" y="1526407"/>
                  <a:pt x="2233453" y="1649518"/>
                  <a:pt x="2081589" y="1649518"/>
                </a:cubicBezTo>
                <a:lnTo>
                  <a:pt x="274975" y="1649518"/>
                </a:lnTo>
                <a:cubicBezTo>
                  <a:pt x="123111" y="1649518"/>
                  <a:pt x="0" y="1526407"/>
                  <a:pt x="0" y="1374543"/>
                </a:cubicBezTo>
                <a:lnTo>
                  <a:pt x="0" y="274975"/>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7" tIns="217697" rIns="217697" bIns="217697"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Scan case</a:t>
            </a:r>
          </a:p>
        </p:txBody>
      </p:sp>
      <p:sp>
        <p:nvSpPr>
          <p:cNvPr id="7" name="Freeform 6"/>
          <p:cNvSpPr/>
          <p:nvPr/>
        </p:nvSpPr>
        <p:spPr>
          <a:xfrm>
            <a:off x="4585707" y="1468516"/>
            <a:ext cx="3232730" cy="1333213"/>
          </a:xfrm>
          <a:custGeom>
            <a:avLst/>
            <a:gdLst>
              <a:gd name="connsiteX0" fmla="*/ 0 w 1713940"/>
              <a:gd name="connsiteY0" fmla="*/ 0 h 1333213"/>
              <a:gd name="connsiteX1" fmla="*/ 1713940 w 1713940"/>
              <a:gd name="connsiteY1" fmla="*/ 0 h 1333213"/>
              <a:gd name="connsiteX2" fmla="*/ 1713940 w 1713940"/>
              <a:gd name="connsiteY2" fmla="*/ 1333213 h 1333213"/>
              <a:gd name="connsiteX3" fmla="*/ 0 w 1713940"/>
              <a:gd name="connsiteY3" fmla="*/ 1333213 h 1333213"/>
              <a:gd name="connsiteX4" fmla="*/ 0 w 1713940"/>
              <a:gd name="connsiteY4" fmla="*/ 0 h 133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940" h="1333213">
                <a:moveTo>
                  <a:pt x="0" y="0"/>
                </a:moveTo>
                <a:lnTo>
                  <a:pt x="1713940" y="0"/>
                </a:lnTo>
                <a:lnTo>
                  <a:pt x="1713940" y="1333213"/>
                </a:lnTo>
                <a:lnTo>
                  <a:pt x="0" y="13332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121920" rIns="121920" bIns="121920" numCol="1" spcCol="1270" anchor="ctr" anchorCtr="0">
            <a:noAutofit/>
          </a:bodyPr>
          <a:lstStyle/>
          <a:p>
            <a:pPr marL="228600" marR="0" lvl="1" indent="-228600" algn="l" defTabSz="1111250" rtl="0" eaLnBrk="1" fontAlgn="auto" latinLnBrk="0" hangingPunct="1">
              <a:lnSpc>
                <a:spcPct val="90000"/>
              </a:lnSpc>
              <a:spcBef>
                <a:spcPct val="0"/>
              </a:spcBef>
              <a:spcAft>
                <a:spcPct val="15000"/>
              </a:spcAft>
              <a:buClrTx/>
              <a:buSzTx/>
              <a:buFontTx/>
              <a:buChar char="••"/>
              <a:tabLst/>
              <a:defRPr/>
            </a:pPr>
            <a:r>
              <a:rPr kumimoji="0" lang="en-US" sz="25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Look for theme(s)</a:t>
            </a:r>
          </a:p>
        </p:txBody>
      </p:sp>
      <p:sp>
        <p:nvSpPr>
          <p:cNvPr id="8" name="Bent-Up Arrow 7"/>
          <p:cNvSpPr/>
          <p:nvPr/>
        </p:nvSpPr>
        <p:spPr>
          <a:xfrm rot="5400000">
            <a:off x="4553866" y="4715939"/>
            <a:ext cx="1399874" cy="1593707"/>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4182985" y="3164151"/>
            <a:ext cx="2356564" cy="1649518"/>
          </a:xfrm>
          <a:custGeom>
            <a:avLst/>
            <a:gdLst>
              <a:gd name="connsiteX0" fmla="*/ 0 w 2356564"/>
              <a:gd name="connsiteY0" fmla="*/ 274975 h 1649518"/>
              <a:gd name="connsiteX1" fmla="*/ 274975 w 2356564"/>
              <a:gd name="connsiteY1" fmla="*/ 0 h 1649518"/>
              <a:gd name="connsiteX2" fmla="*/ 2081589 w 2356564"/>
              <a:gd name="connsiteY2" fmla="*/ 0 h 1649518"/>
              <a:gd name="connsiteX3" fmla="*/ 2356564 w 2356564"/>
              <a:gd name="connsiteY3" fmla="*/ 274975 h 1649518"/>
              <a:gd name="connsiteX4" fmla="*/ 2356564 w 2356564"/>
              <a:gd name="connsiteY4" fmla="*/ 1374543 h 1649518"/>
              <a:gd name="connsiteX5" fmla="*/ 2081589 w 2356564"/>
              <a:gd name="connsiteY5" fmla="*/ 1649518 h 1649518"/>
              <a:gd name="connsiteX6" fmla="*/ 274975 w 2356564"/>
              <a:gd name="connsiteY6" fmla="*/ 1649518 h 1649518"/>
              <a:gd name="connsiteX7" fmla="*/ 0 w 2356564"/>
              <a:gd name="connsiteY7" fmla="*/ 1374543 h 1649518"/>
              <a:gd name="connsiteX8" fmla="*/ 0 w 2356564"/>
              <a:gd name="connsiteY8" fmla="*/ 274975 h 164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564" h="1649518">
                <a:moveTo>
                  <a:pt x="0" y="274975"/>
                </a:moveTo>
                <a:cubicBezTo>
                  <a:pt x="0" y="123111"/>
                  <a:pt x="123111" y="0"/>
                  <a:pt x="274975" y="0"/>
                </a:cubicBezTo>
                <a:lnTo>
                  <a:pt x="2081589" y="0"/>
                </a:lnTo>
                <a:cubicBezTo>
                  <a:pt x="2233453" y="0"/>
                  <a:pt x="2356564" y="123111"/>
                  <a:pt x="2356564" y="274975"/>
                </a:cubicBezTo>
                <a:lnTo>
                  <a:pt x="2356564" y="1374543"/>
                </a:lnTo>
                <a:cubicBezTo>
                  <a:pt x="2356564" y="1526407"/>
                  <a:pt x="2233453" y="1649518"/>
                  <a:pt x="2081589" y="1649518"/>
                </a:cubicBezTo>
                <a:lnTo>
                  <a:pt x="274975" y="1649518"/>
                </a:lnTo>
                <a:cubicBezTo>
                  <a:pt x="123111" y="1649518"/>
                  <a:pt x="0" y="1526407"/>
                  <a:pt x="0" y="1374543"/>
                </a:cubicBezTo>
                <a:lnTo>
                  <a:pt x="0" y="2749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7" tIns="217697" rIns="217697" bIns="217697"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Scan items</a:t>
            </a:r>
          </a:p>
        </p:txBody>
      </p:sp>
      <p:sp>
        <p:nvSpPr>
          <p:cNvPr id="10" name="Freeform 9"/>
          <p:cNvSpPr/>
          <p:nvPr/>
        </p:nvSpPr>
        <p:spPr>
          <a:xfrm>
            <a:off x="6539549" y="3321470"/>
            <a:ext cx="2802888" cy="1333213"/>
          </a:xfrm>
          <a:custGeom>
            <a:avLst/>
            <a:gdLst>
              <a:gd name="connsiteX0" fmla="*/ 0 w 1713940"/>
              <a:gd name="connsiteY0" fmla="*/ 0 h 1333213"/>
              <a:gd name="connsiteX1" fmla="*/ 1713940 w 1713940"/>
              <a:gd name="connsiteY1" fmla="*/ 0 h 1333213"/>
              <a:gd name="connsiteX2" fmla="*/ 1713940 w 1713940"/>
              <a:gd name="connsiteY2" fmla="*/ 1333213 h 1333213"/>
              <a:gd name="connsiteX3" fmla="*/ 0 w 1713940"/>
              <a:gd name="connsiteY3" fmla="*/ 1333213 h 1333213"/>
              <a:gd name="connsiteX4" fmla="*/ 0 w 1713940"/>
              <a:gd name="connsiteY4" fmla="*/ 0 h 133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940" h="1333213">
                <a:moveTo>
                  <a:pt x="0" y="0"/>
                </a:moveTo>
                <a:lnTo>
                  <a:pt x="1713940" y="0"/>
                </a:lnTo>
                <a:lnTo>
                  <a:pt x="1713940" y="1333213"/>
                </a:lnTo>
                <a:lnTo>
                  <a:pt x="0" y="13332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1920" tIns="121920" rIns="121920" bIns="121920" numCol="1" spcCol="1270" anchor="ctr" anchorCtr="0">
            <a:noAutofit/>
          </a:bodyPr>
          <a:lstStyle/>
          <a:p>
            <a:pPr marL="228600" marR="0" lvl="1" indent="-228600" algn="l" defTabSz="1111250" rtl="0" eaLnBrk="1" fontAlgn="auto" latinLnBrk="0" hangingPunct="1">
              <a:lnSpc>
                <a:spcPct val="90000"/>
              </a:lnSpc>
              <a:spcBef>
                <a:spcPct val="0"/>
              </a:spcBef>
              <a:spcAft>
                <a:spcPct val="15000"/>
              </a:spcAft>
              <a:buClrTx/>
              <a:buSzTx/>
              <a:buFontTx/>
              <a:buChar char="••"/>
              <a:tabLst/>
              <a:defRPr/>
            </a:pPr>
            <a:r>
              <a:rPr kumimoji="0" lang="en-US" sz="25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Map to the case</a:t>
            </a:r>
          </a:p>
        </p:txBody>
      </p:sp>
      <p:sp>
        <p:nvSpPr>
          <p:cNvPr id="11" name="Freeform 10"/>
          <p:cNvSpPr/>
          <p:nvPr/>
        </p:nvSpPr>
        <p:spPr>
          <a:xfrm>
            <a:off x="6136827" y="5017104"/>
            <a:ext cx="2356564" cy="1649518"/>
          </a:xfrm>
          <a:custGeom>
            <a:avLst/>
            <a:gdLst>
              <a:gd name="connsiteX0" fmla="*/ 0 w 2356564"/>
              <a:gd name="connsiteY0" fmla="*/ 274975 h 1649518"/>
              <a:gd name="connsiteX1" fmla="*/ 274975 w 2356564"/>
              <a:gd name="connsiteY1" fmla="*/ 0 h 1649518"/>
              <a:gd name="connsiteX2" fmla="*/ 2081589 w 2356564"/>
              <a:gd name="connsiteY2" fmla="*/ 0 h 1649518"/>
              <a:gd name="connsiteX3" fmla="*/ 2356564 w 2356564"/>
              <a:gd name="connsiteY3" fmla="*/ 274975 h 1649518"/>
              <a:gd name="connsiteX4" fmla="*/ 2356564 w 2356564"/>
              <a:gd name="connsiteY4" fmla="*/ 1374543 h 1649518"/>
              <a:gd name="connsiteX5" fmla="*/ 2081589 w 2356564"/>
              <a:gd name="connsiteY5" fmla="*/ 1649518 h 1649518"/>
              <a:gd name="connsiteX6" fmla="*/ 274975 w 2356564"/>
              <a:gd name="connsiteY6" fmla="*/ 1649518 h 1649518"/>
              <a:gd name="connsiteX7" fmla="*/ 0 w 2356564"/>
              <a:gd name="connsiteY7" fmla="*/ 1374543 h 1649518"/>
              <a:gd name="connsiteX8" fmla="*/ 0 w 2356564"/>
              <a:gd name="connsiteY8" fmla="*/ 274975 h 164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564" h="1649518">
                <a:moveTo>
                  <a:pt x="0" y="274975"/>
                </a:moveTo>
                <a:cubicBezTo>
                  <a:pt x="0" y="123111"/>
                  <a:pt x="123111" y="0"/>
                  <a:pt x="274975" y="0"/>
                </a:cubicBezTo>
                <a:lnTo>
                  <a:pt x="2081589" y="0"/>
                </a:lnTo>
                <a:cubicBezTo>
                  <a:pt x="2233453" y="0"/>
                  <a:pt x="2356564" y="123111"/>
                  <a:pt x="2356564" y="274975"/>
                </a:cubicBezTo>
                <a:lnTo>
                  <a:pt x="2356564" y="1374543"/>
                </a:lnTo>
                <a:cubicBezTo>
                  <a:pt x="2356564" y="1526407"/>
                  <a:pt x="2233453" y="1649518"/>
                  <a:pt x="2081589" y="1649518"/>
                </a:cubicBezTo>
                <a:lnTo>
                  <a:pt x="274975" y="1649518"/>
                </a:lnTo>
                <a:cubicBezTo>
                  <a:pt x="123111" y="1649518"/>
                  <a:pt x="0" y="1526407"/>
                  <a:pt x="0" y="1374543"/>
                </a:cubicBezTo>
                <a:lnTo>
                  <a:pt x="0" y="2749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697" tIns="217697" rIns="217697" bIns="217697" numCol="1" spcCol="1270" anchor="ctr" anchorCtr="0">
            <a:noAutofit/>
          </a:bodyPr>
          <a:lstStyle/>
          <a:p>
            <a:pPr marL="0" marR="0" lvl="0" indent="0" algn="ctr" defTabSz="1600200" rtl="0" eaLnBrk="1" fontAlgn="auto" latinLnBrk="0" hangingPunct="1">
              <a:lnSpc>
                <a:spcPct val="90000"/>
              </a:lnSpc>
              <a:spcBef>
                <a:spcPct val="0"/>
              </a:spcBef>
              <a:spcAft>
                <a:spcPct val="3500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Answer the items</a:t>
            </a:r>
          </a:p>
        </p:txBody>
      </p:sp>
      <p:sp>
        <p:nvSpPr>
          <p:cNvPr id="12" name="Freeform 11"/>
          <p:cNvSpPr/>
          <p:nvPr/>
        </p:nvSpPr>
        <p:spPr>
          <a:xfrm>
            <a:off x="8493391" y="5174424"/>
            <a:ext cx="3516046" cy="1333213"/>
          </a:xfrm>
          <a:custGeom>
            <a:avLst/>
            <a:gdLst>
              <a:gd name="connsiteX0" fmla="*/ 0 w 1713940"/>
              <a:gd name="connsiteY0" fmla="*/ 0 h 1333213"/>
              <a:gd name="connsiteX1" fmla="*/ 1713940 w 1713940"/>
              <a:gd name="connsiteY1" fmla="*/ 0 h 1333213"/>
              <a:gd name="connsiteX2" fmla="*/ 1713940 w 1713940"/>
              <a:gd name="connsiteY2" fmla="*/ 1333213 h 1333213"/>
              <a:gd name="connsiteX3" fmla="*/ 0 w 1713940"/>
              <a:gd name="connsiteY3" fmla="*/ 1333213 h 1333213"/>
              <a:gd name="connsiteX4" fmla="*/ 0 w 1713940"/>
              <a:gd name="connsiteY4" fmla="*/ 0 h 133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940" h="1333213">
                <a:moveTo>
                  <a:pt x="0" y="0"/>
                </a:moveTo>
                <a:lnTo>
                  <a:pt x="1713940" y="0"/>
                </a:lnTo>
                <a:lnTo>
                  <a:pt x="1713940" y="1333213"/>
                </a:lnTo>
                <a:lnTo>
                  <a:pt x="0" y="133321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228600" marR="0" lvl="1" indent="-228600" algn="l" defTabSz="1022350" rtl="0" eaLnBrk="1" fontAlgn="auto" latinLnBrk="0" hangingPunct="1">
              <a:lnSpc>
                <a:spcPct val="90000"/>
              </a:lnSpc>
              <a:spcBef>
                <a:spcPct val="0"/>
              </a:spcBef>
              <a:spcAft>
                <a:spcPct val="15000"/>
              </a:spcAft>
              <a:buClrTx/>
              <a:buSzTx/>
              <a:buFontTx/>
              <a:buChar char="••"/>
              <a:tabLst/>
              <a:defRPr/>
            </a:pPr>
            <a:r>
              <a:rPr kumimoji="0" lang="en-US" sz="2300" b="0" i="0" u="none" strike="noStrike" kern="1200" cap="none" spc="0" normalizeH="0" baseline="0" noProof="0" dirty="0">
                <a:ln>
                  <a:noFill/>
                </a:ln>
                <a:solidFill>
                  <a:srgbClr val="505050">
                    <a:hueOff val="0"/>
                    <a:satOff val="0"/>
                    <a:lumOff val="0"/>
                    <a:alphaOff val="0"/>
                  </a:srgbClr>
                </a:solidFill>
                <a:effectLst/>
                <a:uLnTx/>
                <a:uFillTx/>
                <a:latin typeface="Segoe UI"/>
                <a:ea typeface="+mn-ea"/>
                <a:cs typeface="+mn-cs"/>
              </a:rPr>
              <a:t>Use the case study extract as the item stem</a:t>
            </a:r>
          </a:p>
        </p:txBody>
      </p:sp>
    </p:spTree>
    <p:extLst>
      <p:ext uri="{BB962C8B-B14F-4D97-AF65-F5344CB8AC3E}">
        <p14:creationId xmlns:p14="http://schemas.microsoft.com/office/powerpoint/2010/main" val="3912581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3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3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3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3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3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1" grpId="0" animBg="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hlinkClick r:id="rId2"/>
              </a:rPr>
              <a:t>http://aka.ms/70-532</a:t>
            </a:r>
            <a:r>
              <a:rPr lang="en-US" dirty="0"/>
              <a:t> </a:t>
            </a:r>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dirty="0"/>
              <a:t>Exam Topics &amp; Details</a:t>
            </a:r>
          </a:p>
        </p:txBody>
      </p:sp>
    </p:spTree>
    <p:extLst>
      <p:ext uri="{BB962C8B-B14F-4D97-AF65-F5344CB8AC3E}">
        <p14:creationId xmlns:p14="http://schemas.microsoft.com/office/powerpoint/2010/main" val="3477112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 Outline (Skills measured)</a:t>
            </a:r>
          </a:p>
        </p:txBody>
      </p:sp>
      <p:sp>
        <p:nvSpPr>
          <p:cNvPr id="11" name="Rectangle 10"/>
          <p:cNvSpPr/>
          <p:nvPr/>
        </p:nvSpPr>
        <p:spPr bwMode="auto">
          <a:xfrm>
            <a:off x="274638" y="1856194"/>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Virtual Machines</a:t>
            </a:r>
          </a:p>
        </p:txBody>
      </p:sp>
      <p:sp>
        <p:nvSpPr>
          <p:cNvPr id="12" name="Rectangle 11"/>
          <p:cNvSpPr/>
          <p:nvPr/>
        </p:nvSpPr>
        <p:spPr bwMode="auto">
          <a:xfrm>
            <a:off x="324291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Storage</a:t>
            </a:r>
          </a:p>
        </p:txBody>
      </p:sp>
      <p:sp>
        <p:nvSpPr>
          <p:cNvPr id="13" name="Rectangle 12"/>
          <p:cNvSpPr/>
          <p:nvPr/>
        </p:nvSpPr>
        <p:spPr bwMode="auto">
          <a:xfrm>
            <a:off x="6218734" y="1851353"/>
            <a:ext cx="292608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Web &amp; Mobile</a:t>
            </a:r>
          </a:p>
        </p:txBody>
      </p:sp>
      <p:sp>
        <p:nvSpPr>
          <p:cNvPr id="14" name="Rectangle 13"/>
          <p:cNvSpPr/>
          <p:nvPr/>
        </p:nvSpPr>
        <p:spPr bwMode="auto">
          <a:xfrm>
            <a:off x="9190038" y="1851353"/>
            <a:ext cx="2971800" cy="54862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Identity &amp; Networks</a:t>
            </a:r>
          </a:p>
        </p:txBody>
      </p:sp>
      <p:sp>
        <p:nvSpPr>
          <p:cNvPr id="15" name="TextBox 14"/>
          <p:cNvSpPr txBox="1"/>
          <p:nvPr/>
        </p:nvSpPr>
        <p:spPr>
          <a:xfrm>
            <a:off x="274638"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6" name="TextBox 15"/>
          <p:cNvSpPr txBox="1"/>
          <p:nvPr/>
        </p:nvSpPr>
        <p:spPr>
          <a:xfrm>
            <a:off x="3242914"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7" name="TextBox 16"/>
          <p:cNvSpPr txBox="1"/>
          <p:nvPr/>
        </p:nvSpPr>
        <p:spPr>
          <a:xfrm>
            <a:off x="6219229" y="2399972"/>
            <a:ext cx="292608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18" name="TextBox 17"/>
          <p:cNvSpPr txBox="1"/>
          <p:nvPr/>
        </p:nvSpPr>
        <p:spPr>
          <a:xfrm>
            <a:off x="9190533" y="2399972"/>
            <a:ext cx="2971800" cy="3657600"/>
          </a:xfrm>
          <a:prstGeom prst="rect">
            <a:avLst/>
          </a:prstGeom>
          <a:solidFill>
            <a:srgbClr val="00116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cs typeface="Segoe UI" pitchFamily="34" charset="0"/>
            </a:endParaRPr>
          </a:p>
        </p:txBody>
      </p:sp>
      <p:pic>
        <p:nvPicPr>
          <p:cNvPr id="1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936381" y="3421062"/>
            <a:ext cx="1589598" cy="145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3"/>
          <a:stretch>
            <a:fillRect/>
          </a:stretch>
        </p:blipFill>
        <p:spPr>
          <a:xfrm>
            <a:off x="3818122" y="3377938"/>
            <a:ext cx="1775664" cy="1541511"/>
          </a:xfrm>
          <a:prstGeom prst="rect">
            <a:avLst/>
          </a:prstGeom>
        </p:spPr>
      </p:pic>
      <p:pic>
        <p:nvPicPr>
          <p:cNvPr id="21" name="Picture 11"/>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6599237" y="3377938"/>
            <a:ext cx="968374" cy="960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5"/>
          <a:stretch>
            <a:fillRect/>
          </a:stretch>
        </p:blipFill>
        <p:spPr>
          <a:xfrm>
            <a:off x="7742237" y="3421062"/>
            <a:ext cx="814378" cy="1311287"/>
          </a:xfrm>
          <a:prstGeom prst="rect">
            <a:avLst/>
          </a:prstGeom>
        </p:spPr>
      </p:pic>
      <p:pic>
        <p:nvPicPr>
          <p:cNvPr id="23" name="Picture 31"/>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9723437" y="3498772"/>
            <a:ext cx="2057737" cy="129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45254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50-Share externally with Microsoft Office 365 Groups (Draft) [Read-Only]" id="{329955A7-0BF2-4B9A-85D4-4298E649650B}" vid="{B21FBEF2-ED7B-43BD-810D-320D10721C0C}"/>
    </a:ext>
  </a:extLst>
</a:theme>
</file>

<file path=ppt/theme/theme6.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ppt/theme/themeOverride2.xml><?xml version="1.0" encoding="utf-8"?>
<a:themeOverride xmlns:a="http://schemas.openxmlformats.org/drawingml/2006/main">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9f9055-6b6c-48b9-9320-5df2d46c430a"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2191c86-fc50-4add-948c-129f6b5a88d8"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369f9055-6b6c-48b9-9320-5df2d46c430a"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Control xmlns="http://schemas.microsoft.com/VisualStudio/2011/storyboarding/control">
  <Id Name="d69996e1-3d61-4686-9b63-f1b855c596ab" Revision="1" Stencil="7276b9ef-3953-4dce-a89b-ed85f20b8b93" StencilVersion="1.0"/>
</Control>
</file>

<file path=customXml/item26.xml><?xml version="1.0" encoding="utf-8"?>
<Control xmlns="http://schemas.microsoft.com/VisualStudio/2011/storyboarding/control">
  <Id Name="a2191c86-fc50-4add-948c-129f6b5a88d8"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d69996e1-3d61-4686-9b63-f1b855c596ab" Revision="1" Stencil="7276b9ef-3953-4dce-a89b-ed85f20b8b93" StencilVersion="1.0"/>
</Control>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t:contentTypeSchema xmlns:ct="http://schemas.microsoft.com/office/2006/metadata/contentType" xmlns:ma="http://schemas.microsoft.com/office/2006/metadata/properties/metaAttributes" ct:_="" ma:_="" ma:contentTypeName="Document" ma:contentTypeID="0x010100567535AA856858438796AA76AE72EA02" ma:contentTypeVersion="0" ma:contentTypeDescription="Create a new document." ma:contentTypeScope="" ma:versionID="8e737a15c9c7d3f923d9c04c9ba41c30">
  <xsd:schema xmlns:xsd="http://www.w3.org/2001/XMLSchema" xmlns:xs="http://www.w3.org/2001/XMLSchema" xmlns:p="http://schemas.microsoft.com/office/2006/metadata/properties" targetNamespace="http://schemas.microsoft.com/office/2006/metadata/properties" ma:root="true" ma:fieldsID="365bc14d0fecaae4d2566a4c16d873e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a53d73d2-368b-429e-b817-1324eec1382c"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10.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1.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1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14.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1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6.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7.xml><?xml version="1.0" encoding="utf-8"?>
<ds:datastoreItem xmlns:ds="http://schemas.openxmlformats.org/officeDocument/2006/customXml" ds:itemID="{F990F116-B58F-4255-B05B-DA3808E0E5C6}">
  <ds:schemaRefs>
    <ds:schemaRef ds:uri="27aa9422-7f1f-4c84-9cdf-302b1a67e513"/>
    <ds:schemaRef ds:uri="http://purl.org/dc/elements/1.1/"/>
    <ds:schemaRef ds:uri="http://schemas.microsoft.com/office/2006/metadata/properties"/>
    <ds:schemaRef ds:uri="dc8c4710-473d-4f1e-94c2-1e745f1b0d08"/>
    <ds:schemaRef ds:uri="2e846723-3ddd-44c1-8260-1546d46a66b7"/>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18.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9.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0.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1.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3.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24.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5.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2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2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3.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30.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1.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2.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33.xml><?xml version="1.0" encoding="utf-8"?>
<ds:datastoreItem xmlns:ds="http://schemas.openxmlformats.org/officeDocument/2006/customXml" ds:itemID="{27838F4B-4EB8-4983-9E99-13B07B1A9981}"/>
</file>

<file path=customXml/itemProps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5.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7.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8.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9.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2259</TotalTime>
  <Words>9231</Words>
  <Application>Microsoft Office PowerPoint</Application>
  <PresentationFormat>Custom</PresentationFormat>
  <Paragraphs>1023</Paragraphs>
  <Slides>74</Slides>
  <Notes>44</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74</vt:i4>
      </vt:variant>
    </vt:vector>
  </HeadingPairs>
  <TitlesOfParts>
    <vt:vector size="91" baseType="lpstr">
      <vt:lpstr>MS PGothic</vt:lpstr>
      <vt:lpstr>MS PGothic</vt:lpstr>
      <vt:lpstr>Arial</vt:lpstr>
      <vt:lpstr>Calibri</vt:lpstr>
      <vt:lpstr>Consolas</vt:lpstr>
      <vt:lpstr>Segoe UI</vt:lpstr>
      <vt:lpstr>Segoe UI Condensed</vt:lpstr>
      <vt:lpstr>Segoe UI Light</vt:lpstr>
      <vt:lpstr>Segoe UI Semibold</vt:lpstr>
      <vt:lpstr>Segoe UI Semilight</vt:lpstr>
      <vt:lpstr>Wingdings</vt:lpstr>
      <vt:lpstr>WHITE TEMPLATE</vt:lpstr>
      <vt:lpstr>5-50091_TR24_BO_CT_Template</vt:lpstr>
      <vt:lpstr>5-30711_TR22_BO_CT_Template</vt:lpstr>
      <vt:lpstr>1_5-30660_TR21_BO_CT_Template</vt:lpstr>
      <vt:lpstr>3_5-50002_Ignite_Breakout_Template</vt:lpstr>
      <vt:lpstr>2_5-50002_Ignite_Breakout_Template</vt:lpstr>
      <vt:lpstr>Exam Overview  70-532: Developing Azure Solutions</vt:lpstr>
      <vt:lpstr>PowerPoint Presentation</vt:lpstr>
      <vt:lpstr>Agenda</vt:lpstr>
      <vt:lpstr>Exam concepts</vt:lpstr>
      <vt:lpstr>Exam Scoring</vt:lpstr>
      <vt:lpstr>Exam Basics</vt:lpstr>
      <vt:lpstr>Question structure</vt:lpstr>
      <vt:lpstr>Exam Topics &amp; Details</vt:lpstr>
      <vt:lpstr>Exam Outline (Skills measured)</vt:lpstr>
      <vt:lpstr>Exam Outline (Skills measured)</vt:lpstr>
      <vt:lpstr>Exam Outline (Skills measured)</vt:lpstr>
      <vt:lpstr>Virtual Machines</vt:lpstr>
      <vt:lpstr>Overview</vt:lpstr>
      <vt:lpstr>Deployment</vt:lpstr>
      <vt:lpstr>ARM Templates Portal </vt:lpstr>
      <vt:lpstr>Desired State Configuration</vt:lpstr>
      <vt:lpstr>Uploading Images</vt:lpstr>
      <vt:lpstr>Availability sets</vt:lpstr>
      <vt:lpstr>Storage replication options</vt:lpstr>
      <vt:lpstr>ARM VM Storage</vt:lpstr>
      <vt:lpstr>VM Networking</vt:lpstr>
      <vt:lpstr>User Defined Routes (UDR) aka “route table”</vt:lpstr>
      <vt:lpstr>Virtual Machine Scale Sets</vt:lpstr>
      <vt:lpstr>Exam Outline (Skills measured)</vt:lpstr>
      <vt:lpstr>Storage</vt:lpstr>
      <vt:lpstr>Blobs / Files</vt:lpstr>
      <vt:lpstr>Storage</vt:lpstr>
      <vt:lpstr>Tables</vt:lpstr>
      <vt:lpstr>Queues</vt:lpstr>
      <vt:lpstr>Storage access</vt:lpstr>
      <vt:lpstr>Access control with Shared Access Signature (SAS)</vt:lpstr>
      <vt:lpstr>SQL Database</vt:lpstr>
      <vt:lpstr>SQL Database</vt:lpstr>
      <vt:lpstr>Azure Storage Service Encryption (SSE) </vt:lpstr>
      <vt:lpstr>Search</vt:lpstr>
      <vt:lpstr>Redis Cache</vt:lpstr>
      <vt:lpstr>Exam Outline (Skills measured)</vt:lpstr>
      <vt:lpstr>Web &amp; Mobile</vt:lpstr>
      <vt:lpstr>PowerPoint Presentation</vt:lpstr>
      <vt:lpstr>Web Apps</vt:lpstr>
      <vt:lpstr>Hosting</vt:lpstr>
      <vt:lpstr>Azure Application Insights</vt:lpstr>
      <vt:lpstr>Scaling a web app</vt:lpstr>
      <vt:lpstr>Isolating a web app</vt:lpstr>
      <vt:lpstr>Adding mobile  features to a web app</vt:lpstr>
      <vt:lpstr>WebJobs</vt:lpstr>
      <vt:lpstr>Creating WebJobs</vt:lpstr>
      <vt:lpstr>Configuring WebJobs</vt:lpstr>
      <vt:lpstr>PowerPoint Presentation</vt:lpstr>
      <vt:lpstr>Azure functions</vt:lpstr>
      <vt:lpstr>Modernization  with microservices</vt:lpstr>
      <vt:lpstr>Azure Service Fabric</vt:lpstr>
      <vt:lpstr>Cloud services  PaaS with VM control</vt:lpstr>
      <vt:lpstr>API Management</vt:lpstr>
      <vt:lpstr>Exam Outline (Skills measured)</vt:lpstr>
      <vt:lpstr>Identity and Networks</vt:lpstr>
      <vt:lpstr>Azure Active Directory</vt:lpstr>
      <vt:lpstr>Secure Resources using Managed Identities</vt:lpstr>
      <vt:lpstr>Azure Business to Consumer (B2C)</vt:lpstr>
      <vt:lpstr>Azure B2B viral tenant created </vt:lpstr>
      <vt:lpstr>B2C or B2B?</vt:lpstr>
      <vt:lpstr>Comparison of Azure AD capabilities</vt:lpstr>
      <vt:lpstr>Service Bus</vt:lpstr>
      <vt:lpstr>Service Bus Queue vs Storage Queue</vt:lpstr>
      <vt:lpstr>This provides programmatic access to  Azure AD</vt:lpstr>
      <vt:lpstr>Study Strategy</vt:lpstr>
      <vt:lpstr>Microsoft Virtual Academy</vt:lpstr>
      <vt:lpstr>PowerPoint Presentation</vt:lpstr>
      <vt:lpstr>PowerPoint Presentation</vt:lpstr>
      <vt:lpstr>PowerPoint Presentation</vt:lpstr>
      <vt:lpstr>PowerPoint Presentation</vt:lpstr>
      <vt:lpstr>PowerPoint Presentation</vt:lpstr>
      <vt:lpstr>Case Study Strategy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Julie-Anne Arsenault</cp:lastModifiedBy>
  <cp:revision>208</cp:revision>
  <dcterms:created xsi:type="dcterms:W3CDTF">2015-06-04T21:40:17Z</dcterms:created>
  <dcterms:modified xsi:type="dcterms:W3CDTF">2017-03-15T15:56:53Z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0x010100567535AA856858438796AA76AE72EA02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